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21" r:id="rId3"/>
    <p:sldId id="329" r:id="rId4"/>
    <p:sldId id="322" r:id="rId5"/>
    <p:sldId id="323" r:id="rId6"/>
    <p:sldId id="327" r:id="rId7"/>
    <p:sldId id="324" r:id="rId8"/>
    <p:sldId id="325" r:id="rId9"/>
    <p:sldId id="330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28" autoAdjust="0"/>
  </p:normalViewPr>
  <p:slideViewPr>
    <p:cSldViewPr>
      <p:cViewPr varScale="1">
        <p:scale>
          <a:sx n="78" d="100"/>
          <a:sy n="78" d="100"/>
        </p:scale>
        <p:origin x="-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C25AC686-160F-4276-9A0E-08AB57622CD5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81560A74-4941-4C34-B510-432ABD72C82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5578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26531E7-EE9D-4026-B647-6E0229781E3C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DECF80A-EBC8-4DEF-BD13-CB6EA9489CD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B6804-479B-4927-959E-6CAA7CFDED9C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741E-48DF-491E-A48A-829CCA9172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04F8-B742-40C4-95F2-FC34DBC35397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3A8E-9F7D-430E-B9B0-981C4C8E034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D2CB-5427-4B58-A591-DC25161F66C9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0E9DD-48A1-4C1A-AFA4-192147474D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915B23-E702-459E-A8DF-6C55FD7F06DB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483A3-0950-4942-86CC-F561BCD4220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8D8386-EF2A-4853-80DB-CC656794319F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8156DF-1622-483E-A293-CB9C247A2DB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29735-35C6-4449-A748-6AB4F4FA8D49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AF7449-957E-4497-A9B1-9F0AA7A720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285363-3907-4DBB-BA9D-718C8F1ED157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A8E0C1-6312-4F3D-96DC-DEBE0F80BF5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89028-F2B2-47D6-8387-264F17D300E5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4C97A-BABA-4C90-93F9-038CD20536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80BBA7-28FF-46B2-9344-F9AC650319B0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C71ADC-83A1-4707-BF46-73922AF2459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4D1FE0F-637D-4DC4-B20F-3204BC48A4C1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0A5E3C-D2ED-4645-B063-22280C41909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554348A-4B3B-472C-BC20-A08B82D7EC78}" type="datetimeFigureOut">
              <a:rPr lang="en-AU"/>
              <a:pPr>
                <a:defRPr/>
              </a:pPr>
              <a:t>4/05/2016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90CBD44-199B-4D5A-A6DC-9ABFB1791B0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sz="6600" dirty="0" smtClean="0"/>
              <a:t>Australia &amp; International Law</a:t>
            </a:r>
            <a:endParaRPr lang="en-AU" sz="66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AU" dirty="0" smtClean="0"/>
              <a:t>Civics and Citizenship</a:t>
            </a:r>
          </a:p>
        </p:txBody>
      </p:sp>
      <p:pic>
        <p:nvPicPr>
          <p:cNvPr id="21506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The world is becoming increasingly globalised </a:t>
            </a:r>
          </a:p>
          <a:p>
            <a:endParaRPr lang="en-AU" sz="2400" dirty="0"/>
          </a:p>
          <a:p>
            <a:r>
              <a:rPr lang="en-AU" sz="2400" dirty="0" smtClean="0"/>
              <a:t>This can be both a positive and negative event </a:t>
            </a:r>
          </a:p>
          <a:p>
            <a:endParaRPr lang="en-AU" sz="2400" dirty="0"/>
          </a:p>
          <a:p>
            <a:r>
              <a:rPr lang="en-AU" sz="2400" dirty="0"/>
              <a:t>International law is concerned with setting standards of acceptable behaviour for nations and their citizens when dealing with issues that cross borders or issues of concern to society in general</a:t>
            </a: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International Law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151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globaliz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600" y="-241269"/>
            <a:ext cx="9172600" cy="7099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097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One of the roles of the United Nations is the enforcement of international </a:t>
            </a:r>
            <a:r>
              <a:rPr lang="en-AU" sz="2400" dirty="0" smtClean="0"/>
              <a:t>law</a:t>
            </a:r>
          </a:p>
          <a:p>
            <a:endParaRPr lang="en-AU" sz="2400" dirty="0"/>
          </a:p>
          <a:p>
            <a:r>
              <a:rPr lang="en-AU" sz="2400" dirty="0" smtClean="0"/>
              <a:t>There </a:t>
            </a:r>
            <a:r>
              <a:rPr lang="en-AU" sz="2400" dirty="0"/>
              <a:t>are generally considered to be two types of international </a:t>
            </a:r>
            <a:r>
              <a:rPr lang="en-AU" sz="2400" dirty="0" smtClean="0"/>
              <a:t>law:</a:t>
            </a:r>
          </a:p>
          <a:p>
            <a:endParaRPr lang="en-AU" sz="2400" dirty="0" smtClean="0"/>
          </a:p>
          <a:p>
            <a:pPr lvl="1"/>
            <a:r>
              <a:rPr lang="en-AU" sz="2000" i="1" dirty="0"/>
              <a:t>public international law</a:t>
            </a:r>
            <a:r>
              <a:rPr lang="en-AU" sz="2000" dirty="0"/>
              <a:t>, which concerns itself only with questions of rights between several nations, or between nations and the citizens or subjects of other </a:t>
            </a:r>
            <a:r>
              <a:rPr lang="en-AU" sz="2000" dirty="0" smtClean="0"/>
              <a:t>nations</a:t>
            </a:r>
          </a:p>
          <a:p>
            <a:pPr lvl="1"/>
            <a:endParaRPr lang="en-AU" sz="2000" dirty="0" smtClean="0"/>
          </a:p>
          <a:p>
            <a:pPr lvl="1"/>
            <a:r>
              <a:rPr lang="en-AU" sz="2000" i="1" dirty="0"/>
              <a:t>private international law</a:t>
            </a:r>
            <a:r>
              <a:rPr lang="en-AU" sz="2000" dirty="0"/>
              <a:t>, which deals with controversies between private persons arising out of situations involving more than one nation.</a:t>
            </a:r>
          </a:p>
          <a:p>
            <a:pPr lvl="1"/>
            <a:endParaRPr lang="en-AU" sz="2000" dirty="0"/>
          </a:p>
          <a:p>
            <a:pPr lvl="1"/>
            <a:endParaRPr lang="en-AU" sz="2000" dirty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International Law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79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I</a:t>
            </a:r>
            <a:r>
              <a:rPr lang="en-AU" sz="2400" dirty="0" smtClean="0"/>
              <a:t>s </a:t>
            </a:r>
            <a:r>
              <a:rPr lang="en-AU" sz="2400" dirty="0"/>
              <a:t>developed from a number of sources but it is primarily derived from treaties and conventions between </a:t>
            </a:r>
            <a:r>
              <a:rPr lang="en-AU" sz="2400" dirty="0" smtClean="0"/>
              <a:t>countries</a:t>
            </a:r>
          </a:p>
          <a:p>
            <a:endParaRPr lang="en-AU" sz="2400" dirty="0"/>
          </a:p>
          <a:p>
            <a:r>
              <a:rPr lang="en-AU" sz="2400" dirty="0"/>
              <a:t>A treaty is a form of contract between two parties (two countries or two international organisations from different countries</a:t>
            </a:r>
            <a:r>
              <a:rPr lang="en-AU" sz="2400" dirty="0" smtClean="0"/>
              <a:t>) – </a:t>
            </a:r>
            <a:r>
              <a:rPr lang="en-AU" sz="2400" dirty="0" err="1" smtClean="0"/>
              <a:t>eg</a:t>
            </a:r>
            <a:r>
              <a:rPr lang="en-AU" sz="2400" dirty="0" smtClean="0"/>
              <a:t> Treaty of Versailles</a:t>
            </a:r>
          </a:p>
          <a:p>
            <a:endParaRPr lang="en-AU" sz="2400" dirty="0" smtClean="0"/>
          </a:p>
          <a:p>
            <a:r>
              <a:rPr lang="en-AU" sz="2400" dirty="0"/>
              <a:t>Other sources of international law include the Charter of the United Nations, international customs and the general principles of law that apply in the majority of countries.</a:t>
            </a: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International Law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79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Once method of enforcing international law is through </a:t>
            </a:r>
            <a:r>
              <a:rPr lang="en-AU" sz="2400" b="1" dirty="0" smtClean="0"/>
              <a:t>Peacekeeping</a:t>
            </a:r>
          </a:p>
          <a:p>
            <a:endParaRPr lang="en-AU" sz="2400" dirty="0"/>
          </a:p>
          <a:p>
            <a:r>
              <a:rPr lang="en-AU" sz="2400" dirty="0" smtClean="0"/>
              <a:t>Another is through the </a:t>
            </a:r>
            <a:r>
              <a:rPr lang="en-AU" sz="2400" b="1" dirty="0" smtClean="0"/>
              <a:t>International Court of Justice</a:t>
            </a:r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Enforcing International Law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79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Is the Judicial branch of the UN</a:t>
            </a:r>
          </a:p>
          <a:p>
            <a:endParaRPr lang="en-AU" sz="2400" dirty="0"/>
          </a:p>
          <a:p>
            <a:r>
              <a:rPr lang="en-AU" sz="2400" dirty="0"/>
              <a:t>Its main functions are </a:t>
            </a:r>
            <a:r>
              <a:rPr lang="en-AU" sz="2400" dirty="0" smtClean="0"/>
              <a:t>to: </a:t>
            </a:r>
          </a:p>
          <a:p>
            <a:pPr lvl="1"/>
            <a:endParaRPr lang="en-AU" sz="1600" dirty="0"/>
          </a:p>
          <a:p>
            <a:pPr lvl="1"/>
            <a:r>
              <a:rPr lang="en-AU" sz="2000" dirty="0" smtClean="0"/>
              <a:t>settle </a:t>
            </a:r>
            <a:r>
              <a:rPr lang="en-AU" sz="2000" dirty="0"/>
              <a:t>legal disputes </a:t>
            </a:r>
            <a:r>
              <a:rPr lang="en-AU" sz="2000" dirty="0" smtClean="0"/>
              <a:t>between states </a:t>
            </a:r>
            <a:r>
              <a:rPr lang="en-AU" sz="2000" dirty="0"/>
              <a:t>(member countries of the United Nations</a:t>
            </a:r>
            <a:r>
              <a:rPr lang="en-AU" sz="2000" dirty="0" smtClean="0"/>
              <a:t>); </a:t>
            </a:r>
            <a:r>
              <a:rPr lang="en-AU" sz="2000" dirty="0"/>
              <a:t>and </a:t>
            </a:r>
            <a:endParaRPr lang="en-AU" sz="2000" dirty="0" smtClean="0"/>
          </a:p>
          <a:p>
            <a:pPr lvl="1"/>
            <a:endParaRPr lang="en-AU" sz="2000" dirty="0" smtClean="0"/>
          </a:p>
          <a:p>
            <a:pPr lvl="1"/>
            <a:r>
              <a:rPr lang="en-AU" sz="2000" dirty="0" smtClean="0"/>
              <a:t>to </a:t>
            </a:r>
            <a:r>
              <a:rPr lang="en-AU" sz="2000" dirty="0"/>
              <a:t>provide </a:t>
            </a:r>
            <a:r>
              <a:rPr lang="en-AU" sz="2000" dirty="0" smtClean="0"/>
              <a:t>legal advice to the UN</a:t>
            </a:r>
          </a:p>
          <a:p>
            <a:pPr marL="392113" lvl="1" indent="0">
              <a:buNone/>
            </a:pPr>
            <a:endParaRPr lang="en-AU" sz="2400" dirty="0" smtClean="0"/>
          </a:p>
          <a:p>
            <a:pPr algn="just" eaLnBrk="1" hangingPunct="1"/>
            <a:r>
              <a:rPr lang="en-AU" sz="2400" dirty="0" smtClean="0"/>
              <a:t>161 cases have currently been heard by the ICJ, such as Australia and New Zealand accusing Japan of exceeding its whaling limits</a:t>
            </a:r>
          </a:p>
          <a:p>
            <a:pPr algn="just" eaLnBrk="1" hangingPunct="1"/>
            <a:endParaRPr lang="en-AU" sz="2400" dirty="0"/>
          </a:p>
          <a:p>
            <a:pPr algn="just" eaLnBrk="1" hangingPunct="1"/>
            <a:r>
              <a:rPr lang="en-AU" sz="2400" dirty="0" smtClean="0"/>
              <a:t>Japan was banned from whaling in the Antarctic</a:t>
            </a:r>
            <a:endParaRPr lang="en-AU" sz="2400" dirty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r>
              <a:rPr lang="en-AU" sz="4400" dirty="0"/>
              <a:t>International Court of Justice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98465" cy="1628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79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Include:</a:t>
            </a:r>
          </a:p>
          <a:p>
            <a:endParaRPr lang="en-AU" sz="2400" dirty="0"/>
          </a:p>
          <a:p>
            <a:pPr lvl="1"/>
            <a:r>
              <a:rPr lang="en-AU" sz="2000" dirty="0"/>
              <a:t>atmosphere and outer space</a:t>
            </a:r>
          </a:p>
          <a:p>
            <a:pPr lvl="1"/>
            <a:r>
              <a:rPr lang="en-AU" sz="2000" dirty="0"/>
              <a:t>criminal matters</a:t>
            </a:r>
          </a:p>
          <a:p>
            <a:pPr lvl="1"/>
            <a:r>
              <a:rPr lang="en-AU" sz="2000" dirty="0"/>
              <a:t>defence and security</a:t>
            </a:r>
          </a:p>
          <a:p>
            <a:pPr lvl="1"/>
            <a:r>
              <a:rPr lang="en-AU" sz="2000" dirty="0"/>
              <a:t>human rights</a:t>
            </a:r>
          </a:p>
          <a:p>
            <a:pPr lvl="1"/>
            <a:r>
              <a:rPr lang="en-AU" sz="2000" dirty="0"/>
              <a:t>international trade</a:t>
            </a:r>
          </a:p>
          <a:p>
            <a:pPr lvl="1"/>
            <a:r>
              <a:rPr lang="en-AU" sz="2000" dirty="0"/>
              <a:t>labour.</a:t>
            </a:r>
          </a:p>
          <a:p>
            <a:endParaRPr lang="en-AU" sz="2400" dirty="0"/>
          </a:p>
          <a:p>
            <a:r>
              <a:rPr lang="en-AU" sz="2400" dirty="0" smtClean="0"/>
              <a:t>The signing of international treaties can cause problems within a country, and limits a governments ability to govern.</a:t>
            </a:r>
          </a:p>
          <a:p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Important </a:t>
            </a:r>
            <a:r>
              <a:rPr lang="en-AU" dirty="0"/>
              <a:t>A</a:t>
            </a:r>
            <a:r>
              <a:rPr lang="en-AU" dirty="0" smtClean="0"/>
              <a:t>ustralian Treaties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7999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The Second World War </a:t>
            </a:r>
            <a:r>
              <a:rPr lang="en-AU" sz="2400" dirty="0"/>
              <a:t>strengthened </a:t>
            </a:r>
            <a:r>
              <a:rPr lang="en-AU" sz="2400" dirty="0" smtClean="0"/>
              <a:t>Australia’s foreign relations </a:t>
            </a:r>
            <a:r>
              <a:rPr lang="en-AU" sz="2400" dirty="0"/>
              <a:t>with both the United States and New </a:t>
            </a:r>
            <a:r>
              <a:rPr lang="en-AU" sz="2400" dirty="0" smtClean="0"/>
              <a:t>Zealand </a:t>
            </a:r>
          </a:p>
          <a:p>
            <a:endParaRPr lang="en-AU" sz="2400" dirty="0"/>
          </a:p>
          <a:p>
            <a:r>
              <a:rPr lang="en-AU" sz="2400" dirty="0" smtClean="0"/>
              <a:t>The formalization of this close relationship was shown </a:t>
            </a:r>
            <a:r>
              <a:rPr lang="en-AU" sz="2400" dirty="0"/>
              <a:t>in the signing in 1951 of the ANZUS </a:t>
            </a:r>
            <a:r>
              <a:rPr lang="en-AU" sz="2400" dirty="0" smtClean="0"/>
              <a:t>(Australia</a:t>
            </a:r>
            <a:r>
              <a:rPr lang="en-AU" sz="2400" dirty="0"/>
              <a:t>, New Zealand, United States Security) </a:t>
            </a:r>
            <a:r>
              <a:rPr lang="en-AU" sz="2400" dirty="0" smtClean="0"/>
              <a:t>Treaty</a:t>
            </a:r>
          </a:p>
          <a:p>
            <a:endParaRPr lang="en-AU" sz="2400" dirty="0"/>
          </a:p>
          <a:p>
            <a:r>
              <a:rPr lang="en-AU" sz="2400" dirty="0"/>
              <a:t>This treaty bound the three nations to cooperate on defence matters in the Pacific Ocean region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/>
              <a:t>While the treaty was modified in 1984 due to New Zealand’s objections to </a:t>
            </a:r>
            <a:r>
              <a:rPr lang="en-AU" sz="2400" dirty="0" smtClean="0"/>
              <a:t>American nuclear </a:t>
            </a:r>
            <a:r>
              <a:rPr lang="en-AU" sz="2400" dirty="0"/>
              <a:t>warships entering its ports, the agreement is still in effect and annual meetings are held to confirm the relationship.</a:t>
            </a:r>
            <a:endParaRPr lang="en-AU" sz="24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ANZUS Treaty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831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962</TotalTime>
  <Words>439</Words>
  <Application>Microsoft Office PowerPoint</Application>
  <PresentationFormat>On-screen Show (4:3)</PresentationFormat>
  <Paragraphs>94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Australia &amp; International Law</vt:lpstr>
      <vt:lpstr>International Law</vt:lpstr>
      <vt:lpstr>PowerPoint Presentation</vt:lpstr>
      <vt:lpstr>International Law</vt:lpstr>
      <vt:lpstr>International Law</vt:lpstr>
      <vt:lpstr>Enforcing International Law</vt:lpstr>
      <vt:lpstr>International Court of Justice</vt:lpstr>
      <vt:lpstr>Important Australian Treaties</vt:lpstr>
      <vt:lpstr>ANZUS Treaty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Dane</dc:creator>
  <cp:lastModifiedBy>Dane Williams</cp:lastModifiedBy>
  <cp:revision>178</cp:revision>
  <dcterms:created xsi:type="dcterms:W3CDTF">2013-06-03T00:43:59Z</dcterms:created>
  <dcterms:modified xsi:type="dcterms:W3CDTF">2016-05-04T11:17:06Z</dcterms:modified>
</cp:coreProperties>
</file>