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8" r:id="rId3"/>
    <p:sldId id="269" r:id="rId4"/>
    <p:sldId id="257" r:id="rId5"/>
    <p:sldId id="259" r:id="rId6"/>
    <p:sldId id="264" r:id="rId7"/>
    <p:sldId id="265" r:id="rId8"/>
    <p:sldId id="260" r:id="rId9"/>
    <p:sldId id="262" r:id="rId10"/>
    <p:sldId id="263" r:id="rId11"/>
    <p:sldId id="258" r:id="rId12"/>
    <p:sldId id="267" r:id="rId13"/>
    <p:sldId id="271" r:id="rId14"/>
    <p:sldId id="273" r:id="rId15"/>
    <p:sldId id="272" r:id="rId16"/>
    <p:sldId id="277" r:id="rId17"/>
    <p:sldId id="278" r:id="rId18"/>
    <p:sldId id="280" r:id="rId19"/>
    <p:sldId id="279" r:id="rId20"/>
    <p:sldId id="276" r:id="rId21"/>
    <p:sldId id="284" r:id="rId22"/>
    <p:sldId id="281" r:id="rId23"/>
    <p:sldId id="282" r:id="rId24"/>
    <p:sldId id="283" r:id="rId25"/>
    <p:sldId id="286" r:id="rId26"/>
    <p:sldId id="287" r:id="rId27"/>
    <p:sldId id="285" r:id="rId28"/>
    <p:sldId id="291" r:id="rId29"/>
    <p:sldId id="288" r:id="rId30"/>
    <p:sldId id="302" r:id="rId31"/>
    <p:sldId id="303" r:id="rId32"/>
    <p:sldId id="298" r:id="rId33"/>
    <p:sldId id="293" r:id="rId34"/>
    <p:sldId id="294" r:id="rId35"/>
    <p:sldId id="295" r:id="rId36"/>
    <p:sldId id="296" r:id="rId37"/>
    <p:sldId id="300" r:id="rId38"/>
    <p:sldId id="301" r:id="rId39"/>
    <p:sldId id="299" r:id="rId40"/>
    <p:sldId id="297" r:id="rId41"/>
    <p:sldId id="289" r:id="rId42"/>
    <p:sldId id="30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494-8CEA-46F3-A5DA-617F9309ED44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56FF-B23D-4F97-BB97-967EEF91E411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5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494-8CEA-46F3-A5DA-617F9309ED44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56FF-B23D-4F97-BB97-967EEF91E4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02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494-8CEA-46F3-A5DA-617F9309ED44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56FF-B23D-4F97-BB97-967EEF91E4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38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494-8CEA-46F3-A5DA-617F9309ED44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56FF-B23D-4F97-BB97-967EEF91E4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35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494-8CEA-46F3-A5DA-617F9309ED44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56FF-B23D-4F97-BB97-967EEF91E411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06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494-8CEA-46F3-A5DA-617F9309ED44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56FF-B23D-4F97-BB97-967EEF91E4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26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494-8CEA-46F3-A5DA-617F9309ED44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56FF-B23D-4F97-BB97-967EEF91E4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21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494-8CEA-46F3-A5DA-617F9309ED44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56FF-B23D-4F97-BB97-967EEF91E4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9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494-8CEA-46F3-A5DA-617F9309ED44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56FF-B23D-4F97-BB97-967EEF91E4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57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C74494-8CEA-46F3-A5DA-617F9309ED44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4956FF-B23D-4F97-BB97-967EEF91E4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86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494-8CEA-46F3-A5DA-617F9309ED44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56FF-B23D-4F97-BB97-967EEF91E4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51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C74494-8CEA-46F3-A5DA-617F9309ED44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4956FF-B23D-4F97-BB97-967EEF91E411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40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otle.edu.au/ec/viewing/R8945/index.html" TargetMode="External"/><Relationship Id="rId2" Type="http://schemas.openxmlformats.org/officeDocument/2006/relationships/hyperlink" Target="http://www.learner.org/interactives/dynamicearth/convergentboundari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ed.ted.com/on/tAG67exm#watc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82BCD0-E007-49B2-8013-4E27E5FC6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Geology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12CBAD-DB92-457E-AEF3-C2057C74E6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Plate Tectonics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226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DCD0D1-4EAA-42B5-A1F7-80584904C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803" y="2698339"/>
            <a:ext cx="5448877" cy="3628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BFB9B-C4D7-4979-AEC1-0083D9C2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Convergent Plate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217C77-A381-43E4-9FCF-666EDB82D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dirty="0"/>
              <a:t>If they are of unequal density, one plate usually sinks beneath the other in a subduction zone.</a:t>
            </a:r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EF1BC7-742F-4EED-8963-9EEC5B35E8D3}"/>
              </a:ext>
            </a:extLst>
          </p:cNvPr>
          <p:cNvSpPr txBox="1"/>
          <p:nvPr/>
        </p:nvSpPr>
        <p:spPr>
          <a:xfrm>
            <a:off x="1097280" y="4238192"/>
            <a:ext cx="4574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Produces a chain of volcanos </a:t>
            </a:r>
          </a:p>
        </p:txBody>
      </p:sp>
    </p:spTree>
    <p:extLst>
      <p:ext uri="{BB962C8B-B14F-4D97-AF65-F5344CB8AC3E}">
        <p14:creationId xmlns:p14="http://schemas.microsoft.com/office/powerpoint/2010/main" val="30725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69DBC7-CAE6-44C5-A74B-AF231194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C16DCE-F5CA-45F2-A91D-7B60AB175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http://www.learner.org/interactives/dynamicearth/convergentboundaries/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3"/>
              </a:rPr>
              <a:t>http://www.scootle.edu.au/ec/viewing/R8945/index.html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18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E960A-327C-4C92-AE31-CBE9E586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How do the tectonic plates move?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AC7B2C-6C43-4E2B-9788-F4D1B342A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3600" dirty="0"/>
              <a:t> Scientists believe that the plates move because of convection currents in the mantle.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3600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115B0D-24C4-4998-AA77-3B2DA9788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866" y="3043768"/>
            <a:ext cx="4385733" cy="3289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49FAE7-ECAB-4170-982F-EC0A984012AD}"/>
              </a:ext>
            </a:extLst>
          </p:cNvPr>
          <p:cNvSpPr txBox="1"/>
          <p:nvPr/>
        </p:nvSpPr>
        <p:spPr>
          <a:xfrm>
            <a:off x="371061" y="3175000"/>
            <a:ext cx="702880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AU" sz="2800" dirty="0"/>
              <a:t>Magma is semi molten rock and moves in a circular motion like boiling water in a pan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AU" sz="28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AU" sz="2800" dirty="0"/>
              <a:t>Causes tectonic plates to move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AU" sz="28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AU" sz="2800" dirty="0"/>
              <a:t>Direction of currents influence what direction the plates move in  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013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57F78-8A27-4576-959B-B20BBC36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1A776EF-DA01-4F69-843E-72754BE91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1" y="920657"/>
            <a:ext cx="11054080" cy="501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51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D8F31-D487-4070-8A66-31DC2001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Convection Currents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E90528-BB7C-42FE-829A-CCCD0904D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https://www.youtube.com/watch?v=HK1DvM26jzM</a:t>
            </a:r>
          </a:p>
        </p:txBody>
      </p:sp>
    </p:spTree>
    <p:extLst>
      <p:ext uri="{BB962C8B-B14F-4D97-AF65-F5344CB8AC3E}">
        <p14:creationId xmlns:p14="http://schemas.microsoft.com/office/powerpoint/2010/main" val="346879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139600-41FF-4BB6-8CE5-AF73EAA3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Things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79498F-F1BE-4A81-B560-6B9EB49B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200" dirty="0"/>
              <a:t> Handout – The ring of fire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200" dirty="0"/>
              <a:t> Interactive dynamic earth test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200" dirty="0"/>
              <a:t> Tectonic boundaries challenge </a:t>
            </a:r>
          </a:p>
        </p:txBody>
      </p:sp>
    </p:spTree>
    <p:extLst>
      <p:ext uri="{BB962C8B-B14F-4D97-AF65-F5344CB8AC3E}">
        <p14:creationId xmlns:p14="http://schemas.microsoft.com/office/powerpoint/2010/main" val="344831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1132" y="-678624"/>
            <a:ext cx="10007816" cy="1703676"/>
          </a:xfrm>
        </p:spPr>
        <p:txBody>
          <a:bodyPr>
            <a:normAutofit/>
          </a:bodyPr>
          <a:lstStyle/>
          <a:p>
            <a:r>
              <a:rPr lang="en-AU" sz="5400" b="1" dirty="0"/>
              <a:t>Volcanoes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32" y="1025052"/>
            <a:ext cx="10369685" cy="583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86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495" y="4251780"/>
            <a:ext cx="2652206" cy="260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What is a Volcano?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316227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 A combination of molten rock and gases called magma lies between the Earth's crust and the mantle.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 A volcano  is a mountain that is formed when molten rock / magma is transferred to the crust  from the mantle. </a:t>
            </a:r>
          </a:p>
        </p:txBody>
      </p:sp>
    </p:spTree>
    <p:extLst>
      <p:ext uri="{BB962C8B-B14F-4D97-AF65-F5344CB8AC3E}">
        <p14:creationId xmlns:p14="http://schemas.microsoft.com/office/powerpoint/2010/main" val="2556236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37" y="0"/>
            <a:ext cx="8259932" cy="693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51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Magma </a:t>
            </a:r>
            <a:r>
              <a:rPr lang="en-AU" sz="5400" dirty="0" err="1"/>
              <a:t>vs</a:t>
            </a:r>
            <a:r>
              <a:rPr lang="en-AU" sz="5400" dirty="0"/>
              <a:t> Lava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09" y="1750979"/>
            <a:ext cx="5647536" cy="58171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 When magma flows out or erupts from a volcano it is called lava.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 Lava is  the material which builds up the cone surrounding the vent.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44" y="1770265"/>
            <a:ext cx="5894655" cy="412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28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17807-2607-4BAD-9A36-01918C86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Plate Tectonics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18278F-129A-4BC2-833D-89FACAA64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600" dirty="0"/>
              <a:t> The theory of plate tectonics and continental drift were proposed by a German scientist, Alfred Wegener.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600" dirty="0"/>
              <a:t> It took more than 50 years for Wegener’s theory to be accepted.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600" dirty="0"/>
              <a:t> Difficult to work out what the mechanism was that could make whole continents move</a:t>
            </a:r>
          </a:p>
        </p:txBody>
      </p:sp>
    </p:spTree>
    <p:extLst>
      <p:ext uri="{BB962C8B-B14F-4D97-AF65-F5344CB8AC3E}">
        <p14:creationId xmlns:p14="http://schemas.microsoft.com/office/powerpoint/2010/main" val="1983441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Volcanoes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7282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 Volcanoes are formed as a result of tectonic plate movement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800" dirty="0"/>
              <a:t>Often occur at the same place as earthquakes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3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Volcanoes can occur 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800" dirty="0"/>
              <a:t>Divergent boundaries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800" dirty="0"/>
              <a:t>Convergent boundaries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800" dirty="0"/>
              <a:t>Hot spots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46" y="3367033"/>
            <a:ext cx="4921188" cy="349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4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5" b="3172"/>
          <a:stretch/>
        </p:blipFill>
        <p:spPr bwMode="auto">
          <a:xfrm>
            <a:off x="365113" y="1128182"/>
            <a:ext cx="11433310" cy="518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25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20" y="2589182"/>
            <a:ext cx="4259709" cy="265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Volcanoes – Divergent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460794" cy="4705986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300" dirty="0"/>
              <a:t> Volcanoes form where plates move away from each other at spreading or divergent plate boundaries</a:t>
            </a:r>
          </a:p>
          <a:p>
            <a:pPr marL="0" indent="0">
              <a:buNone/>
            </a:pPr>
            <a:r>
              <a:rPr lang="en-AU" sz="43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4300" dirty="0"/>
              <a:t> Magma rises to fill the space created by seafloor spreading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4100" dirty="0"/>
              <a:t>Gentle extrusions of basaltic lava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4100" dirty="0"/>
              <a:t>Occurs at a rate of about 10 centimetres a year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3952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Volcanoes – Convergent Boundaries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827303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When two plates move towards one another, they form either a </a:t>
            </a:r>
            <a:r>
              <a:rPr lang="en-AU" sz="4000" dirty="0" err="1"/>
              <a:t>subduction</a:t>
            </a:r>
            <a:r>
              <a:rPr lang="en-AU" sz="4000" dirty="0"/>
              <a:t> zone or a continental collision.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Volcanoes form at </a:t>
            </a:r>
            <a:r>
              <a:rPr lang="en-AU" sz="4000" dirty="0" err="1"/>
              <a:t>subduction</a:t>
            </a:r>
            <a:r>
              <a:rPr lang="en-AU" sz="4000" dirty="0"/>
              <a:t> zones at convergent boundaries</a:t>
            </a:r>
          </a:p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82" y="2574523"/>
            <a:ext cx="5127218" cy="203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2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Volcanoes – Hot Spots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08" y="1845735"/>
            <a:ext cx="4770860" cy="402336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Hot spots are places within the mantle where rocks melt to generate magma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Not associated with a plate boundary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4000" dirty="0" err="1"/>
              <a:t>Eg</a:t>
            </a:r>
            <a:r>
              <a:rPr lang="en-AU" sz="4000" dirty="0"/>
              <a:t> - Hawaiian volcanoes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67" y="1998567"/>
            <a:ext cx="6579833" cy="353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053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09954" cy="664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322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Volcano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64449"/>
          </a:xfrm>
        </p:spPr>
        <p:txBody>
          <a:bodyPr>
            <a:normAutofit lnSpcReduction="10000"/>
          </a:bodyPr>
          <a:lstStyle/>
          <a:p>
            <a:r>
              <a:rPr lang="en-AU" sz="4000" b="1" dirty="0">
                <a:solidFill>
                  <a:schemeClr val="accent1">
                    <a:lumMod val="75000"/>
                  </a:schemeClr>
                </a:solidFill>
              </a:rPr>
              <a:t>Erupting volcano  - </a:t>
            </a:r>
            <a:r>
              <a:rPr lang="en-AU" sz="4000" dirty="0"/>
              <a:t>is an active volcano that is erupting</a:t>
            </a:r>
          </a:p>
          <a:p>
            <a:r>
              <a:rPr lang="en-AU" sz="4000" b="1" dirty="0">
                <a:solidFill>
                  <a:schemeClr val="accent1">
                    <a:lumMod val="75000"/>
                  </a:schemeClr>
                </a:solidFill>
              </a:rPr>
              <a:t>Dormant volcano - </a:t>
            </a:r>
            <a:r>
              <a:rPr lang="en-AU" sz="4000" dirty="0"/>
              <a:t>is an active volcano that is not erupting, but supposed to erupt again</a:t>
            </a:r>
          </a:p>
          <a:p>
            <a:r>
              <a:rPr lang="en-AU" sz="4000" b="1" dirty="0">
                <a:solidFill>
                  <a:schemeClr val="accent1">
                    <a:lumMod val="75000"/>
                  </a:schemeClr>
                </a:solidFill>
              </a:rPr>
              <a:t>Extinct volcano - </a:t>
            </a:r>
            <a:r>
              <a:rPr lang="en-AU" sz="4000" dirty="0"/>
              <a:t>has not had an eruption for at least 10,000 years and is not expected to erupt again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83577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https://www.youtube.com/watch?v=jRfEGvp6wDU</a:t>
            </a:r>
          </a:p>
        </p:txBody>
      </p:sp>
    </p:spTree>
    <p:extLst>
      <p:ext uri="{BB962C8B-B14F-4D97-AF65-F5344CB8AC3E}">
        <p14:creationId xmlns:p14="http://schemas.microsoft.com/office/powerpoint/2010/main" val="1173868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AE04B-CF07-46D0-991A-D559D8264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0"/>
            <a:ext cx="10058400" cy="3566160"/>
          </a:xfrm>
        </p:spPr>
        <p:txBody>
          <a:bodyPr/>
          <a:lstStyle/>
          <a:p>
            <a:pPr algn="ctr"/>
            <a:r>
              <a:rPr lang="en-AU" dirty="0"/>
              <a:t>Earthquakes</a:t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91A263-8100-47A2-AD2D-86F6FF9329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5F404F-F1E5-4023-935D-DEBE8F3D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02" y="3369586"/>
            <a:ext cx="3930375" cy="2947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983077-15B6-4CAC-9DC6-D7609F304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43"/>
          <a:stretch/>
        </p:blipFill>
        <p:spPr>
          <a:xfrm>
            <a:off x="7904305" y="3357438"/>
            <a:ext cx="4302329" cy="2972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551AC4-121F-4300-99FE-82FEAC129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29"/>
          <a:stretch/>
        </p:blipFill>
        <p:spPr>
          <a:xfrm>
            <a:off x="3868616" y="3314352"/>
            <a:ext cx="4206239" cy="30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31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E804D-4517-4087-A3A2-68F0805C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an Earthquake?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70E88E-F89C-49FB-A282-D5873F37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652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An </a:t>
            </a:r>
            <a:r>
              <a:rPr lang="en-AU" sz="4400" b="1" dirty="0">
                <a:solidFill>
                  <a:schemeClr val="accent1">
                    <a:lumMod val="75000"/>
                  </a:schemeClr>
                </a:solidFill>
              </a:rPr>
              <a:t>earthquake</a:t>
            </a:r>
            <a:r>
              <a:rPr lang="en-AU" sz="4400" dirty="0"/>
              <a:t> is the shaking and vibration of the Earth's crust due to movement of the Earth’s tectonic plates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4400" dirty="0"/>
              <a:t>Friction causes the plates to get stuck. This causes pressure to build up within the plate.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4400" dirty="0"/>
              <a:t>Earthquakes occur when this tension/ stress is released from inside the crust.</a:t>
            </a:r>
            <a:r>
              <a:rPr lang="en-AU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06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416D3-B44A-4497-8487-E76BD719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Evidence for plate tectonics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CA6444-3A62-48E0-8904-0D97C6AE7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600" dirty="0"/>
              <a:t>So what was the evidence for Wegener's theory?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600" dirty="0"/>
              <a:t>Plate tectonics explained why earthquakes and volcanoes were concentrated in specific places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600" dirty="0"/>
              <a:t>The match in shape of the continents shows they once were part of a single continent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600" dirty="0"/>
              <a:t> There are similar patterns of rocks and similar fossils on both sides of the Atlantic </a:t>
            </a:r>
          </a:p>
        </p:txBody>
      </p:sp>
    </p:spTree>
    <p:extLst>
      <p:ext uri="{BB962C8B-B14F-4D97-AF65-F5344CB8AC3E}">
        <p14:creationId xmlns:p14="http://schemas.microsoft.com/office/powerpoint/2010/main" val="2153290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D8D779-8F01-458E-B1B8-3C5D312FF505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8064305" cy="53721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AU" sz="4800" dirty="0"/>
              <a:t>Earthquakes can happen along any type of plate boundary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4800" dirty="0"/>
              <a:t>Can also occur far from the edges of plates boundaries, along </a:t>
            </a:r>
            <a:r>
              <a:rPr lang="en-AU" sz="4800" b="1" dirty="0">
                <a:solidFill>
                  <a:schemeClr val="accent1">
                    <a:lumMod val="75000"/>
                  </a:schemeClr>
                </a:solidFill>
              </a:rPr>
              <a:t>faults</a:t>
            </a:r>
            <a:endParaRPr lang="en-AU" sz="4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4800" dirty="0"/>
              <a:t>Faults are cracks in the earth where 2 tectonic plates move in different directions</a:t>
            </a:r>
            <a:r>
              <a:rPr lang="en-AU" sz="4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2AB48F-95CD-4ABA-8717-10EAC883F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1" y="0"/>
            <a:ext cx="2625969" cy="3501292"/>
          </a:xfrm>
          <a:prstGeom prst="rect">
            <a:avLst/>
          </a:prstGeom>
        </p:spPr>
      </p:pic>
      <p:pic>
        <p:nvPicPr>
          <p:cNvPr id="2050" name="Picture 2" descr="Fault types">
            <a:extLst>
              <a:ext uri="{FF2B5EF4-FFF2-40B4-BE49-F238E27FC236}">
                <a16:creationId xmlns:a16="http://schemas.microsoft.com/office/drawing/2014/main" xmlns="" id="{EF76DE1D-6AD1-4663-B72E-A0349EB00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639" y="3770141"/>
            <a:ext cx="3411283" cy="2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31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812D2A-C86C-474A-9663-7F63FA9F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23461"/>
            <a:ext cx="6762750" cy="59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54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76FDC-FFC5-4157-8F75-83857F62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do Earthquakes Occur?</a:t>
            </a:r>
          </a:p>
        </p:txBody>
      </p:sp>
      <p:pic>
        <p:nvPicPr>
          <p:cNvPr id="1026" name="Picture 2" descr="http://academic.brooklyn.cuny.edu/geology/grocha/plates/images/earthquakes.jpg">
            <a:extLst>
              <a:ext uri="{FF2B5EF4-FFF2-40B4-BE49-F238E27FC236}">
                <a16:creationId xmlns:a16="http://schemas.microsoft.com/office/drawing/2014/main" xmlns="" id="{9D881A67-7F3F-4651-AD30-122A343325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34" y="1694153"/>
            <a:ext cx="6485207" cy="516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61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7FC17-C513-409F-B380-1F215E12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5" y="286603"/>
            <a:ext cx="10396025" cy="1450757"/>
          </a:xfrm>
        </p:spPr>
        <p:txBody>
          <a:bodyPr/>
          <a:lstStyle/>
          <a:p>
            <a:r>
              <a:rPr lang="en-AU" dirty="0"/>
              <a:t>Earthquakes at Divergent Plate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8B5F22-0616-42D4-B5A7-CF2ECC300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17990" cy="4023360"/>
          </a:xfrm>
        </p:spPr>
        <p:txBody>
          <a:bodyPr>
            <a:normAutofit/>
          </a:bodyPr>
          <a:lstStyle/>
          <a:p>
            <a:r>
              <a:rPr lang="en-AU" sz="4400" dirty="0"/>
              <a:t>At divergent plate boundaries, earthquakes tend to be weak and shallow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EC8B35-BE34-40EF-9B00-1CE978602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80" y="2516294"/>
            <a:ext cx="476250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C15884-0529-4E5B-B06C-9748BA235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103" r="33821" b="18130"/>
          <a:stretch/>
        </p:blipFill>
        <p:spPr>
          <a:xfrm>
            <a:off x="9040225" y="5869094"/>
            <a:ext cx="3151775" cy="3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50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C2F2E9-96C4-42AC-8552-E45602F8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5" y="286603"/>
            <a:ext cx="10466363" cy="1450757"/>
          </a:xfrm>
        </p:spPr>
        <p:txBody>
          <a:bodyPr/>
          <a:lstStyle/>
          <a:p>
            <a:r>
              <a:rPr lang="en-AU" dirty="0"/>
              <a:t>Earthquakes at Transform Plate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DB2C13-8F00-44F7-9CD1-7524ADDE5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839694" cy="4023360"/>
          </a:xfrm>
        </p:spPr>
        <p:txBody>
          <a:bodyPr>
            <a:normAutofit/>
          </a:bodyPr>
          <a:lstStyle/>
          <a:p>
            <a:r>
              <a:rPr lang="en-AU" sz="4400" dirty="0"/>
              <a:t>Transform plate boundaries, have shallow, but very powerful earthquakes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B69CEA-F83B-4D22-89BF-92AA5F7B8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80" y="2354369"/>
            <a:ext cx="4762500" cy="3514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CDB75D-969D-4D15-8D47-B7C21707E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103" r="33821" b="18130"/>
          <a:stretch/>
        </p:blipFill>
        <p:spPr>
          <a:xfrm>
            <a:off x="9040225" y="5869094"/>
            <a:ext cx="3151775" cy="3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22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117748-918A-4209-B373-874B8C78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3" y="286603"/>
            <a:ext cx="10818742" cy="1450757"/>
          </a:xfrm>
        </p:spPr>
        <p:txBody>
          <a:bodyPr/>
          <a:lstStyle/>
          <a:p>
            <a:r>
              <a:rPr lang="en-AU" dirty="0"/>
              <a:t>Earthquakes at Convergent Plate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46F136-83C0-4BE7-9AE6-B5646FD5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701085" cy="4023360"/>
          </a:xfrm>
        </p:spPr>
        <p:txBody>
          <a:bodyPr>
            <a:normAutofit/>
          </a:bodyPr>
          <a:lstStyle/>
          <a:p>
            <a:r>
              <a:rPr lang="en-AU" sz="4400" dirty="0"/>
              <a:t>At convergent plate boundaries, where two continental plates collide earthquakes are deep and also very powerful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4026A5-A7BE-4694-9ACC-C0F5AB3DC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65" y="1858654"/>
            <a:ext cx="4762500" cy="361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1D354D-AA66-4F27-AA3B-9AF99A4F6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430" r="35444" b="10829"/>
          <a:stretch/>
        </p:blipFill>
        <p:spPr>
          <a:xfrm>
            <a:off x="9117496" y="5478154"/>
            <a:ext cx="3074504" cy="7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77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96D9A-A464-4E16-8F78-0AF88E9A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3" y="286603"/>
            <a:ext cx="10800522" cy="1450757"/>
          </a:xfrm>
        </p:spPr>
        <p:txBody>
          <a:bodyPr/>
          <a:lstStyle/>
          <a:p>
            <a:r>
              <a:rPr lang="en-AU" dirty="0"/>
              <a:t>Earthquakes at Convergent Plate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24F23D-AC30-46AF-852D-3FE44461C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542059" cy="4023360"/>
          </a:xfrm>
        </p:spPr>
        <p:txBody>
          <a:bodyPr>
            <a:normAutofit lnSpcReduction="10000"/>
          </a:bodyPr>
          <a:lstStyle/>
          <a:p>
            <a:r>
              <a:rPr lang="en-AU" sz="4400" dirty="0"/>
              <a:t>In general, the deepest and the most powerful earthquakes occur at plate collision (or subduction) zones at convergent plate boundaries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1A5837-0484-4ED4-BC83-FCD541E55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606"/>
          <a:stretch/>
        </p:blipFill>
        <p:spPr>
          <a:xfrm>
            <a:off x="6639339" y="1845734"/>
            <a:ext cx="4762500" cy="2895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BBDF54-83A5-4A8B-B6E2-6B82AA3AF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62" r="30578"/>
          <a:stretch/>
        </p:blipFill>
        <p:spPr>
          <a:xfrm>
            <a:off x="7367482" y="4849186"/>
            <a:ext cx="3306214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96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FF3C4-0B02-4031-99DA-033ABA13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6542C-1AA8-4455-9E09-C306A44F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60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90% of the Earth’s earthquakes occur at plate boundaries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Australia is not on a plate boundary yet we still experience earthquakes 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http://www.ga.gov.au/earthquakes/</a:t>
            </a:r>
            <a:endParaRPr lang="en-AU" sz="2400" dirty="0"/>
          </a:p>
          <a:p>
            <a:endParaRPr lang="en-AU" sz="2400" dirty="0" smtClean="0"/>
          </a:p>
          <a:p>
            <a:r>
              <a:rPr lang="en-AU" sz="4000" dirty="0" smtClean="0"/>
              <a:t>Why?</a:t>
            </a:r>
            <a:endParaRPr lang="en-AU" sz="4000" dirty="0"/>
          </a:p>
        </p:txBody>
      </p:sp>
      <p:pic>
        <p:nvPicPr>
          <p:cNvPr id="1026" name="Picture 2" descr="Image result for earthquakes in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3867704"/>
            <a:ext cx="32861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14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88AC4-B0DB-4B0B-80A8-291C222B3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8F09A-9280-4A21-A3FB-A7BBF16F9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1737359"/>
            <a:ext cx="10775854" cy="498699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Earthquakes occur 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600" dirty="0"/>
              <a:t>Plate boundaries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600" dirty="0"/>
              <a:t>Within plates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As plates move, plate boundaries change over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Weakened boundary regions become part of the interiors of the plates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These zones of weakness can cause earthquakes in response to stresses</a:t>
            </a:r>
          </a:p>
        </p:txBody>
      </p:sp>
    </p:spTree>
    <p:extLst>
      <p:ext uri="{BB962C8B-B14F-4D97-AF65-F5344CB8AC3E}">
        <p14:creationId xmlns:p14="http://schemas.microsoft.com/office/powerpoint/2010/main" val="2230950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34B2B-4E69-4BE3-9547-CDFC7FB8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488D0EB-0DE7-47D1-A203-818962618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556499"/>
              </p:ext>
            </p:extLst>
          </p:nvPr>
        </p:nvGraphicFramePr>
        <p:xfrm>
          <a:off x="1096963" y="1846263"/>
          <a:ext cx="10058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415856082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3534200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994891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latin typeface="Verdana, Arial, Helvetica, sans-serif"/>
                        </a:rPr>
                        <a:t>Description</a:t>
                      </a:r>
                      <a:endParaRPr lang="en-AU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Magnitude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Frequency per year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117834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Great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8.0+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1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263763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Major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7.0-7.9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18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373136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Large (destructive)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6.0-6.9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120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61330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Moderate (damaging)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5.0-5.9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1,000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85359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Minor (damage slight)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4.9-4.0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6,000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1911500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Generally felt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3.0-3.9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49,000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3947539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Potentially perceptible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2.0-2.9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300,000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105902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Imperceptible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>
                          <a:latin typeface="Verdana, Arial, Helvetica, sans-serif"/>
                        </a:rPr>
                        <a:t>less than 2.0</a:t>
                      </a:r>
                      <a:endParaRPr lang="en-AU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latin typeface="Verdana, Arial, Helvetica, sans-serif"/>
                        </a:rPr>
                        <a:t>600,000+</a:t>
                      </a:r>
                      <a:endParaRPr lang="en-AU" dirty="0"/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3217642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6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4D53AC-D132-41DE-A6DE-DBEE31A2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9037384-6E2C-48A2-BE58-6D4BC2B26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724" y="126609"/>
            <a:ext cx="11023512" cy="614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17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85E1E-4934-40F2-83A3-2684D58D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we measure Earthquakes?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9E963-200B-4E32-A573-25219073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86384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Earthquakes are recorded by instruments called </a:t>
            </a:r>
            <a:r>
              <a:rPr lang="en-AU" sz="4000" b="1" dirty="0">
                <a:solidFill>
                  <a:schemeClr val="accent1">
                    <a:lumMod val="75000"/>
                  </a:schemeClr>
                </a:solidFill>
              </a:rPr>
              <a:t>seismograph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4000" dirty="0"/>
              <a:t>The recording they make is called a </a:t>
            </a:r>
            <a:r>
              <a:rPr lang="en-AU" sz="4000" b="1" dirty="0">
                <a:solidFill>
                  <a:schemeClr val="accent1">
                    <a:lumMod val="75000"/>
                  </a:schemeClr>
                </a:solidFill>
              </a:rPr>
              <a:t>seismogram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seismograph">
            <a:extLst>
              <a:ext uri="{FF2B5EF4-FFF2-40B4-BE49-F238E27FC236}">
                <a16:creationId xmlns:a16="http://schemas.microsoft.com/office/drawing/2014/main" xmlns="" id="{D981CDED-F2EC-4AA2-838F-F2A62E868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26" y="1737360"/>
            <a:ext cx="2777344" cy="29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4EF1D8-4EC1-472D-A13A-C31F23B85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921" y="4735908"/>
            <a:ext cx="3426079" cy="21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32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F3783-5139-4072-90EC-BD7AC812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161114-2714-481E-A95E-F43583684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ttps://earthquake.usgs.gov/earthquakes/map/#%7B%22autoUpdate%22%3A%5B%22autoUpdate%22%5D%2C%22basemap%22%3A%22grayscale%22%2C%22feed%22%3A%221day_m25%22%2C%22listFormat%22%3A%22default%22%2C%22mapposition%22%3A%5B%5B-86.40197606876063%2C-168.046875%5D%2C%5B86.357579368499%2C567.421875%5D%5D%2C%22overlays%22%3A%5B%22plates%22%5D%2C%22restrictListToMap%22%3A%5B%22restrictListToMap%22%5D%2C%22search%22%3Anull%2C%22sort%22%3A%22newest%22%2C%22timezone%22%3A%22utc%22%2C%22viewModes%22%3A%5B%22list%22%2C%22map%22%5D%2C%22event%22%3Anull%7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6411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ed.ted.com/on/tAG67exm#watch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879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D78AA-D721-45D0-A45C-3CA381A4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Plate Boundaries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D21AE4-39D8-43A2-9621-89A7EBF42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600" dirty="0"/>
              <a:t> 3 types of plate boundaries </a:t>
            </a:r>
          </a:p>
          <a:p>
            <a:pPr marL="0" indent="0">
              <a:buNone/>
            </a:pPr>
            <a:endParaRPr lang="en-AU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400" b="1" dirty="0"/>
              <a:t>Convergent</a:t>
            </a:r>
            <a:r>
              <a:rPr lang="en-AU" sz="3400" dirty="0"/>
              <a:t> plate boundaries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400" b="1" dirty="0"/>
              <a:t>Divergent </a:t>
            </a:r>
            <a:r>
              <a:rPr lang="en-AU" sz="3400" dirty="0"/>
              <a:t>plate boundaries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400" b="1" dirty="0"/>
              <a:t>Transform </a:t>
            </a:r>
            <a:r>
              <a:rPr lang="en-AU" sz="3400" dirty="0"/>
              <a:t>plate boundaries </a:t>
            </a:r>
          </a:p>
        </p:txBody>
      </p:sp>
    </p:spTree>
    <p:extLst>
      <p:ext uri="{BB962C8B-B14F-4D97-AF65-F5344CB8AC3E}">
        <p14:creationId xmlns:p14="http://schemas.microsoft.com/office/powerpoint/2010/main" val="336626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079A4-A0AB-4EEE-B56D-471BFF5E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Divergent Plate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90C3F-8BC4-434C-BCAC-A2D8610A6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AU" sz="3600" b="1" dirty="0"/>
              <a:t>Divergent Plate Boundaries </a:t>
            </a:r>
            <a:r>
              <a:rPr lang="en-AU" sz="3600" dirty="0"/>
              <a:t>occur where two tectonic plates move away from each other. </a:t>
            </a:r>
          </a:p>
          <a:p>
            <a:r>
              <a:rPr lang="en-AU" sz="3600" dirty="0"/>
              <a:t>New crust is forming from magma that rises to the Earth's surface between the two plates.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7AB646-EB6A-4103-8A7A-50494A8B8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93" b="9020"/>
          <a:stretch/>
        </p:blipFill>
        <p:spPr>
          <a:xfrm>
            <a:off x="6032500" y="3998380"/>
            <a:ext cx="4013200" cy="2326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7A57C2-E6CA-4E16-8A94-16AEE64185FC}"/>
              </a:ext>
            </a:extLst>
          </p:cNvPr>
          <p:cNvSpPr txBox="1"/>
          <p:nvPr/>
        </p:nvSpPr>
        <p:spPr>
          <a:xfrm>
            <a:off x="1609090" y="4900250"/>
            <a:ext cx="4423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Produces new crust</a:t>
            </a:r>
          </a:p>
          <a:p>
            <a:r>
              <a:rPr lang="en-AU" sz="3200" dirty="0"/>
              <a:t>Mid Ocean Ridge </a:t>
            </a:r>
          </a:p>
        </p:txBody>
      </p:sp>
    </p:spTree>
    <p:extLst>
      <p:ext uri="{BB962C8B-B14F-4D97-AF65-F5344CB8AC3E}">
        <p14:creationId xmlns:p14="http://schemas.microsoft.com/office/powerpoint/2010/main" val="245862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40EA0-D843-4150-A8DE-04D8FE14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Transform Plate Boundaries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715B35-5686-4C30-8A93-D75BA5A51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Transform Plate Boundaries </a:t>
            </a:r>
            <a:r>
              <a:rPr lang="en-AU" sz="3600" dirty="0"/>
              <a:t>occurs where two plates slide sideways past each other.</a:t>
            </a:r>
          </a:p>
          <a:p>
            <a:endParaRPr lang="en-AU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D54684-ED3C-45AE-8FB4-6184328B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929" y="3037418"/>
            <a:ext cx="4851083" cy="2940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F35DD1-C559-4725-A54A-EF9243E34699}"/>
              </a:ext>
            </a:extLst>
          </p:cNvPr>
          <p:cNvSpPr txBox="1"/>
          <p:nvPr/>
        </p:nvSpPr>
        <p:spPr>
          <a:xfrm>
            <a:off x="444500" y="4051300"/>
            <a:ext cx="62220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Crust is neither created or destroyed</a:t>
            </a:r>
          </a:p>
          <a:p>
            <a:endParaRPr lang="en-AU" sz="3200" dirty="0"/>
          </a:p>
          <a:p>
            <a:r>
              <a:rPr lang="en-AU" sz="3200" dirty="0"/>
              <a:t>Results in earthquakes</a:t>
            </a:r>
          </a:p>
          <a:p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782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56E4E-ACF8-4AE1-9252-A1F86B51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Convergent Plate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14C2D4-13C9-484A-A368-AB3271601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Convergent Plate Boundaries </a:t>
            </a:r>
            <a:r>
              <a:rPr lang="en-AU" sz="3600" dirty="0"/>
              <a:t>occurs where two tectonic plates are moving toward each other. </a:t>
            </a:r>
          </a:p>
          <a:p>
            <a:pPr marL="0" indent="0">
              <a:buNone/>
            </a:pPr>
            <a:endParaRPr lang="en-AU" sz="3600" dirty="0"/>
          </a:p>
          <a:p>
            <a:pPr marL="0" indent="0">
              <a:buNone/>
            </a:pPr>
            <a:r>
              <a:rPr lang="en-AU" sz="3600" dirty="0"/>
              <a:t>There are 2 ways this can happen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7398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E5EF8E-400B-4201-860B-5F376706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Convergent Plate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D35352-4EBB-44EE-AAF6-EC775C774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/>
              <a:t>If the two plates are of equal density, they will push up against each other, forming a mountain chain.</a:t>
            </a:r>
          </a:p>
          <a:p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FE5A6C5-B17F-4779-80DD-C085A3FDA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" r="1557"/>
          <a:stretch/>
        </p:blipFill>
        <p:spPr>
          <a:xfrm>
            <a:off x="4303933" y="3083509"/>
            <a:ext cx="6260123" cy="3231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6A6751-10FB-4463-BC5B-DF4EBC579DCA}"/>
              </a:ext>
            </a:extLst>
          </p:cNvPr>
          <p:cNvSpPr txBox="1"/>
          <p:nvPr/>
        </p:nvSpPr>
        <p:spPr>
          <a:xfrm>
            <a:off x="878985" y="3857414"/>
            <a:ext cx="3643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Produces a mountain chain </a:t>
            </a:r>
          </a:p>
        </p:txBody>
      </p:sp>
    </p:spTree>
    <p:extLst>
      <p:ext uri="{BB962C8B-B14F-4D97-AF65-F5344CB8AC3E}">
        <p14:creationId xmlns:p14="http://schemas.microsoft.com/office/powerpoint/2010/main" val="29325113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403</TotalTime>
  <Words>868</Words>
  <Application>Microsoft Office PowerPoint</Application>
  <PresentationFormat>Custom</PresentationFormat>
  <Paragraphs>147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Retrospect</vt:lpstr>
      <vt:lpstr>Geology </vt:lpstr>
      <vt:lpstr>Plate Tectonics </vt:lpstr>
      <vt:lpstr>Evidence for plate tectonics</vt:lpstr>
      <vt:lpstr>PowerPoint Presentation</vt:lpstr>
      <vt:lpstr>Plate Boundaries </vt:lpstr>
      <vt:lpstr>Divergent Plate Boundaries</vt:lpstr>
      <vt:lpstr>Transform Plate Boundaries </vt:lpstr>
      <vt:lpstr>Convergent Plate Boundaries</vt:lpstr>
      <vt:lpstr>Convergent Plate Boundaries</vt:lpstr>
      <vt:lpstr>Convergent Plate Boundaries</vt:lpstr>
      <vt:lpstr>PowerPoint Presentation</vt:lpstr>
      <vt:lpstr>How do the tectonic plates move?</vt:lpstr>
      <vt:lpstr>PowerPoint Presentation</vt:lpstr>
      <vt:lpstr>Convection Currents</vt:lpstr>
      <vt:lpstr>Things to do</vt:lpstr>
      <vt:lpstr>Volcanoes </vt:lpstr>
      <vt:lpstr>What is a Volcano?</vt:lpstr>
      <vt:lpstr>PowerPoint Presentation</vt:lpstr>
      <vt:lpstr>Magma vs Lava </vt:lpstr>
      <vt:lpstr>How Do Volcanoes Form?</vt:lpstr>
      <vt:lpstr>PowerPoint Presentation</vt:lpstr>
      <vt:lpstr>Volcanoes – Divergent Boundaries</vt:lpstr>
      <vt:lpstr>Volcanoes – Convergent Boundaries </vt:lpstr>
      <vt:lpstr>Volcanoes – Hot Spots</vt:lpstr>
      <vt:lpstr>PowerPoint Presentation</vt:lpstr>
      <vt:lpstr>Volcano activity</vt:lpstr>
      <vt:lpstr>PowerPoint Presentation</vt:lpstr>
      <vt:lpstr>Earthquakes </vt:lpstr>
      <vt:lpstr>What is an Earthquake?</vt:lpstr>
      <vt:lpstr>PowerPoint Presentation</vt:lpstr>
      <vt:lpstr>PowerPoint Presentation</vt:lpstr>
      <vt:lpstr>Where do Earthquakes Occur?</vt:lpstr>
      <vt:lpstr>Earthquakes at Divergent Plate Boundaries</vt:lpstr>
      <vt:lpstr>Earthquakes at Transform Plate Boundaries</vt:lpstr>
      <vt:lpstr>Earthquakes at Convergent Plate Boundaries</vt:lpstr>
      <vt:lpstr>Earthquakes at Convergent Plate Boundaries</vt:lpstr>
      <vt:lpstr>PowerPoint Presentation</vt:lpstr>
      <vt:lpstr>PowerPoint Presentation</vt:lpstr>
      <vt:lpstr>PowerPoint Presentation</vt:lpstr>
      <vt:lpstr>How do we measure Earthquakes?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Geology</dc:title>
  <dc:creator>Jenn Paton</dc:creator>
  <cp:lastModifiedBy>PATON Jennifer</cp:lastModifiedBy>
  <cp:revision>37</cp:revision>
  <dcterms:created xsi:type="dcterms:W3CDTF">2017-09-07T15:28:22Z</dcterms:created>
  <dcterms:modified xsi:type="dcterms:W3CDTF">2017-09-14T00:50:30Z</dcterms:modified>
</cp:coreProperties>
</file>