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8" r:id="rId3"/>
    <p:sldId id="258" r:id="rId4"/>
    <p:sldId id="259" r:id="rId5"/>
    <p:sldId id="269" r:id="rId6"/>
    <p:sldId id="260" r:id="rId7"/>
    <p:sldId id="270" r:id="rId8"/>
    <p:sldId id="261" r:id="rId9"/>
    <p:sldId id="271" r:id="rId10"/>
    <p:sldId id="262" r:id="rId11"/>
    <p:sldId id="272" r:id="rId12"/>
    <p:sldId id="263" r:id="rId13"/>
    <p:sldId id="264" r:id="rId14"/>
    <p:sldId id="265" r:id="rId15"/>
    <p:sldId id="274" r:id="rId16"/>
    <p:sldId id="273" r:id="rId17"/>
    <p:sldId id="266" r:id="rId18"/>
    <p:sldId id="275" r:id="rId19"/>
    <p:sldId id="267" r:id="rId20"/>
    <p:sldId id="276" r:id="rId21"/>
    <p:sldId id="277" r:id="rId22"/>
    <p:sldId id="278" r:id="rId23"/>
    <p:sldId id="280"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63" y="630937"/>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0F5F894A-6691-44FA-B093-B52E5C841419}" type="datetimeFigureOut">
              <a:rPr lang="en-AU" smtClean="0"/>
              <a:t>2/07/2021</a:t>
            </a:fld>
            <a:endParaRPr lang="en-AU"/>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AU"/>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AC7B38A8-279C-4F0F-B98B-74375172CB78}" type="slidenum">
              <a:rPr lang="en-AU" smtClean="0"/>
              <a:t>‹#›</a:t>
            </a:fld>
            <a:endParaRPr lang="en-AU"/>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1722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5F894A-6691-44FA-B093-B52E5C841419}" type="datetimeFigureOut">
              <a:rPr lang="en-AU" smtClean="0"/>
              <a:t>2/07/2021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7B38A8-279C-4F0F-B98B-74375172CB78}" type="slidenum">
              <a:rPr lang="en-AU" smtClean="0"/>
              <a:t>‹#›</a:t>
            </a:fld>
            <a:endParaRPr lang="en-AU"/>
          </a:p>
        </p:txBody>
      </p:sp>
    </p:spTree>
    <p:extLst>
      <p:ext uri="{BB962C8B-B14F-4D97-AF65-F5344CB8AC3E}">
        <p14:creationId xmlns:p14="http://schemas.microsoft.com/office/powerpoint/2010/main" val="40546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1" y="382386"/>
            <a:ext cx="1119099"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5" y="382386"/>
            <a:ext cx="6294439"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5F894A-6691-44FA-B093-B52E5C841419}" type="datetimeFigureOut">
              <a:rPr lang="en-AU" smtClean="0"/>
              <a:t>2/07/2021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7B38A8-279C-4F0F-B98B-74375172CB78}" type="slidenum">
              <a:rPr lang="en-AU" smtClean="0"/>
              <a:t>‹#›</a:t>
            </a:fld>
            <a:endParaRPr lang="en-AU"/>
          </a:p>
        </p:txBody>
      </p:sp>
    </p:spTree>
    <p:extLst>
      <p:ext uri="{BB962C8B-B14F-4D97-AF65-F5344CB8AC3E}">
        <p14:creationId xmlns:p14="http://schemas.microsoft.com/office/powerpoint/2010/main" val="197433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5F894A-6691-44FA-B093-B52E5C841419}" type="datetimeFigureOut">
              <a:rPr lang="en-AU" smtClean="0"/>
              <a:t>2/07/2021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7B38A8-279C-4F0F-B98B-74375172CB78}" type="slidenum">
              <a:rPr lang="en-AU" smtClean="0"/>
              <a:t>‹#›</a:t>
            </a:fld>
            <a:endParaRPr lang="en-AU"/>
          </a:p>
        </p:txBody>
      </p:sp>
    </p:spTree>
    <p:extLst>
      <p:ext uri="{BB962C8B-B14F-4D97-AF65-F5344CB8AC3E}">
        <p14:creationId xmlns:p14="http://schemas.microsoft.com/office/powerpoint/2010/main" val="329289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0F5F894A-6691-44FA-B093-B52E5C841419}" type="datetimeFigureOut">
              <a:rPr lang="en-AU" smtClean="0"/>
              <a:t>2/07/2021</a:t>
            </a:fld>
            <a:endParaRPr lang="en-AU"/>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AU"/>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AC7B38A8-279C-4F0F-B98B-74375172CB78}" type="slidenum">
              <a:rPr lang="en-AU" smtClean="0"/>
              <a:t>‹#›</a:t>
            </a:fld>
            <a:endParaRPr lang="en-AU"/>
          </a:p>
        </p:txBody>
      </p:sp>
      <p:grpSp>
        <p:nvGrpSpPr>
          <p:cNvPr id="7" name="Group 6" title="left scallop shape"/>
          <p:cNvGrpSpPr/>
          <p:nvPr/>
        </p:nvGrpSpPr>
        <p:grpSpPr>
          <a:xfrm>
            <a:off x="0"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61132501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5F894A-6691-44FA-B093-B52E5C841419}" type="datetimeFigureOut">
              <a:rPr lang="en-AU" smtClean="0"/>
              <a:t>2/07/2021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7B38A8-279C-4F0F-B98B-74375172CB78}" type="slidenum">
              <a:rPr lang="en-AU" smtClean="0"/>
              <a:t>‹#›</a:t>
            </a:fld>
            <a:endParaRPr lang="en-AU"/>
          </a:p>
        </p:txBody>
      </p:sp>
    </p:spTree>
    <p:extLst>
      <p:ext uri="{BB962C8B-B14F-4D97-AF65-F5344CB8AC3E}">
        <p14:creationId xmlns:p14="http://schemas.microsoft.com/office/powerpoint/2010/main" val="302971599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9546"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38759" y="2199634"/>
            <a:ext cx="3600450" cy="632529"/>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42975" y="2909102"/>
            <a:ext cx="360045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00450" cy="632529"/>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975398" y="2909102"/>
            <a:ext cx="360045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5F894A-6691-44FA-B093-B52E5C841419}" type="datetimeFigureOut">
              <a:rPr lang="en-AU" smtClean="0"/>
              <a:t>2/07/2021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C7B38A8-279C-4F0F-B98B-74375172CB78}" type="slidenum">
              <a:rPr lang="en-AU" smtClean="0"/>
              <a:t>‹#›</a:t>
            </a:fld>
            <a:endParaRPr lang="en-AU"/>
          </a:p>
        </p:txBody>
      </p:sp>
    </p:spTree>
    <p:extLst>
      <p:ext uri="{BB962C8B-B14F-4D97-AF65-F5344CB8AC3E}">
        <p14:creationId xmlns:p14="http://schemas.microsoft.com/office/powerpoint/2010/main" val="43853342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5F894A-6691-44FA-B093-B52E5C841419}" type="datetimeFigureOut">
              <a:rPr lang="en-AU" smtClean="0"/>
              <a:t>2/07/2021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C7B38A8-279C-4F0F-B98B-74375172CB78}" type="slidenum">
              <a:rPr lang="en-AU" smtClean="0"/>
              <a:t>‹#›</a:t>
            </a:fld>
            <a:endParaRPr lang="en-AU"/>
          </a:p>
        </p:txBody>
      </p:sp>
    </p:spTree>
    <p:extLst>
      <p:ext uri="{BB962C8B-B14F-4D97-AF65-F5344CB8AC3E}">
        <p14:creationId xmlns:p14="http://schemas.microsoft.com/office/powerpoint/2010/main" val="113612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F894A-6691-44FA-B093-B52E5C841419}" type="datetimeFigureOut">
              <a:rPr lang="en-AU" smtClean="0"/>
              <a:t>2/07/2021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C7B38A8-279C-4F0F-B98B-74375172CB78}" type="slidenum">
              <a:rPr lang="en-AU" smtClean="0"/>
              <a:t>‹#›</a:t>
            </a:fld>
            <a:endParaRPr lang="en-AU"/>
          </a:p>
        </p:txBody>
      </p:sp>
    </p:spTree>
    <p:extLst>
      <p:ext uri="{BB962C8B-B14F-4D97-AF65-F5344CB8AC3E}">
        <p14:creationId xmlns:p14="http://schemas.microsoft.com/office/powerpoint/2010/main" val="240785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425"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3789" y="6375679"/>
            <a:ext cx="925016" cy="348462"/>
          </a:xfrm>
        </p:spPr>
        <p:txBody>
          <a:bodyPr/>
          <a:lstStyle/>
          <a:p>
            <a:fld id="{0F5F894A-6691-44FA-B093-B52E5C841419}" type="datetimeFigureOut">
              <a:rPr lang="en-AU" smtClean="0"/>
              <a:t>2/07/2021</a:t>
            </a:fld>
            <a:endParaRPr lang="en-AU"/>
          </a:p>
        </p:txBody>
      </p:sp>
      <p:sp>
        <p:nvSpPr>
          <p:cNvPr id="6" name="Footer Placeholder 5"/>
          <p:cNvSpPr>
            <a:spLocks noGrp="1"/>
          </p:cNvSpPr>
          <p:nvPr>
            <p:ph type="ftr" sz="quarter" idx="11"/>
          </p:nvPr>
        </p:nvSpPr>
        <p:spPr>
          <a:xfrm>
            <a:off x="1577716" y="6375679"/>
            <a:ext cx="2611634" cy="345796"/>
          </a:xfrm>
        </p:spPr>
        <p:txBody>
          <a:bodyPr/>
          <a:lstStyle/>
          <a:p>
            <a:endParaRPr lang="en-AU"/>
          </a:p>
        </p:txBody>
      </p:sp>
      <p:sp>
        <p:nvSpPr>
          <p:cNvPr id="7" name="Slide Number Placeholder 6"/>
          <p:cNvSpPr>
            <a:spLocks noGrp="1"/>
          </p:cNvSpPr>
          <p:nvPr>
            <p:ph type="sldNum" sz="quarter" idx="12"/>
          </p:nvPr>
        </p:nvSpPr>
        <p:spPr>
          <a:xfrm>
            <a:off x="4268261" y="6375679"/>
            <a:ext cx="924342" cy="345796"/>
          </a:xfrm>
        </p:spPr>
        <p:txBody>
          <a:bodyPr/>
          <a:lstStyle/>
          <a:p>
            <a:fld id="{AC7B38A8-279C-4F0F-B98B-74375172CB78}" type="slidenum">
              <a:rPr lang="en-AU" smtClean="0"/>
              <a:t>‹#›</a:t>
            </a:fld>
            <a:endParaRPr lang="en-AU"/>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11464373"/>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425"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4463" y="6375679"/>
            <a:ext cx="924342" cy="348462"/>
          </a:xfrm>
        </p:spPr>
        <p:txBody>
          <a:bodyPr/>
          <a:lstStyle/>
          <a:p>
            <a:fld id="{0F5F894A-6691-44FA-B093-B52E5C841419}" type="datetimeFigureOut">
              <a:rPr lang="en-AU" smtClean="0"/>
              <a:t>2/07/2021</a:t>
            </a:fld>
            <a:endParaRPr lang="en-AU"/>
          </a:p>
        </p:txBody>
      </p:sp>
      <p:sp>
        <p:nvSpPr>
          <p:cNvPr id="6" name="Footer Placeholder 5"/>
          <p:cNvSpPr>
            <a:spLocks noGrp="1"/>
          </p:cNvSpPr>
          <p:nvPr>
            <p:ph type="ftr" sz="quarter" idx="11"/>
          </p:nvPr>
        </p:nvSpPr>
        <p:spPr>
          <a:xfrm>
            <a:off x="1577716" y="6375679"/>
            <a:ext cx="2611634" cy="345796"/>
          </a:xfrm>
        </p:spPr>
        <p:txBody>
          <a:bodyPr/>
          <a:lstStyle/>
          <a:p>
            <a:endParaRPr lang="en-AU"/>
          </a:p>
        </p:txBody>
      </p:sp>
      <p:sp>
        <p:nvSpPr>
          <p:cNvPr id="7" name="Slide Number Placeholder 6"/>
          <p:cNvSpPr>
            <a:spLocks noGrp="1"/>
          </p:cNvSpPr>
          <p:nvPr>
            <p:ph type="sldNum" sz="quarter" idx="12"/>
          </p:nvPr>
        </p:nvSpPr>
        <p:spPr>
          <a:xfrm>
            <a:off x="4265676" y="6375679"/>
            <a:ext cx="925830" cy="345796"/>
          </a:xfrm>
        </p:spPr>
        <p:txBody>
          <a:bodyPr/>
          <a:lstStyle/>
          <a:p>
            <a:fld id="{AC7B38A8-279C-4F0F-B98B-74375172CB78}" type="slidenum">
              <a:rPr lang="en-AU" smtClean="0"/>
              <a:t>‹#›</a:t>
            </a:fld>
            <a:endParaRPr lang="en-AU"/>
          </a:p>
        </p:txBody>
      </p:sp>
    </p:spTree>
    <p:extLst>
      <p:ext uri="{BB962C8B-B14F-4D97-AF65-F5344CB8AC3E}">
        <p14:creationId xmlns:p14="http://schemas.microsoft.com/office/powerpoint/2010/main" val="215237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fld id="{0F5F894A-6691-44FA-B093-B52E5C841419}" type="datetimeFigureOut">
              <a:rPr lang="en-AU" smtClean="0"/>
              <a:t>2/07/2021</a:t>
            </a:fld>
            <a:endParaRPr lang="en-AU"/>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endParaRPr lang="en-AU"/>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AC7B38A8-279C-4F0F-B98B-74375172CB78}" type="slidenum">
              <a:rPr lang="en-AU" smtClean="0"/>
              <a:t>‹#›</a:t>
            </a:fld>
            <a:endParaRPr lang="en-AU"/>
          </a:p>
        </p:txBody>
      </p:sp>
      <p:sp>
        <p:nvSpPr>
          <p:cNvPr id="11" name="Freeform 6" title="Left scallop edge"/>
          <p:cNvSpPr/>
          <p:nvPr/>
        </p:nvSpPr>
        <p:spPr bwMode="auto">
          <a:xfrm>
            <a:off x="0"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7686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825" kern="1200" cap="all" spc="150" baseline="0">
          <a:solidFill>
            <a:schemeClr val="tx2"/>
          </a:solidFill>
          <a:latin typeface="+mj-lt"/>
          <a:ea typeface="+mj-ea"/>
          <a:cs typeface="+mj-cs"/>
        </a:defRPr>
      </a:lvl1pPr>
    </p:titleStyle>
    <p:bodyStyle>
      <a:lvl1pPr marL="171450" indent="-171450" algn="l" defTabSz="685800" rtl="0" eaLnBrk="1" latinLnBrk="0" hangingPunct="1">
        <a:lnSpc>
          <a:spcPct val="110000"/>
        </a:lnSpc>
        <a:spcBef>
          <a:spcPts val="525"/>
        </a:spcBef>
        <a:buClr>
          <a:schemeClr val="tx2"/>
        </a:buClr>
        <a:buFont typeface="Arial" panose="020B0604020202020204" pitchFamily="34" charset="0"/>
        <a:buChar char="•"/>
        <a:defRPr sz="15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10000"/>
        </a:lnSpc>
        <a:spcBef>
          <a:spcPts val="525"/>
        </a:spcBef>
        <a:buClr>
          <a:schemeClr val="tx2"/>
        </a:buClr>
        <a:buFont typeface="Gill Sans MT" panose="020B0502020104020203" pitchFamily="34" charset="0"/>
        <a:buChar char="–"/>
        <a:defRPr sz="135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10000"/>
        </a:lnSpc>
        <a:spcBef>
          <a:spcPts val="525"/>
        </a:spcBef>
        <a:buClr>
          <a:schemeClr val="tx2"/>
        </a:buClr>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baseline="0">
          <a:solidFill>
            <a:schemeClr val="tx1">
              <a:lumMod val="65000"/>
              <a:lumOff val="35000"/>
            </a:schemeClr>
          </a:solidFill>
          <a:latin typeface="+mn-lt"/>
          <a:ea typeface="+mn-ea"/>
          <a:cs typeface="+mn-cs"/>
        </a:defRPr>
      </a:lvl8pPr>
      <a:lvl9pPr marL="29146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JFa1ggB37Rc" TargetMode="External"/><Relationship Id="rId2" Type="http://schemas.openxmlformats.org/officeDocument/2006/relationships/hyperlink" Target="https://www.youtube.com/watch?v=vYtV_Hf29RE"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Contraception</a:t>
            </a:r>
            <a:endParaRPr lang="en-AU" dirty="0"/>
          </a:p>
        </p:txBody>
      </p:sp>
      <p:sp>
        <p:nvSpPr>
          <p:cNvPr id="3" name="Subtitle 2"/>
          <p:cNvSpPr>
            <a:spLocks noGrp="1"/>
          </p:cNvSpPr>
          <p:nvPr>
            <p:ph type="subTitle" idx="1"/>
          </p:nvPr>
        </p:nvSpPr>
        <p:spPr/>
        <p:txBody>
          <a:bodyPr/>
          <a:lstStyle/>
          <a:p>
            <a:r>
              <a:rPr lang="en-AU" dirty="0" smtClean="0"/>
              <a:t>r. Johansen 2021</a:t>
            </a:r>
            <a:endParaRPr lang="en-A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Hormonal contraception </a:t>
            </a:r>
            <a:r>
              <a:rPr lang="en-AU" dirty="0" smtClean="0"/>
              <a:t>for women</a:t>
            </a:r>
            <a:endParaRPr lang="en-AU" dirty="0"/>
          </a:p>
        </p:txBody>
      </p:sp>
      <p:sp>
        <p:nvSpPr>
          <p:cNvPr id="3" name="Content Placeholder 2"/>
          <p:cNvSpPr>
            <a:spLocks noGrp="1"/>
          </p:cNvSpPr>
          <p:nvPr>
            <p:ph idx="1"/>
          </p:nvPr>
        </p:nvSpPr>
        <p:spPr>
          <a:xfrm>
            <a:off x="938758" y="1772816"/>
            <a:ext cx="7633742" cy="3593591"/>
          </a:xfrm>
        </p:spPr>
        <p:txBody>
          <a:bodyPr>
            <a:normAutofit/>
          </a:bodyPr>
          <a:lstStyle/>
          <a:p>
            <a:r>
              <a:rPr lang="en-AU" sz="2000" b="1" dirty="0" smtClean="0"/>
              <a:t>Combined Pill: </a:t>
            </a:r>
            <a:r>
              <a:rPr lang="en-AU" sz="2000" dirty="0" smtClean="0"/>
              <a:t>Prevents ovulation occurring. Synthetic oestrogen and progesterone. Cervical mucus becomes thick and sticky. Alter uterine lining to prevent implantation. Continue with menstruation. Not effective if missed or taken at different times of day. 91-98% effective.</a:t>
            </a:r>
          </a:p>
          <a:p>
            <a:r>
              <a:rPr lang="en-AU" sz="2000" b="1" dirty="0" smtClean="0"/>
              <a:t>Mini pill: </a:t>
            </a:r>
            <a:r>
              <a:rPr lang="en-AU" sz="2000" dirty="0" smtClean="0"/>
              <a:t>Synthetic progesterone. Cervical mucus thick preventing sperm entering uterus. Alter uterine lining to prevent implantation. 91-98% effective.</a:t>
            </a:r>
            <a:endParaRPr lang="en-AU" sz="2000" dirty="0"/>
          </a:p>
        </p:txBody>
      </p:sp>
      <p:pic>
        <p:nvPicPr>
          <p:cNvPr id="2052" name="Picture 4" descr="Contraceptive pill | Get the Fac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0253" y="4365104"/>
            <a:ext cx="2232247" cy="2232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male contraceptive pill might soon be a reality | Buro 2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7776864" cy="5194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555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Hormonal contraception </a:t>
            </a:r>
            <a:r>
              <a:rPr lang="en-AU" dirty="0" smtClean="0"/>
              <a:t>for </a:t>
            </a:r>
            <a:r>
              <a:rPr lang="en-AU" dirty="0" smtClean="0"/>
              <a:t>women</a:t>
            </a:r>
            <a:endParaRPr lang="en-AU" dirty="0"/>
          </a:p>
        </p:txBody>
      </p:sp>
      <p:sp>
        <p:nvSpPr>
          <p:cNvPr id="3" name="Content Placeholder 2"/>
          <p:cNvSpPr>
            <a:spLocks noGrp="1"/>
          </p:cNvSpPr>
          <p:nvPr>
            <p:ph idx="1"/>
          </p:nvPr>
        </p:nvSpPr>
        <p:spPr>
          <a:xfrm>
            <a:off x="650111" y="1551934"/>
            <a:ext cx="8211035" cy="3593591"/>
          </a:xfrm>
        </p:spPr>
        <p:txBody>
          <a:bodyPr>
            <a:noAutofit/>
          </a:bodyPr>
          <a:lstStyle/>
          <a:p>
            <a:r>
              <a:rPr lang="en-AU" sz="2000" b="1" dirty="0" smtClean="0"/>
              <a:t>Depo-Provera and </a:t>
            </a:r>
            <a:r>
              <a:rPr lang="en-AU" sz="2000" b="1" dirty="0" err="1" smtClean="0"/>
              <a:t>Depo-Ralovera</a:t>
            </a:r>
            <a:r>
              <a:rPr lang="en-AU" sz="2000" b="1" dirty="0" smtClean="0"/>
              <a:t>: </a:t>
            </a:r>
            <a:r>
              <a:rPr lang="en-AU" sz="2000" dirty="0" smtClean="0"/>
              <a:t>forms of hormone injected. Lasts for 12 weeks, works similar way to mini pill. 91-98% effective.</a:t>
            </a:r>
          </a:p>
          <a:p>
            <a:r>
              <a:rPr lang="en-AU" sz="2000" b="1" dirty="0" err="1" smtClean="0"/>
              <a:t>Implanon</a:t>
            </a:r>
            <a:r>
              <a:rPr lang="en-AU" sz="2000" b="1" dirty="0" smtClean="0"/>
              <a:t>: </a:t>
            </a:r>
            <a:r>
              <a:rPr lang="en-AU" sz="2000" dirty="0" smtClean="0"/>
              <a:t>Synthetic progesterone. Under local anaesthetic </a:t>
            </a:r>
            <a:r>
              <a:rPr lang="en-AU" sz="2000" dirty="0" err="1" smtClean="0"/>
              <a:t>implanon</a:t>
            </a:r>
            <a:r>
              <a:rPr lang="en-AU" sz="2000" dirty="0" smtClean="0"/>
              <a:t> inserted into arm. </a:t>
            </a:r>
            <a:r>
              <a:rPr lang="en-AU" sz="2000" dirty="0" err="1" smtClean="0"/>
              <a:t>Progestogen</a:t>
            </a:r>
            <a:r>
              <a:rPr lang="en-AU" sz="2000" dirty="0" smtClean="0"/>
              <a:t> diffuses through capsule wall and provides contraception for 3 years. 99% effective</a:t>
            </a:r>
          </a:p>
          <a:p>
            <a:r>
              <a:rPr lang="en-AU" sz="2000" b="1" dirty="0" err="1" smtClean="0"/>
              <a:t>NuvaRing</a:t>
            </a:r>
            <a:r>
              <a:rPr lang="en-AU" sz="2000" b="1" dirty="0" smtClean="0"/>
              <a:t>: </a:t>
            </a:r>
            <a:r>
              <a:rPr lang="en-AU" sz="2000" dirty="0" smtClean="0"/>
              <a:t>Oestrogen and progesterone delivered by vaginal ring. Left in for 3 weeks and removed for 1 week. Prevent ovulation, cause cervix mucus to thicken, change in uterine lining to prevent implantation. 91-98% effective.</a:t>
            </a:r>
          </a:p>
          <a:p>
            <a:r>
              <a:rPr lang="en-AU" sz="2000" dirty="0" smtClean="0"/>
              <a:t>Side effects.</a:t>
            </a:r>
          </a:p>
          <a:p>
            <a:endParaRPr lang="en-AU" sz="2000" dirty="0"/>
          </a:p>
        </p:txBody>
      </p:sp>
      <p:pic>
        <p:nvPicPr>
          <p:cNvPr id="4098" name="Picture 2" descr="Everything you need to know about Implanon! | Let&amp;#39;s Talk! | Get the Fac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725144"/>
            <a:ext cx="2650790" cy="19880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Hormonal contraception for males</a:t>
            </a:r>
            <a:endParaRPr lang="en-AU" dirty="0"/>
          </a:p>
        </p:txBody>
      </p:sp>
      <p:sp>
        <p:nvSpPr>
          <p:cNvPr id="3" name="Content Placeholder 2"/>
          <p:cNvSpPr>
            <a:spLocks noGrp="1"/>
          </p:cNvSpPr>
          <p:nvPr>
            <p:ph idx="1"/>
          </p:nvPr>
        </p:nvSpPr>
        <p:spPr>
          <a:xfrm>
            <a:off x="938758" y="1860473"/>
            <a:ext cx="7953722" cy="3593591"/>
          </a:xfrm>
        </p:spPr>
        <p:txBody>
          <a:bodyPr>
            <a:normAutofit/>
          </a:bodyPr>
          <a:lstStyle/>
          <a:p>
            <a:r>
              <a:rPr lang="en-AU" sz="2000" b="1" dirty="0" smtClean="0"/>
              <a:t>Male hormonal pill: </a:t>
            </a:r>
            <a:r>
              <a:rPr lang="en-AU" sz="2000" dirty="0" smtClean="0"/>
              <a:t>being developed. Implant and injection. Suppresses sperm production. Effectiveness still being tested</a:t>
            </a:r>
            <a:r>
              <a:rPr lang="en-AU" sz="2000" dirty="0" smtClean="0"/>
              <a:t>.</a:t>
            </a:r>
            <a:endParaRPr lang="en-AU" sz="2000" dirty="0" smtClean="0"/>
          </a:p>
        </p:txBody>
      </p:sp>
      <p:pic>
        <p:nvPicPr>
          <p:cNvPr id="5122" name="Picture 2" descr="Male Contraceptive pill: New male contraceptive pill is safe, and doesn&amp;#39;t  affect lib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068960"/>
            <a:ext cx="4439816" cy="3329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Intrauterine devices (IUD)</a:t>
            </a:r>
            <a:endParaRPr lang="en-AU" dirty="0"/>
          </a:p>
        </p:txBody>
      </p:sp>
      <p:sp>
        <p:nvSpPr>
          <p:cNvPr id="3" name="Content Placeholder 2"/>
          <p:cNvSpPr>
            <a:spLocks noGrp="1"/>
          </p:cNvSpPr>
          <p:nvPr>
            <p:ph idx="1"/>
          </p:nvPr>
        </p:nvSpPr>
        <p:spPr>
          <a:xfrm>
            <a:off x="938758" y="1196752"/>
            <a:ext cx="7633742" cy="3593591"/>
          </a:xfrm>
        </p:spPr>
        <p:txBody>
          <a:bodyPr>
            <a:normAutofit/>
          </a:bodyPr>
          <a:lstStyle/>
          <a:p>
            <a:r>
              <a:rPr lang="en-AU" sz="2000" dirty="0" smtClean="0"/>
              <a:t>Small device made from plastic and often contain copper. Inserted into uterus. Slowly releases synthetic progesterone making </a:t>
            </a:r>
            <a:r>
              <a:rPr lang="en-AU" sz="2000" dirty="0" err="1" smtClean="0"/>
              <a:t>endometrium</a:t>
            </a:r>
            <a:r>
              <a:rPr lang="en-AU" sz="2000" dirty="0" smtClean="0"/>
              <a:t> thin and unsuitable for implantation. Thick mucus. Can prevent ovulation. Not felt by woman or partner. Threads allow for easy removal by doctor. Can provide between 5 &amp; 10  years protection. 99 % effective. </a:t>
            </a:r>
            <a:r>
              <a:rPr lang="en-AU" sz="2000" b="1" dirty="0" smtClean="0"/>
              <a:t>2 main types:</a:t>
            </a:r>
          </a:p>
          <a:p>
            <a:r>
              <a:rPr lang="en-AU" sz="2000" b="1" dirty="0" smtClean="0"/>
              <a:t>Hormonal IUD</a:t>
            </a:r>
            <a:r>
              <a:rPr lang="en-AU" sz="2000" dirty="0" smtClean="0"/>
              <a:t>(</a:t>
            </a:r>
            <a:r>
              <a:rPr lang="en-AU" sz="2000" dirty="0" err="1" smtClean="0"/>
              <a:t>Mirena</a:t>
            </a:r>
            <a:r>
              <a:rPr lang="en-AU" sz="2000" dirty="0" smtClean="0"/>
              <a:t>).</a:t>
            </a:r>
          </a:p>
          <a:p>
            <a:r>
              <a:rPr lang="en-AU" sz="2000" b="1" dirty="0" smtClean="0"/>
              <a:t>Copper IUD </a:t>
            </a:r>
            <a:r>
              <a:rPr lang="en-AU" sz="2000" dirty="0" smtClean="0"/>
              <a:t>(can be used as emergency form of contraception up to 5 days after)</a:t>
            </a:r>
          </a:p>
        </p:txBody>
      </p:sp>
      <p:pic>
        <p:nvPicPr>
          <p:cNvPr id="7170" name="Picture 2" descr="7 Signs an IUD Is Right for You—and 5 It Isn&amp;#39;t | SEL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426086"/>
            <a:ext cx="3142995" cy="23572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ntrauterine contraception | Hormonal IUD | Copper IUD | Marie Stopes  Austra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24744"/>
            <a:ext cx="7770627"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461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Emergency contraception</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131662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Emergency contraception</a:t>
            </a:r>
            <a:endParaRPr lang="en-AU" dirty="0"/>
          </a:p>
        </p:txBody>
      </p:sp>
      <p:sp>
        <p:nvSpPr>
          <p:cNvPr id="3" name="Content Placeholder 2"/>
          <p:cNvSpPr>
            <a:spLocks noGrp="1"/>
          </p:cNvSpPr>
          <p:nvPr>
            <p:ph idx="1"/>
          </p:nvPr>
        </p:nvSpPr>
        <p:spPr>
          <a:xfrm>
            <a:off x="937004" y="1484784"/>
            <a:ext cx="7633742" cy="3593591"/>
          </a:xfrm>
        </p:spPr>
        <p:txBody>
          <a:bodyPr>
            <a:normAutofit/>
          </a:bodyPr>
          <a:lstStyle/>
          <a:p>
            <a:r>
              <a:rPr lang="en-AU" sz="2000" dirty="0" smtClean="0"/>
              <a:t>Morning after pill: 1 or 2 tablets of progesterone. </a:t>
            </a:r>
          </a:p>
          <a:p>
            <a:r>
              <a:rPr lang="en-AU" sz="2000" dirty="0" smtClean="0"/>
              <a:t>Available over the counter at pharmacy.</a:t>
            </a:r>
          </a:p>
          <a:p>
            <a:r>
              <a:rPr lang="en-AU" sz="2000" dirty="0" smtClean="0"/>
              <a:t>Can be taken 4 or 5 days after sex but is more effective when taken up to 72 hours after.</a:t>
            </a:r>
          </a:p>
          <a:p>
            <a:r>
              <a:rPr lang="en-AU" sz="2000" dirty="0" smtClean="0"/>
              <a:t>Prevents or delays ovulation, prevent sperm from reaching egg and prevent implantation of embryo. </a:t>
            </a:r>
          </a:p>
          <a:p>
            <a:r>
              <a:rPr lang="en-AU" sz="2000" dirty="0" smtClean="0"/>
              <a:t>Side effects: nausea, vomiting, head ache, dizziness.</a:t>
            </a:r>
            <a:endParaRPr lang="en-AU" sz="2000" dirty="0"/>
          </a:p>
        </p:txBody>
      </p:sp>
      <p:pic>
        <p:nvPicPr>
          <p:cNvPr id="8194" name="Picture 2" descr="The Pill Club is donating 5,000 units of emergency contraception |  TechCrun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4437112"/>
            <a:ext cx="2564631" cy="23081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STERALISATION</a:t>
            </a:r>
            <a:endParaRPr lang="en-AU" dirty="0"/>
          </a:p>
        </p:txBody>
      </p:sp>
    </p:spTree>
    <p:extLst>
      <p:ext uri="{BB962C8B-B14F-4D97-AF65-F5344CB8AC3E}">
        <p14:creationId xmlns:p14="http://schemas.microsoft.com/office/powerpoint/2010/main" val="2638281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sterilisation</a:t>
            </a:r>
            <a:endParaRPr lang="en-AU" dirty="0"/>
          </a:p>
        </p:txBody>
      </p:sp>
      <p:sp>
        <p:nvSpPr>
          <p:cNvPr id="3" name="Content Placeholder 2"/>
          <p:cNvSpPr>
            <a:spLocks noGrp="1"/>
          </p:cNvSpPr>
          <p:nvPr>
            <p:ph idx="1"/>
          </p:nvPr>
        </p:nvSpPr>
        <p:spPr>
          <a:xfrm>
            <a:off x="827584" y="1128451"/>
            <a:ext cx="8064896" cy="4964845"/>
          </a:xfrm>
        </p:spPr>
        <p:txBody>
          <a:bodyPr>
            <a:normAutofit lnSpcReduction="10000"/>
          </a:bodyPr>
          <a:lstStyle/>
          <a:p>
            <a:r>
              <a:rPr lang="en-AU" sz="2000" dirty="0" smtClean="0"/>
              <a:t>Permanent method of birth control. 99-100% effective</a:t>
            </a:r>
            <a:r>
              <a:rPr lang="en-AU" sz="2000" dirty="0" smtClean="0"/>
              <a:t>.</a:t>
            </a:r>
          </a:p>
          <a:p>
            <a:endParaRPr lang="en-AU" sz="2000" dirty="0" smtClean="0"/>
          </a:p>
          <a:p>
            <a:r>
              <a:rPr lang="en-AU" sz="2000" b="1" dirty="0" smtClean="0"/>
              <a:t>Vasectomy (male): </a:t>
            </a:r>
            <a:r>
              <a:rPr lang="en-AU" sz="2000" dirty="0" smtClean="0"/>
              <a:t>removal of piece of vas deferens</a:t>
            </a:r>
            <a:r>
              <a:rPr lang="en-AU" sz="2000" dirty="0" smtClean="0"/>
              <a:t>.</a:t>
            </a:r>
          </a:p>
          <a:p>
            <a:r>
              <a:rPr lang="en-AU" sz="2000" b="1" dirty="0" smtClean="0"/>
              <a:t>Castration (male): </a:t>
            </a:r>
            <a:r>
              <a:rPr lang="en-AU" sz="2000" dirty="0" smtClean="0"/>
              <a:t>removal of testes.</a:t>
            </a:r>
          </a:p>
          <a:p>
            <a:endParaRPr lang="en-AU" sz="2000" dirty="0"/>
          </a:p>
          <a:p>
            <a:r>
              <a:rPr lang="en-AU" sz="2000" b="1" dirty="0" smtClean="0"/>
              <a:t>Oophorectomy (female): </a:t>
            </a:r>
            <a:r>
              <a:rPr lang="en-AU" sz="2000" dirty="0" smtClean="0"/>
              <a:t>removal of the ovaries.</a:t>
            </a:r>
          </a:p>
          <a:p>
            <a:r>
              <a:rPr lang="en-AU" sz="2000" b="1" dirty="0" smtClean="0"/>
              <a:t>Hysterectomy (female): </a:t>
            </a:r>
            <a:r>
              <a:rPr lang="en-AU" sz="2000" dirty="0" smtClean="0"/>
              <a:t>removal of the uterus.</a:t>
            </a:r>
            <a:endParaRPr lang="en-AU" sz="2000" dirty="0" smtClean="0"/>
          </a:p>
          <a:p>
            <a:r>
              <a:rPr lang="en-AU" sz="2000" b="1" dirty="0" smtClean="0"/>
              <a:t>Tubal ligation (female): </a:t>
            </a:r>
            <a:r>
              <a:rPr lang="en-AU" sz="2000" dirty="0" smtClean="0"/>
              <a:t>removal of piece of uterine tube.</a:t>
            </a:r>
          </a:p>
          <a:p>
            <a:r>
              <a:rPr lang="en-AU" sz="2000" b="1" dirty="0" err="1" smtClean="0"/>
              <a:t>Essure</a:t>
            </a:r>
            <a:r>
              <a:rPr lang="en-AU" sz="2000" b="1" dirty="0" smtClean="0"/>
              <a:t> (female): </a:t>
            </a:r>
            <a:r>
              <a:rPr lang="en-AU" sz="2000" dirty="0" smtClean="0"/>
              <a:t>device consisting of inner wire inserted through cervix and uterus to entrance of uterine tubes. Uterine tubes grow around device. </a:t>
            </a:r>
            <a:endParaRPr lang="en-AU" sz="2000" dirty="0" smtClean="0"/>
          </a:p>
          <a:p>
            <a:endParaRPr lang="en-AU" sz="2000" dirty="0"/>
          </a:p>
          <a:p>
            <a:r>
              <a:rPr lang="en-AU" sz="2000" b="1" dirty="0" smtClean="0"/>
              <a:t>For more information read page 343 of your text</a:t>
            </a:r>
            <a:endParaRPr lang="en-AU"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Detection of ovulation</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3960055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How to choose a contraception method?</a:t>
            </a:r>
            <a:endParaRPr lang="en-AU" dirty="0"/>
          </a:p>
        </p:txBody>
      </p:sp>
    </p:spTree>
    <p:extLst>
      <p:ext uri="{BB962C8B-B14F-4D97-AF65-F5344CB8AC3E}">
        <p14:creationId xmlns:p14="http://schemas.microsoft.com/office/powerpoint/2010/main" val="753584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choose a contraception method?</a:t>
            </a:r>
            <a:endParaRPr lang="en-AU" dirty="0"/>
          </a:p>
        </p:txBody>
      </p:sp>
      <p:sp>
        <p:nvSpPr>
          <p:cNvPr id="3" name="Content Placeholder 2"/>
          <p:cNvSpPr>
            <a:spLocks noGrp="1"/>
          </p:cNvSpPr>
          <p:nvPr>
            <p:ph idx="1"/>
          </p:nvPr>
        </p:nvSpPr>
        <p:spPr>
          <a:xfrm>
            <a:off x="827584" y="1772816"/>
            <a:ext cx="7633742" cy="3593591"/>
          </a:xfrm>
        </p:spPr>
        <p:txBody>
          <a:bodyPr>
            <a:noAutofit/>
          </a:bodyPr>
          <a:lstStyle/>
          <a:p>
            <a:r>
              <a:rPr lang="en-AU" sz="2000" dirty="0" smtClean="0"/>
              <a:t>There are many factors to take into consideration!</a:t>
            </a:r>
          </a:p>
          <a:p>
            <a:pPr lvl="1"/>
            <a:r>
              <a:rPr lang="en-AU" sz="2000" dirty="0" smtClean="0"/>
              <a:t>Reliability</a:t>
            </a:r>
          </a:p>
          <a:p>
            <a:pPr lvl="1"/>
            <a:r>
              <a:rPr lang="en-AU" sz="2000" dirty="0" smtClean="0"/>
              <a:t>Side-effects</a:t>
            </a:r>
          </a:p>
          <a:p>
            <a:pPr lvl="1"/>
            <a:r>
              <a:rPr lang="en-AU" sz="2000" dirty="0" smtClean="0"/>
              <a:t>Convenience</a:t>
            </a:r>
          </a:p>
          <a:p>
            <a:pPr lvl="1"/>
            <a:r>
              <a:rPr lang="en-AU" sz="2000" dirty="0" smtClean="0"/>
              <a:t>Cost </a:t>
            </a:r>
          </a:p>
          <a:p>
            <a:pPr lvl="1"/>
            <a:r>
              <a:rPr lang="en-AU" sz="2000" dirty="0" smtClean="0"/>
              <a:t>Availability</a:t>
            </a:r>
          </a:p>
          <a:p>
            <a:pPr lvl="1"/>
            <a:r>
              <a:rPr lang="en-AU" sz="2000" dirty="0" smtClean="0"/>
              <a:t>Permanence</a:t>
            </a:r>
          </a:p>
          <a:p>
            <a:pPr lvl="1"/>
            <a:r>
              <a:rPr lang="en-AU" sz="2000" dirty="0" smtClean="0"/>
              <a:t>Personal preference </a:t>
            </a:r>
          </a:p>
          <a:p>
            <a:pPr lvl="1"/>
            <a:r>
              <a:rPr lang="en-AU" sz="2000" dirty="0" smtClean="0"/>
              <a:t>Religious beliefs</a:t>
            </a:r>
          </a:p>
          <a:p>
            <a:pPr lvl="1"/>
            <a:r>
              <a:rPr lang="en-AU" sz="2000" dirty="0" smtClean="0"/>
              <a:t>Relationship status </a:t>
            </a:r>
          </a:p>
          <a:p>
            <a:pPr lvl="1"/>
            <a:endParaRPr lang="en-AU" sz="2000" dirty="0"/>
          </a:p>
          <a:p>
            <a:r>
              <a:rPr lang="en-AU" sz="2000" b="1" dirty="0" smtClean="0"/>
              <a:t>Read the summary table on page 344 of your text!</a:t>
            </a:r>
          </a:p>
          <a:p>
            <a:endParaRPr lang="en-AU" sz="2000" dirty="0"/>
          </a:p>
        </p:txBody>
      </p:sp>
      <p:pic>
        <p:nvPicPr>
          <p:cNvPr id="9218" name="Picture 2" descr="Choosing the Right Birth Control for You | Everyday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515" y="2780928"/>
            <a:ext cx="4392488" cy="247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658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Sexually transmitted infections</a:t>
            </a:r>
            <a:endParaRPr lang="en-AU" dirty="0"/>
          </a:p>
        </p:txBody>
      </p:sp>
    </p:spTree>
    <p:extLst>
      <p:ext uri="{BB962C8B-B14F-4D97-AF65-F5344CB8AC3E}">
        <p14:creationId xmlns:p14="http://schemas.microsoft.com/office/powerpoint/2010/main" val="2833075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are </a:t>
            </a:r>
            <a:r>
              <a:rPr lang="en-AU" dirty="0" err="1" smtClean="0"/>
              <a:t>sti’s</a:t>
            </a:r>
            <a:r>
              <a:rPr lang="en-AU" dirty="0" smtClean="0"/>
              <a:t>?</a:t>
            </a:r>
            <a:endParaRPr lang="en-AU" dirty="0"/>
          </a:p>
        </p:txBody>
      </p:sp>
      <p:sp>
        <p:nvSpPr>
          <p:cNvPr id="3" name="Content Placeholder 2"/>
          <p:cNvSpPr>
            <a:spLocks noGrp="1"/>
          </p:cNvSpPr>
          <p:nvPr>
            <p:ph idx="1"/>
          </p:nvPr>
        </p:nvSpPr>
        <p:spPr>
          <a:xfrm>
            <a:off x="921664" y="1268760"/>
            <a:ext cx="7898807" cy="3593591"/>
          </a:xfrm>
        </p:spPr>
        <p:txBody>
          <a:bodyPr>
            <a:normAutofit/>
          </a:bodyPr>
          <a:lstStyle/>
          <a:p>
            <a:r>
              <a:rPr lang="en-AU" sz="2000" dirty="0" smtClean="0"/>
              <a:t>Sexually transmitted infections (STI’s) are infections that are transmitted by close body contact, usually with the genital organs. </a:t>
            </a:r>
          </a:p>
          <a:p>
            <a:r>
              <a:rPr lang="en-AU" sz="2000" dirty="0" smtClean="0"/>
              <a:t>They are caused by viruses, bacteria or fungi (pathogens). </a:t>
            </a:r>
          </a:p>
          <a:p>
            <a:r>
              <a:rPr lang="en-AU" sz="2000" dirty="0" smtClean="0"/>
              <a:t>Different STI’s can have varying symptoms, treatment and short/long term effects</a:t>
            </a:r>
          </a:p>
          <a:p>
            <a:endParaRPr lang="en-AU" sz="2000" dirty="0"/>
          </a:p>
          <a:p>
            <a:pPr marL="0" indent="0">
              <a:buNone/>
            </a:pPr>
            <a:r>
              <a:rPr lang="en-AU" sz="2000" b="1" dirty="0" smtClean="0"/>
              <a:t>Watch:</a:t>
            </a:r>
          </a:p>
          <a:p>
            <a:r>
              <a:rPr lang="en-AU" sz="2000" dirty="0">
                <a:hlinkClick r:id="rId2"/>
              </a:rPr>
              <a:t>https://</a:t>
            </a:r>
            <a:r>
              <a:rPr lang="en-AU" sz="2000" dirty="0" smtClean="0">
                <a:hlinkClick r:id="rId2"/>
              </a:rPr>
              <a:t>www.youtube.com/watch?v=vYtV_Hf29RE</a:t>
            </a:r>
            <a:endParaRPr lang="en-AU" sz="2000" dirty="0" smtClean="0"/>
          </a:p>
          <a:p>
            <a:r>
              <a:rPr lang="en-AU" sz="2000" dirty="0">
                <a:hlinkClick r:id="rId3"/>
              </a:rPr>
              <a:t>https://</a:t>
            </a:r>
            <a:r>
              <a:rPr lang="en-AU" sz="2000" dirty="0" smtClean="0">
                <a:hlinkClick r:id="rId3"/>
              </a:rPr>
              <a:t>www.youtube.com/watch?v=JFa1ggB37Rc</a:t>
            </a:r>
            <a:r>
              <a:rPr lang="en-AU" sz="2000" dirty="0" smtClean="0"/>
              <a:t> </a:t>
            </a:r>
            <a:endParaRPr lang="en-AU" sz="2000" dirty="0"/>
          </a:p>
        </p:txBody>
      </p:sp>
      <p:pic>
        <p:nvPicPr>
          <p:cNvPr id="11266" name="Picture 2" descr="How do I know if I have an ST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6372" y="4867440"/>
            <a:ext cx="3704099" cy="185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542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Use the text to complete the table…(page 346 – 355)</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2451813160"/>
              </p:ext>
            </p:extLst>
          </p:nvPr>
        </p:nvGraphicFramePr>
        <p:xfrm>
          <a:off x="827584" y="1700808"/>
          <a:ext cx="7633742" cy="4894170"/>
        </p:xfrm>
        <a:graphic>
          <a:graphicData uri="http://schemas.openxmlformats.org/drawingml/2006/table">
            <a:tbl>
              <a:tblPr firstRow="1" firstCol="1" bandRow="1">
                <a:tableStyleId>{5C22544A-7EE6-4342-B048-85BDC9FD1C3A}</a:tableStyleId>
              </a:tblPr>
              <a:tblGrid>
                <a:gridCol w="1161634">
                  <a:extLst>
                    <a:ext uri="{9D8B030D-6E8A-4147-A177-3AD203B41FA5}">
                      <a16:colId xmlns:a16="http://schemas.microsoft.com/office/drawing/2014/main" val="4072082221"/>
                    </a:ext>
                  </a:extLst>
                </a:gridCol>
                <a:gridCol w="2633724">
                  <a:extLst>
                    <a:ext uri="{9D8B030D-6E8A-4147-A177-3AD203B41FA5}">
                      <a16:colId xmlns:a16="http://schemas.microsoft.com/office/drawing/2014/main" val="3621114341"/>
                    </a:ext>
                  </a:extLst>
                </a:gridCol>
                <a:gridCol w="2008906">
                  <a:extLst>
                    <a:ext uri="{9D8B030D-6E8A-4147-A177-3AD203B41FA5}">
                      <a16:colId xmlns:a16="http://schemas.microsoft.com/office/drawing/2014/main" val="1917705958"/>
                    </a:ext>
                  </a:extLst>
                </a:gridCol>
                <a:gridCol w="1829478">
                  <a:extLst>
                    <a:ext uri="{9D8B030D-6E8A-4147-A177-3AD203B41FA5}">
                      <a16:colId xmlns:a16="http://schemas.microsoft.com/office/drawing/2014/main" val="1663732984"/>
                    </a:ext>
                  </a:extLst>
                </a:gridCol>
              </a:tblGrid>
              <a:tr h="190819">
                <a:tc>
                  <a:txBody>
                    <a:bodyPr/>
                    <a:lstStyle/>
                    <a:p>
                      <a:pPr algn="ctr">
                        <a:lnSpc>
                          <a:spcPct val="115000"/>
                        </a:lnSpc>
                        <a:spcAft>
                          <a:spcPts val="0"/>
                        </a:spcAft>
                      </a:pPr>
                      <a:r>
                        <a:rPr lang="en-AU" sz="1600" dirty="0">
                          <a:effectLst/>
                        </a:rPr>
                        <a:t>Infection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gn="ctr">
                        <a:lnSpc>
                          <a:spcPct val="115000"/>
                        </a:lnSpc>
                        <a:spcAft>
                          <a:spcPts val="0"/>
                        </a:spcAft>
                      </a:pPr>
                      <a:r>
                        <a:rPr lang="en-AU" sz="1600" dirty="0">
                          <a:effectLst/>
                        </a:rPr>
                        <a:t>Symptoms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gn="ctr">
                        <a:lnSpc>
                          <a:spcPct val="115000"/>
                        </a:lnSpc>
                        <a:spcAft>
                          <a:spcPts val="0"/>
                        </a:spcAft>
                      </a:pPr>
                      <a:r>
                        <a:rPr lang="en-AU" sz="1600" dirty="0">
                          <a:effectLst/>
                        </a:rPr>
                        <a:t>Long term effects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gn="ctr">
                        <a:lnSpc>
                          <a:spcPct val="115000"/>
                        </a:lnSpc>
                        <a:spcAft>
                          <a:spcPts val="0"/>
                        </a:spcAft>
                      </a:pPr>
                      <a:r>
                        <a:rPr lang="en-AU" sz="1600" dirty="0">
                          <a:effectLst/>
                        </a:rPr>
                        <a:t>Prevention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extLst>
                  <a:ext uri="{0D108BD9-81ED-4DB2-BD59-A6C34878D82A}">
                    <a16:rowId xmlns:a16="http://schemas.microsoft.com/office/drawing/2014/main" val="1545132201"/>
                  </a:ext>
                </a:extLst>
              </a:tr>
              <a:tr h="553304">
                <a:tc>
                  <a:txBody>
                    <a:bodyPr/>
                    <a:lstStyle/>
                    <a:p>
                      <a:pPr>
                        <a:lnSpc>
                          <a:spcPct val="115000"/>
                        </a:lnSpc>
                        <a:spcAft>
                          <a:spcPts val="0"/>
                        </a:spcAft>
                      </a:pPr>
                      <a:r>
                        <a:rPr lang="en-AU" sz="1200">
                          <a:effectLst/>
                        </a:rPr>
                        <a:t>Chlamydia</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endParaRPr>
                    </a:p>
                    <a:p>
                      <a:pPr>
                        <a:lnSpc>
                          <a:spcPct val="115000"/>
                        </a:lnSpc>
                        <a:spcAft>
                          <a:spcPts val="0"/>
                        </a:spcAft>
                      </a:pPr>
                      <a:r>
                        <a:rPr lang="en-AU" sz="800">
                          <a:effectLst/>
                        </a:rPr>
                        <a:t> </a:t>
                      </a:r>
                      <a:endParaRPr lang="en-AU" sz="600">
                        <a:effectLst/>
                      </a:endParaRPr>
                    </a:p>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extLst>
                  <a:ext uri="{0D108BD9-81ED-4DB2-BD59-A6C34878D82A}">
                    <a16:rowId xmlns:a16="http://schemas.microsoft.com/office/drawing/2014/main" val="889851236"/>
                  </a:ext>
                </a:extLst>
              </a:tr>
              <a:tr h="553304">
                <a:tc>
                  <a:txBody>
                    <a:bodyPr/>
                    <a:lstStyle/>
                    <a:p>
                      <a:pPr>
                        <a:lnSpc>
                          <a:spcPct val="115000"/>
                        </a:lnSpc>
                        <a:spcAft>
                          <a:spcPts val="0"/>
                        </a:spcAft>
                      </a:pPr>
                      <a:r>
                        <a:rPr lang="en-AU" sz="1200">
                          <a:effectLst/>
                        </a:rPr>
                        <a:t>Genital Herpes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endParaRPr>
                    </a:p>
                    <a:p>
                      <a:pPr>
                        <a:lnSpc>
                          <a:spcPct val="115000"/>
                        </a:lnSpc>
                        <a:spcAft>
                          <a:spcPts val="0"/>
                        </a:spcAft>
                      </a:pPr>
                      <a:r>
                        <a:rPr lang="en-AU" sz="800">
                          <a:effectLst/>
                        </a:rPr>
                        <a:t> </a:t>
                      </a:r>
                      <a:endParaRPr lang="en-AU" sz="600">
                        <a:effectLst/>
                      </a:endParaRPr>
                    </a:p>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extLst>
                  <a:ext uri="{0D108BD9-81ED-4DB2-BD59-A6C34878D82A}">
                    <a16:rowId xmlns:a16="http://schemas.microsoft.com/office/drawing/2014/main" val="115776484"/>
                  </a:ext>
                </a:extLst>
              </a:tr>
              <a:tr h="553304">
                <a:tc>
                  <a:txBody>
                    <a:bodyPr/>
                    <a:lstStyle/>
                    <a:p>
                      <a:pPr>
                        <a:lnSpc>
                          <a:spcPct val="115000"/>
                        </a:lnSpc>
                        <a:spcAft>
                          <a:spcPts val="0"/>
                        </a:spcAft>
                      </a:pPr>
                      <a:r>
                        <a:rPr lang="en-AU" sz="1200">
                          <a:effectLst/>
                        </a:rPr>
                        <a:t>Genital Warts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endParaRPr>
                    </a:p>
                    <a:p>
                      <a:pPr>
                        <a:lnSpc>
                          <a:spcPct val="115000"/>
                        </a:lnSpc>
                        <a:spcAft>
                          <a:spcPts val="0"/>
                        </a:spcAft>
                      </a:pPr>
                      <a:r>
                        <a:rPr lang="en-AU" sz="800">
                          <a:effectLst/>
                        </a:rPr>
                        <a:t> </a:t>
                      </a:r>
                      <a:endParaRPr lang="en-AU" sz="600">
                        <a:effectLst/>
                      </a:endParaRPr>
                    </a:p>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extLst>
                  <a:ext uri="{0D108BD9-81ED-4DB2-BD59-A6C34878D82A}">
                    <a16:rowId xmlns:a16="http://schemas.microsoft.com/office/drawing/2014/main" val="886722378"/>
                  </a:ext>
                </a:extLst>
              </a:tr>
              <a:tr h="553304">
                <a:tc>
                  <a:txBody>
                    <a:bodyPr/>
                    <a:lstStyle/>
                    <a:p>
                      <a:pPr>
                        <a:lnSpc>
                          <a:spcPct val="115000"/>
                        </a:lnSpc>
                        <a:spcAft>
                          <a:spcPts val="0"/>
                        </a:spcAft>
                      </a:pPr>
                      <a:r>
                        <a:rPr lang="en-AU" sz="1200">
                          <a:effectLst/>
                        </a:rPr>
                        <a:t>HIV</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endParaRPr>
                    </a:p>
                    <a:p>
                      <a:pPr>
                        <a:lnSpc>
                          <a:spcPct val="115000"/>
                        </a:lnSpc>
                        <a:spcAft>
                          <a:spcPts val="0"/>
                        </a:spcAft>
                      </a:pPr>
                      <a:r>
                        <a:rPr lang="en-AU" sz="800">
                          <a:effectLst/>
                        </a:rPr>
                        <a:t> </a:t>
                      </a:r>
                      <a:endParaRPr lang="en-AU" sz="600">
                        <a:effectLst/>
                      </a:endParaRPr>
                    </a:p>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extLst>
                  <a:ext uri="{0D108BD9-81ED-4DB2-BD59-A6C34878D82A}">
                    <a16:rowId xmlns:a16="http://schemas.microsoft.com/office/drawing/2014/main" val="1420247174"/>
                  </a:ext>
                </a:extLst>
              </a:tr>
              <a:tr h="553304">
                <a:tc>
                  <a:txBody>
                    <a:bodyPr/>
                    <a:lstStyle/>
                    <a:p>
                      <a:pPr>
                        <a:lnSpc>
                          <a:spcPct val="115000"/>
                        </a:lnSpc>
                        <a:spcAft>
                          <a:spcPts val="0"/>
                        </a:spcAft>
                      </a:pPr>
                      <a:r>
                        <a:rPr lang="en-AU" sz="1200">
                          <a:effectLst/>
                        </a:rPr>
                        <a:t>Trichomoniasis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endParaRPr>
                    </a:p>
                    <a:p>
                      <a:pPr>
                        <a:lnSpc>
                          <a:spcPct val="115000"/>
                        </a:lnSpc>
                        <a:spcAft>
                          <a:spcPts val="0"/>
                        </a:spcAft>
                      </a:pPr>
                      <a:r>
                        <a:rPr lang="en-AU" sz="800">
                          <a:effectLst/>
                        </a:rPr>
                        <a:t> </a:t>
                      </a:r>
                      <a:endParaRPr lang="en-AU" sz="600">
                        <a:effectLst/>
                      </a:endParaRPr>
                    </a:p>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extLst>
                  <a:ext uri="{0D108BD9-81ED-4DB2-BD59-A6C34878D82A}">
                    <a16:rowId xmlns:a16="http://schemas.microsoft.com/office/drawing/2014/main" val="2206216666"/>
                  </a:ext>
                </a:extLst>
              </a:tr>
              <a:tr h="553304">
                <a:tc>
                  <a:txBody>
                    <a:bodyPr/>
                    <a:lstStyle/>
                    <a:p>
                      <a:pPr>
                        <a:lnSpc>
                          <a:spcPct val="115000"/>
                        </a:lnSpc>
                        <a:spcAft>
                          <a:spcPts val="0"/>
                        </a:spcAft>
                      </a:pPr>
                      <a:r>
                        <a:rPr lang="en-AU" sz="1200">
                          <a:effectLst/>
                        </a:rPr>
                        <a:t>Pubic Lice and Scabies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endParaRPr>
                    </a:p>
                    <a:p>
                      <a:pPr>
                        <a:lnSpc>
                          <a:spcPct val="115000"/>
                        </a:lnSpc>
                        <a:spcAft>
                          <a:spcPts val="0"/>
                        </a:spcAft>
                      </a:pPr>
                      <a:r>
                        <a:rPr lang="en-AU" sz="800">
                          <a:effectLst/>
                        </a:rPr>
                        <a:t> </a:t>
                      </a:r>
                      <a:endParaRPr lang="en-AU" sz="600">
                        <a:effectLst/>
                      </a:endParaRPr>
                    </a:p>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extLst>
                  <a:ext uri="{0D108BD9-81ED-4DB2-BD59-A6C34878D82A}">
                    <a16:rowId xmlns:a16="http://schemas.microsoft.com/office/drawing/2014/main" val="1697789108"/>
                  </a:ext>
                </a:extLst>
              </a:tr>
              <a:tr h="553304">
                <a:tc>
                  <a:txBody>
                    <a:bodyPr/>
                    <a:lstStyle/>
                    <a:p>
                      <a:pPr>
                        <a:lnSpc>
                          <a:spcPct val="115000"/>
                        </a:lnSpc>
                        <a:spcAft>
                          <a:spcPts val="0"/>
                        </a:spcAft>
                      </a:pPr>
                      <a:r>
                        <a:rPr lang="en-AU" sz="1200">
                          <a:effectLst/>
                        </a:rPr>
                        <a:t>Gonorrheoa</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endParaRPr>
                    </a:p>
                    <a:p>
                      <a:pPr>
                        <a:lnSpc>
                          <a:spcPct val="115000"/>
                        </a:lnSpc>
                        <a:spcAft>
                          <a:spcPts val="0"/>
                        </a:spcAft>
                      </a:pPr>
                      <a:r>
                        <a:rPr lang="en-AU" sz="800">
                          <a:effectLst/>
                        </a:rPr>
                        <a:t> </a:t>
                      </a:r>
                      <a:endParaRPr lang="en-AU" sz="600">
                        <a:effectLst/>
                      </a:endParaRPr>
                    </a:p>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extLst>
                  <a:ext uri="{0D108BD9-81ED-4DB2-BD59-A6C34878D82A}">
                    <a16:rowId xmlns:a16="http://schemas.microsoft.com/office/drawing/2014/main" val="3348974519"/>
                  </a:ext>
                </a:extLst>
              </a:tr>
              <a:tr h="740626">
                <a:tc>
                  <a:txBody>
                    <a:bodyPr/>
                    <a:lstStyle/>
                    <a:p>
                      <a:pPr>
                        <a:lnSpc>
                          <a:spcPct val="115000"/>
                        </a:lnSpc>
                        <a:spcAft>
                          <a:spcPts val="0"/>
                        </a:spcAft>
                      </a:pPr>
                      <a:r>
                        <a:rPr lang="en-AU" sz="1200" dirty="0">
                          <a:effectLst/>
                        </a:rPr>
                        <a:t>Syphilis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endParaRPr>
                    </a:p>
                    <a:p>
                      <a:pPr>
                        <a:lnSpc>
                          <a:spcPct val="115000"/>
                        </a:lnSpc>
                        <a:spcAft>
                          <a:spcPts val="0"/>
                        </a:spcAft>
                      </a:pPr>
                      <a:r>
                        <a:rPr lang="en-AU" sz="800">
                          <a:effectLst/>
                        </a:rPr>
                        <a:t> </a:t>
                      </a:r>
                      <a:endParaRPr lang="en-AU" sz="600">
                        <a:effectLst/>
                      </a:endParaRPr>
                    </a:p>
                    <a:p>
                      <a:pPr>
                        <a:lnSpc>
                          <a:spcPct val="115000"/>
                        </a:lnSpc>
                        <a:spcAft>
                          <a:spcPts val="0"/>
                        </a:spcAft>
                      </a:pPr>
                      <a:r>
                        <a:rPr lang="en-AU" sz="800">
                          <a:effectLst/>
                        </a:rPr>
                        <a:t> </a:t>
                      </a:r>
                      <a:endParaRPr lang="en-AU" sz="600">
                        <a:effectLst/>
                      </a:endParaRPr>
                    </a:p>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a:effectLst/>
                        </a:rPr>
                        <a:t> </a:t>
                      </a:r>
                      <a:endParaRPr lang="en-AU" sz="60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tc>
                  <a:txBody>
                    <a:bodyPr/>
                    <a:lstStyle/>
                    <a:p>
                      <a:pPr>
                        <a:lnSpc>
                          <a:spcPct val="115000"/>
                        </a:lnSpc>
                        <a:spcAft>
                          <a:spcPts val="0"/>
                        </a:spcAft>
                      </a:pPr>
                      <a:r>
                        <a:rPr lang="en-AU" sz="800" dirty="0">
                          <a:effectLst/>
                        </a:rPr>
                        <a:t> </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426" marR="38426" marT="0" marB="0"/>
                </a:tc>
                <a:extLst>
                  <a:ext uri="{0D108BD9-81ED-4DB2-BD59-A6C34878D82A}">
                    <a16:rowId xmlns:a16="http://schemas.microsoft.com/office/drawing/2014/main" val="406161580"/>
                  </a:ext>
                </a:extLst>
              </a:tr>
            </a:tbl>
          </a:graphicData>
        </a:graphic>
      </p:graphicFrame>
    </p:spTree>
    <p:extLst>
      <p:ext uri="{BB962C8B-B14F-4D97-AF65-F5344CB8AC3E}">
        <p14:creationId xmlns:p14="http://schemas.microsoft.com/office/powerpoint/2010/main" val="2703599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Detection of ovulation</a:t>
            </a:r>
            <a:endParaRPr lang="en-AU" dirty="0"/>
          </a:p>
        </p:txBody>
      </p:sp>
      <p:sp>
        <p:nvSpPr>
          <p:cNvPr id="3" name="Content Placeholder 2"/>
          <p:cNvSpPr>
            <a:spLocks noGrp="1"/>
          </p:cNvSpPr>
          <p:nvPr>
            <p:ph sz="half" idx="1"/>
          </p:nvPr>
        </p:nvSpPr>
        <p:spPr>
          <a:xfrm>
            <a:off x="950590" y="1628800"/>
            <a:ext cx="3600450" cy="3619500"/>
          </a:xfrm>
        </p:spPr>
        <p:txBody>
          <a:bodyPr>
            <a:normAutofit fontScale="92500" lnSpcReduction="20000"/>
          </a:bodyPr>
          <a:lstStyle/>
          <a:p>
            <a:r>
              <a:rPr lang="en-AU" sz="2400" b="1" dirty="0" smtClean="0"/>
              <a:t>Rhythm method: </a:t>
            </a:r>
            <a:r>
              <a:rPr lang="en-AU" sz="2000" dirty="0" smtClean="0"/>
              <a:t>based on calendar predictions of ovulation based on menstruation. Abstain from sexual intercourse 4 days before and after ovulation. </a:t>
            </a:r>
          </a:p>
          <a:p>
            <a:r>
              <a:rPr lang="en-AU" sz="2400" b="1" dirty="0" smtClean="0"/>
              <a:t>Temperature method: </a:t>
            </a:r>
            <a:r>
              <a:rPr lang="en-AU" sz="2100" dirty="0" smtClean="0"/>
              <a:t>Based on body temperature. Ovulation is accompanied by a sharp drop in body temperature and then a rise. Safe for intercourse 3 days after temperature rise.</a:t>
            </a:r>
            <a:endParaRPr lang="en-AU" sz="2100" dirty="0"/>
          </a:p>
        </p:txBody>
      </p:sp>
      <p:sp>
        <p:nvSpPr>
          <p:cNvPr id="4" name="Content Placeholder 3"/>
          <p:cNvSpPr>
            <a:spLocks noGrp="1"/>
          </p:cNvSpPr>
          <p:nvPr>
            <p:ph sz="half" idx="2"/>
          </p:nvPr>
        </p:nvSpPr>
        <p:spPr>
          <a:xfrm>
            <a:off x="4969479" y="1628800"/>
            <a:ext cx="3600450" cy="3619500"/>
          </a:xfrm>
        </p:spPr>
        <p:txBody>
          <a:bodyPr>
            <a:normAutofit fontScale="92500" lnSpcReduction="20000"/>
          </a:bodyPr>
          <a:lstStyle/>
          <a:p>
            <a:r>
              <a:rPr lang="en-AU" sz="2400" b="1" dirty="0" smtClean="0"/>
              <a:t>Mucus method: </a:t>
            </a:r>
            <a:r>
              <a:rPr lang="en-AU" sz="2100" dirty="0" smtClean="0"/>
              <a:t>based on change in mucus secreted from cervix, as ovulation approaches mucus can be detected. </a:t>
            </a:r>
          </a:p>
          <a:p>
            <a:r>
              <a:rPr lang="en-AU" sz="2400" b="1" dirty="0" err="1" smtClean="0"/>
              <a:t>Symptothermal</a:t>
            </a:r>
            <a:r>
              <a:rPr lang="en-AU" sz="2400" b="1" dirty="0" smtClean="0"/>
              <a:t> method: </a:t>
            </a:r>
            <a:r>
              <a:rPr lang="en-AU" sz="2100" dirty="0" smtClean="0"/>
              <a:t>Uses a combination of the above methods to predict ovulation accurately.</a:t>
            </a:r>
          </a:p>
          <a:p>
            <a:endParaRPr lang="en-AU" sz="2100" dirty="0" smtClean="0"/>
          </a:p>
          <a:p>
            <a:r>
              <a:rPr lang="en-AU" dirty="0" smtClean="0"/>
              <a:t>75% effectiveness (25 pregnancies per 100 women)</a:t>
            </a:r>
            <a:endParaRPr lang="en-A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zoombaby.co.uk/wp-content/uploads/2013/07/BBT.jpg"/>
          <p:cNvPicPr>
            <a:picLocks noChangeAspect="1" noChangeArrowheads="1"/>
          </p:cNvPicPr>
          <p:nvPr/>
        </p:nvPicPr>
        <p:blipFill>
          <a:blip r:embed="rId2" cstate="print"/>
          <a:srcRect/>
          <a:stretch>
            <a:fillRect/>
          </a:stretch>
        </p:blipFill>
        <p:spPr bwMode="auto">
          <a:xfrm>
            <a:off x="1043608" y="260648"/>
            <a:ext cx="7461898" cy="650227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Natural methods</a:t>
            </a:r>
            <a:endParaRPr lang="en-AU" dirty="0"/>
          </a:p>
        </p:txBody>
      </p:sp>
    </p:spTree>
    <p:extLst>
      <p:ext uri="{BB962C8B-B14F-4D97-AF65-F5344CB8AC3E}">
        <p14:creationId xmlns:p14="http://schemas.microsoft.com/office/powerpoint/2010/main" val="3715645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Natural methods</a:t>
            </a:r>
            <a:endParaRPr lang="en-AU" dirty="0"/>
          </a:p>
        </p:txBody>
      </p:sp>
      <p:sp>
        <p:nvSpPr>
          <p:cNvPr id="3" name="Content Placeholder 2"/>
          <p:cNvSpPr>
            <a:spLocks noGrp="1"/>
          </p:cNvSpPr>
          <p:nvPr>
            <p:ph idx="1"/>
          </p:nvPr>
        </p:nvSpPr>
        <p:spPr>
          <a:xfrm>
            <a:off x="942266" y="1340768"/>
            <a:ext cx="7633742" cy="5472608"/>
          </a:xfrm>
        </p:spPr>
        <p:txBody>
          <a:bodyPr>
            <a:normAutofit fontScale="92500"/>
          </a:bodyPr>
          <a:lstStyle/>
          <a:p>
            <a:r>
              <a:rPr lang="en-AU" sz="2400" b="1" dirty="0" smtClean="0"/>
              <a:t>Abstinence: </a:t>
            </a:r>
            <a:r>
              <a:rPr lang="en-AU" sz="2400" dirty="0" smtClean="0"/>
              <a:t>not having sexual intercourse. This is the only option that have no risks or either pregnancy or side-effects. </a:t>
            </a:r>
          </a:p>
          <a:p>
            <a:endParaRPr lang="en-AU" sz="2400" b="1" dirty="0"/>
          </a:p>
          <a:p>
            <a:endParaRPr lang="en-AU" sz="2400" b="1" dirty="0" smtClean="0"/>
          </a:p>
          <a:p>
            <a:endParaRPr lang="en-AU" sz="2400" b="1" dirty="0"/>
          </a:p>
          <a:p>
            <a:endParaRPr lang="en-AU" sz="2400" b="1" dirty="0" smtClean="0"/>
          </a:p>
          <a:p>
            <a:pPr marL="0" indent="0">
              <a:buNone/>
            </a:pPr>
            <a:endParaRPr lang="en-AU" sz="2400" b="1" dirty="0" smtClean="0"/>
          </a:p>
          <a:p>
            <a:r>
              <a:rPr lang="en-AU" sz="2400" b="1" dirty="0" err="1" smtClean="0"/>
              <a:t>Lactational</a:t>
            </a:r>
            <a:r>
              <a:rPr lang="en-AU" sz="2400" b="1" dirty="0" smtClean="0"/>
              <a:t> </a:t>
            </a:r>
            <a:r>
              <a:rPr lang="en-AU" sz="2400" b="1" dirty="0" smtClean="0"/>
              <a:t>amenorrhoea: </a:t>
            </a:r>
            <a:r>
              <a:rPr lang="en-AU" sz="2400" dirty="0" smtClean="0"/>
              <a:t>temporary infertility following the birth of a child. Female is fully breastfeeding and not menstruating. Affects production of hormones. 91-98% effective.</a:t>
            </a:r>
          </a:p>
          <a:p>
            <a:r>
              <a:rPr lang="en-AU" sz="2400" b="1" dirty="0" smtClean="0"/>
              <a:t>Coitus </a:t>
            </a:r>
            <a:r>
              <a:rPr lang="en-AU" sz="2400" b="1" dirty="0" err="1" smtClean="0"/>
              <a:t>interruptus</a:t>
            </a:r>
            <a:r>
              <a:rPr lang="en-AU" sz="2400" b="1" dirty="0" smtClean="0"/>
              <a:t> (withdrawal): </a:t>
            </a:r>
            <a:r>
              <a:rPr lang="en-AU" sz="2400" dirty="0" smtClean="0"/>
              <a:t>removal of penis before ejaculation. Old method- very unreliable. 75-85% effective</a:t>
            </a:r>
            <a:r>
              <a:rPr lang="en-AU" sz="2400" dirty="0" smtClean="0"/>
              <a:t>.</a:t>
            </a:r>
          </a:p>
          <a:p>
            <a:endParaRPr lang="en-AU" sz="2400" dirty="0" smtClean="0"/>
          </a:p>
          <a:p>
            <a:endParaRPr lang="en-AU" sz="2400" dirty="0"/>
          </a:p>
        </p:txBody>
      </p:sp>
      <p:pic>
        <p:nvPicPr>
          <p:cNvPr id="1026" name="Picture 2" descr="Pin on GIF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4379" y="2204864"/>
            <a:ext cx="4762500" cy="18954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83933" y="3249850"/>
            <a:ext cx="1440160" cy="646331"/>
          </a:xfrm>
          <a:prstGeom prst="rect">
            <a:avLst/>
          </a:prstGeom>
          <a:noFill/>
        </p:spPr>
        <p:txBody>
          <a:bodyPr wrap="square" rtlCol="0">
            <a:spAutoFit/>
          </a:bodyPr>
          <a:lstStyle/>
          <a:p>
            <a:r>
              <a:rPr lang="en-AU" dirty="0" smtClean="0"/>
              <a:t>Obviously, not true!</a:t>
            </a:r>
            <a:endParaRPr lang="en-AU" dirty="0"/>
          </a:p>
        </p:txBody>
      </p:sp>
      <p:sp>
        <p:nvSpPr>
          <p:cNvPr id="5" name="Oval 4"/>
          <p:cNvSpPr/>
          <p:nvPr/>
        </p:nvSpPr>
        <p:spPr>
          <a:xfrm>
            <a:off x="6300192" y="3573016"/>
            <a:ext cx="836172" cy="72008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p:cNvCxnSpPr/>
          <p:nvPr/>
        </p:nvCxnSpPr>
        <p:spPr>
          <a:xfrm flipV="1">
            <a:off x="7136364" y="3573016"/>
            <a:ext cx="459972" cy="216024"/>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Mechanical barriers</a:t>
            </a:r>
            <a:endParaRPr lang="en-AU" dirty="0"/>
          </a:p>
        </p:txBody>
      </p:sp>
    </p:spTree>
    <p:extLst>
      <p:ext uri="{BB962C8B-B14F-4D97-AF65-F5344CB8AC3E}">
        <p14:creationId xmlns:p14="http://schemas.microsoft.com/office/powerpoint/2010/main" val="1848435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Mechanical barriers</a:t>
            </a:r>
            <a:endParaRPr lang="en-AU" dirty="0"/>
          </a:p>
        </p:txBody>
      </p:sp>
      <p:sp>
        <p:nvSpPr>
          <p:cNvPr id="3" name="Content Placeholder 2"/>
          <p:cNvSpPr>
            <a:spLocks noGrp="1"/>
          </p:cNvSpPr>
          <p:nvPr>
            <p:ph idx="1"/>
          </p:nvPr>
        </p:nvSpPr>
        <p:spPr>
          <a:xfrm>
            <a:off x="831193" y="1340768"/>
            <a:ext cx="7848872" cy="3593591"/>
          </a:xfrm>
        </p:spPr>
        <p:txBody>
          <a:bodyPr>
            <a:noAutofit/>
          </a:bodyPr>
          <a:lstStyle/>
          <a:p>
            <a:r>
              <a:rPr lang="en-AU" sz="2000" b="1" dirty="0" smtClean="0"/>
              <a:t>Condom: </a:t>
            </a:r>
            <a:r>
              <a:rPr lang="en-AU" sz="2000" dirty="0" smtClean="0"/>
              <a:t>prevents semen from entering the vagina. Effective if doesn’t tear or slip off. Protection against STIs. 75-85% effective.</a:t>
            </a:r>
          </a:p>
          <a:p>
            <a:r>
              <a:rPr lang="en-AU" sz="2000" b="1" dirty="0" smtClean="0"/>
              <a:t>Diaphragm: </a:t>
            </a:r>
            <a:r>
              <a:rPr lang="en-AU" sz="2000" dirty="0" smtClean="0"/>
              <a:t>thin rubber cap fits across the top of the vagina. Normally used with spermicidal cream to increase effectiveness. 75-85% effective.</a:t>
            </a:r>
          </a:p>
          <a:p>
            <a:r>
              <a:rPr lang="en-AU" sz="2000" b="1" dirty="0" smtClean="0"/>
              <a:t>Cervical cap: </a:t>
            </a:r>
            <a:r>
              <a:rPr lang="en-AU" sz="2000" dirty="0" smtClean="0"/>
              <a:t>fits directly over cervix. Prevent sperm from reaching ovaries, must remain for 6 hours after intercourse. 75-85% effective.</a:t>
            </a:r>
          </a:p>
          <a:p>
            <a:r>
              <a:rPr lang="en-AU" sz="2000" b="1" dirty="0" err="1" smtClean="0"/>
              <a:t>Femidom</a:t>
            </a:r>
            <a:r>
              <a:rPr lang="en-AU" sz="2000" b="1" dirty="0" smtClean="0"/>
              <a:t>: </a:t>
            </a:r>
            <a:r>
              <a:rPr lang="en-AU" sz="2000" dirty="0" smtClean="0"/>
              <a:t>lubricated polyurethane sheath that lines vagina. One closed ring fits over cervix, other sits over entrance of vagina. Protection against STIs. 75-85% effective</a:t>
            </a:r>
            <a:r>
              <a:rPr lang="en-AU" sz="2000" dirty="0" smtClean="0"/>
              <a:t>.</a:t>
            </a:r>
          </a:p>
          <a:p>
            <a:endParaRPr lang="en-AU" sz="2000" dirty="0"/>
          </a:p>
          <a:p>
            <a:endParaRPr lang="en-AU" sz="2000" dirty="0" smtClean="0"/>
          </a:p>
          <a:p>
            <a:r>
              <a:rPr lang="en-AU" sz="2000" b="1" dirty="0"/>
              <a:t>Spermicide: </a:t>
            </a:r>
            <a:r>
              <a:rPr lang="en-AU" sz="2000" dirty="0"/>
              <a:t>used in conjunction with condom, diaphragm and cervical cap. </a:t>
            </a:r>
            <a:r>
              <a:rPr lang="en-AU" sz="2000" dirty="0" smtClean="0"/>
              <a:t> Available </a:t>
            </a:r>
            <a:r>
              <a:rPr lang="en-AU" sz="2000" dirty="0"/>
              <a:t>in creams, tablets, aerosol foam. </a:t>
            </a:r>
            <a:r>
              <a:rPr lang="en-AU" sz="2000" dirty="0" err="1"/>
              <a:t>Immobolise</a:t>
            </a:r>
            <a:r>
              <a:rPr lang="en-AU" sz="2000" dirty="0"/>
              <a:t> and destroy sperm. Very unreliable when used alone. 75% effective.</a:t>
            </a:r>
          </a:p>
          <a:p>
            <a:endParaRPr lang="en-AU"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Hormonal contraception</a:t>
            </a:r>
            <a:endParaRPr lang="en-AU" dirty="0"/>
          </a:p>
        </p:txBody>
      </p:sp>
    </p:spTree>
    <p:extLst>
      <p:ext uri="{BB962C8B-B14F-4D97-AF65-F5344CB8AC3E}">
        <p14:creationId xmlns:p14="http://schemas.microsoft.com/office/powerpoint/2010/main" val="886640162"/>
      </p:ext>
    </p:extLst>
  </p:cSld>
  <p:clrMapOvr>
    <a:masterClrMapping/>
  </p:clrMapOvr>
</p:sld>
</file>

<file path=ppt/theme/theme1.xml><?xml version="1.0" encoding="utf-8"?>
<a:theme xmlns:a="http://schemas.openxmlformats.org/drawingml/2006/main" name="badg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49C61BB1-D742-4EB6-84D1-8F1F598979C7}" vid="{DE8B5895-5369-4466-BA3B-4AA9BCED44B1}"/>
    </a:ext>
  </a:extLst>
</a:theme>
</file>

<file path=docProps/app.xml><?xml version="1.0" encoding="utf-8"?>
<Properties xmlns="http://schemas.openxmlformats.org/officeDocument/2006/extended-properties" xmlns:vt="http://schemas.openxmlformats.org/officeDocument/2006/docPropsVTypes">
  <Template>badge</Template>
  <TotalTime>179</TotalTime>
  <Words>981</Words>
  <Application>Microsoft Office PowerPoint</Application>
  <PresentationFormat>On-screen Show (4:3)</PresentationFormat>
  <Paragraphs>142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Gill Sans MT</vt:lpstr>
      <vt:lpstr>Impact</vt:lpstr>
      <vt:lpstr>Times New Roman</vt:lpstr>
      <vt:lpstr>badge</vt:lpstr>
      <vt:lpstr>Contraception</vt:lpstr>
      <vt:lpstr>Detection of ovulation</vt:lpstr>
      <vt:lpstr>Detection of ovulation</vt:lpstr>
      <vt:lpstr>PowerPoint Presentation</vt:lpstr>
      <vt:lpstr>Natural methods</vt:lpstr>
      <vt:lpstr>Natural methods</vt:lpstr>
      <vt:lpstr>Mechanical barriers</vt:lpstr>
      <vt:lpstr>Mechanical barriers</vt:lpstr>
      <vt:lpstr>Hormonal contraception</vt:lpstr>
      <vt:lpstr>Hormonal contraception for women</vt:lpstr>
      <vt:lpstr>PowerPoint Presentation</vt:lpstr>
      <vt:lpstr>Hormonal contraception for women</vt:lpstr>
      <vt:lpstr>Hormonal contraception for males</vt:lpstr>
      <vt:lpstr>Intrauterine devices (IUD)</vt:lpstr>
      <vt:lpstr>PowerPoint Presentation</vt:lpstr>
      <vt:lpstr>Emergency contraception</vt:lpstr>
      <vt:lpstr>Emergency contraception</vt:lpstr>
      <vt:lpstr>STERALISATION</vt:lpstr>
      <vt:lpstr>sterilisation</vt:lpstr>
      <vt:lpstr>How to choose a contraception method?</vt:lpstr>
      <vt:lpstr>How to choose a contraception method?</vt:lpstr>
      <vt:lpstr>Sexually transmitted infections</vt:lpstr>
      <vt:lpstr>What are sti’s?</vt:lpstr>
      <vt:lpstr>Use the text to complete the table…(page 346 – 355)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Contraception</dc:title>
  <dc:creator>Allison</dc:creator>
  <cp:lastModifiedBy>JOHANSEN Rebecca [Rossmoyne Senior High School]</cp:lastModifiedBy>
  <cp:revision>25</cp:revision>
  <dcterms:created xsi:type="dcterms:W3CDTF">2015-08-10T12:58:02Z</dcterms:created>
  <dcterms:modified xsi:type="dcterms:W3CDTF">2021-07-02T04:08:21Z</dcterms:modified>
</cp:coreProperties>
</file>