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347" r:id="rId4"/>
    <p:sldId id="332" r:id="rId5"/>
    <p:sldId id="270" r:id="rId6"/>
    <p:sldId id="271" r:id="rId7"/>
    <p:sldId id="272" r:id="rId8"/>
    <p:sldId id="274" r:id="rId9"/>
    <p:sldId id="273" r:id="rId10"/>
    <p:sldId id="275" r:id="rId11"/>
    <p:sldId id="276" r:id="rId12"/>
    <p:sldId id="277" r:id="rId13"/>
    <p:sldId id="345" r:id="rId14"/>
    <p:sldId id="34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333" r:id="rId28"/>
    <p:sldId id="291" r:id="rId29"/>
    <p:sldId id="293" r:id="rId30"/>
    <p:sldId id="294" r:id="rId31"/>
    <p:sldId id="292" r:id="rId32"/>
    <p:sldId id="296" r:id="rId33"/>
    <p:sldId id="297" r:id="rId34"/>
    <p:sldId id="298" r:id="rId35"/>
    <p:sldId id="299" r:id="rId36"/>
    <p:sldId id="303" r:id="rId37"/>
    <p:sldId id="302" r:id="rId38"/>
    <p:sldId id="300" r:id="rId39"/>
    <p:sldId id="301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34" r:id="rId48"/>
    <p:sldId id="313" r:id="rId49"/>
    <p:sldId id="314" r:id="rId50"/>
    <p:sldId id="315" r:id="rId51"/>
    <p:sldId id="316" r:id="rId52"/>
    <p:sldId id="348" r:id="rId53"/>
    <p:sldId id="317" r:id="rId54"/>
    <p:sldId id="318" r:id="rId55"/>
    <p:sldId id="319" r:id="rId56"/>
    <p:sldId id="320" r:id="rId57"/>
    <p:sldId id="321" r:id="rId58"/>
    <p:sldId id="335" r:id="rId59"/>
    <p:sldId id="323" r:id="rId60"/>
    <p:sldId id="349" r:id="rId61"/>
    <p:sldId id="324" r:id="rId62"/>
    <p:sldId id="325" r:id="rId63"/>
    <p:sldId id="326" r:id="rId64"/>
    <p:sldId id="327" r:id="rId65"/>
    <p:sldId id="336" r:id="rId66"/>
    <p:sldId id="328" r:id="rId67"/>
    <p:sldId id="329" r:id="rId68"/>
    <p:sldId id="350" r:id="rId69"/>
    <p:sldId id="330" r:id="rId70"/>
    <p:sldId id="337" r:id="rId71"/>
    <p:sldId id="331" r:id="rId72"/>
    <p:sldId id="339" r:id="rId73"/>
    <p:sldId id="338" r:id="rId74"/>
    <p:sldId id="341" r:id="rId75"/>
    <p:sldId id="342" r:id="rId76"/>
    <p:sldId id="343" r:id="rId77"/>
    <p:sldId id="344" r:id="rId78"/>
    <p:sldId id="256" r:id="rId79"/>
    <p:sldId id="257" r:id="rId80"/>
    <p:sldId id="258" r:id="rId81"/>
    <p:sldId id="259" r:id="rId82"/>
    <p:sldId id="260" r:id="rId83"/>
    <p:sldId id="261" r:id="rId84"/>
    <p:sldId id="262" r:id="rId85"/>
    <p:sldId id="263" r:id="rId86"/>
    <p:sldId id="264" r:id="rId87"/>
    <p:sldId id="265" r:id="rId88"/>
    <p:sldId id="266" r:id="rId89"/>
    <p:sldId id="351" r:id="rId90"/>
    <p:sldId id="267" r:id="rId91"/>
    <p:sldId id="352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>
      <p:cViewPr>
        <p:scale>
          <a:sx n="113" d="100"/>
          <a:sy n="113" d="100"/>
        </p:scale>
        <p:origin x="160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13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38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652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541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03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7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35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12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43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7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F870F399-917A-4F2E-86A6-CB3CB06F7C79}" type="datetimeFigureOut">
              <a:rPr lang="en-AU" smtClean="0"/>
              <a:pPr/>
              <a:t>19/1/21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E2D8FBE0-6B47-46BA-AEB9-5CFE6B84037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747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Cardiovascular &amp; lymphatic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A. Williams and </a:t>
            </a:r>
            <a:r>
              <a:rPr lang="en-AU" dirty="0" err="1"/>
              <a:t>R.Johansen</a:t>
            </a:r>
            <a:r>
              <a:rPr lang="en-AU" dirty="0"/>
              <a:t>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erythrocyte</a:t>
            </a:r>
          </a:p>
        </p:txBody>
      </p:sp>
      <p:pic>
        <p:nvPicPr>
          <p:cNvPr id="4" name="Picture 3" descr="http://4.bp.blogspot.com/_HJSoIBTkkEg/S__vytvIkZI/AAAAAAAAAAs/VWAj8DLzSkY/s1600/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825769" cy="432048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4767485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1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520940" cy="975008"/>
          </a:xfrm>
        </p:spPr>
        <p:txBody>
          <a:bodyPr>
            <a:noAutofit/>
          </a:bodyPr>
          <a:lstStyle/>
          <a:p>
            <a:r>
              <a:rPr lang="en-AU" sz="4000" dirty="0"/>
              <a:t>Leucocytes: </a:t>
            </a:r>
            <a:br>
              <a:rPr lang="en-AU" sz="4000" dirty="0"/>
            </a:br>
            <a:r>
              <a:rPr lang="en-AU" sz="4000" dirty="0"/>
              <a:t>Granular and </a:t>
            </a:r>
            <a:r>
              <a:rPr lang="en-AU" sz="4000" dirty="0" err="1"/>
              <a:t>Agranular</a:t>
            </a:r>
            <a:endParaRPr lang="en-AU" sz="4000" dirty="0"/>
          </a:p>
        </p:txBody>
      </p:sp>
      <p:pic>
        <p:nvPicPr>
          <p:cNvPr id="4" name="Picture 3" descr="http://1.bp.blogspot.com/-9yuP-o3jgqY/VSonVLjIZkI/AAAAAAAAArc/aLJ8PCQLOxA/s1600/808679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621" y="2060848"/>
            <a:ext cx="7602616" cy="4533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01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5" y="316729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thrombocytes</a:t>
            </a:r>
          </a:p>
        </p:txBody>
      </p:sp>
      <p:pic>
        <p:nvPicPr>
          <p:cNvPr id="4" name="Picture 3" descr="http://cdn.mortonsneuroma.com/wp-content/uploads/2015/05/activated-platelets-300x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97832"/>
            <a:ext cx="5023725" cy="3885629"/>
          </a:xfrm>
          <a:prstGeom prst="rect">
            <a:avLst/>
          </a:prstGeom>
          <a:noFill/>
        </p:spPr>
      </p:pic>
      <p:pic>
        <p:nvPicPr>
          <p:cNvPr id="5" name="Picture 4" descr="http://netdoctor.cdnds.net/15/43/980x490/landscape-1445720874-g-thrombocytopenia-460715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97832"/>
            <a:ext cx="2451548" cy="1299431"/>
          </a:xfrm>
          <a:prstGeom prst="rect">
            <a:avLst/>
          </a:prstGeom>
          <a:noFill/>
        </p:spPr>
      </p:pic>
      <p:pic>
        <p:nvPicPr>
          <p:cNvPr id="6" name="Picture 5" descr="http://img.tfd.com/MosbyMD/thumb/plate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7032"/>
            <a:ext cx="2466429" cy="2466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78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D404-E8F9-5E45-8B41-3E499794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US" sz="4000" dirty="0"/>
              <a:t>Formed elements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8D24-308B-A341-B48A-B123FFCF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10" y="2060848"/>
            <a:ext cx="8841886" cy="4206240"/>
          </a:xfrm>
        </p:spPr>
        <p:txBody>
          <a:bodyPr>
            <a:normAutofit/>
          </a:bodyPr>
          <a:lstStyle/>
          <a:p>
            <a:r>
              <a:rPr lang="en-US" sz="2800" dirty="0"/>
              <a:t>See page 103 of text for more information about the formed elements. </a:t>
            </a:r>
          </a:p>
        </p:txBody>
      </p:sp>
    </p:spTree>
    <p:extLst>
      <p:ext uri="{BB962C8B-B14F-4D97-AF65-F5344CB8AC3E}">
        <p14:creationId xmlns:p14="http://schemas.microsoft.com/office/powerpoint/2010/main" val="14721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53F950-F059-0846-9A1D-61D88052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32656"/>
            <a:ext cx="6984776" cy="61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396535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Transport of substances: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7282"/>
            <a:ext cx="8784976" cy="434459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Not very soluble in water, 3% carried in plasma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97% carried in combination with </a:t>
            </a:r>
            <a:r>
              <a:rPr lang="en-AU" sz="2800" dirty="0">
                <a:solidFill>
                  <a:srgbClr val="FFC000"/>
                </a:solidFill>
              </a:rPr>
              <a:t>haemoglobin</a:t>
            </a:r>
            <a:r>
              <a:rPr lang="en-AU" sz="2800" dirty="0"/>
              <a:t> molecules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Oxyhaemoglobin: </a:t>
            </a:r>
            <a:r>
              <a:rPr lang="en-AU" sz="2800" dirty="0"/>
              <a:t>compound formed from combination of haemoglobin and oxygen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This combination is </a:t>
            </a:r>
            <a:r>
              <a:rPr lang="en-AU" sz="2800" i="1" dirty="0"/>
              <a:t>loose</a:t>
            </a:r>
            <a:r>
              <a:rPr lang="en-AU" sz="2800" dirty="0"/>
              <a:t> as it can easily break down to release oxygen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 See page 105 of text </a:t>
            </a:r>
          </a:p>
          <a:p>
            <a:pPr marL="0" indent="0"/>
            <a:endParaRPr lang="en-AU" sz="2800" dirty="0"/>
          </a:p>
          <a:p>
            <a:pPr marL="0" indent="0"/>
            <a:r>
              <a:rPr lang="en-AU" sz="2800" dirty="0">
                <a:solidFill>
                  <a:srgbClr val="FFC000"/>
                </a:solidFill>
              </a:rPr>
              <a:t>      </a:t>
            </a:r>
            <a:r>
              <a:rPr lang="en-AU" sz="2800" dirty="0" err="1">
                <a:solidFill>
                  <a:srgbClr val="FFC000"/>
                </a:solidFill>
              </a:rPr>
              <a:t>Hb</a:t>
            </a:r>
            <a:r>
              <a:rPr lang="en-AU" sz="2800" dirty="0">
                <a:solidFill>
                  <a:srgbClr val="FFC000"/>
                </a:solidFill>
              </a:rPr>
              <a:t>  +  O2                            HbO2</a:t>
            </a:r>
          </a:p>
          <a:p>
            <a:pPr marL="0" indent="0"/>
            <a:endParaRPr lang="en-AU" sz="2800" dirty="0"/>
          </a:p>
          <a:p>
            <a:endParaRPr lang="en-AU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08031" y="5805264"/>
            <a:ext cx="144016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308031" y="6093296"/>
            <a:ext cx="144016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00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433047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Transport of substances: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4" y="1916832"/>
            <a:ext cx="9145016" cy="46085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Haemoglobin</a:t>
            </a:r>
            <a:r>
              <a:rPr lang="en-AU" sz="2800" dirty="0"/>
              <a:t> increases oxygen-carrying capacity of blood by 60 to 70 times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Oxygen combines with haemoglobin when concentration of oxygen is high: </a:t>
            </a:r>
            <a:r>
              <a:rPr lang="en-AU" sz="2800" dirty="0">
                <a:solidFill>
                  <a:srgbClr val="FFC000"/>
                </a:solidFill>
              </a:rPr>
              <a:t>capillaries in the lungs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Oxyhaemoglobin breaks down to haemoglobin and oxygen when oxygen concentration 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Tissue fluid around cells has relatively low oxygen due to cells constantly using oxygen (during respiration for energy)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While flowing through capillaries between body cells, RBCs give up their O2, this diffuses into tissue fluid then into cells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5694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9" y="628306"/>
            <a:ext cx="7460721" cy="56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551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29960" cy="421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68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6125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Transport of substances: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398455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Oxygenated blood: </a:t>
            </a:r>
            <a:r>
              <a:rPr lang="en-AU" sz="2800" dirty="0"/>
              <a:t>blood with high proportion of </a:t>
            </a:r>
            <a:r>
              <a:rPr lang="en-AU" sz="2800" dirty="0">
                <a:solidFill>
                  <a:srgbClr val="FFC000"/>
                </a:solidFill>
              </a:rPr>
              <a:t>oxyhaemoglobin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Oxyhaemoglobin is bright red in colour, therefore blood in the </a:t>
            </a:r>
            <a:r>
              <a:rPr lang="en-AU" sz="2800" dirty="0">
                <a:solidFill>
                  <a:srgbClr val="FFC000"/>
                </a:solidFill>
              </a:rPr>
              <a:t>arteries</a:t>
            </a:r>
            <a:r>
              <a:rPr lang="en-AU" sz="2800" dirty="0"/>
              <a:t> (except for pulmonary arteries) is </a:t>
            </a:r>
            <a:r>
              <a:rPr lang="en-AU" sz="2800" dirty="0">
                <a:solidFill>
                  <a:srgbClr val="FFC000"/>
                </a:solidFill>
              </a:rPr>
              <a:t>bright 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2060"/>
                </a:solidFill>
              </a:rPr>
              <a:t>Deoxygenated blood: </a:t>
            </a:r>
            <a:r>
              <a:rPr lang="en-AU" sz="2800" dirty="0"/>
              <a:t>blood low in oxyhaemoglobin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2060"/>
                </a:solidFill>
              </a:rPr>
              <a:t>Haemoglobin</a:t>
            </a:r>
            <a:r>
              <a:rPr lang="en-AU" sz="2800" dirty="0"/>
              <a:t> is dark red or purplish, therefore deoxygenated blood in </a:t>
            </a:r>
            <a:r>
              <a:rPr lang="en-AU" sz="2800" dirty="0">
                <a:solidFill>
                  <a:srgbClr val="002060"/>
                </a:solidFill>
              </a:rPr>
              <a:t>veins</a:t>
            </a:r>
            <a:r>
              <a:rPr lang="en-AU" sz="2800" dirty="0"/>
              <a:t> (except pulmonary veins) is </a:t>
            </a:r>
            <a:r>
              <a:rPr lang="en-AU" sz="2800" dirty="0">
                <a:solidFill>
                  <a:srgbClr val="002060"/>
                </a:solidFill>
              </a:rPr>
              <a:t>dark red  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2182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Cardiovascular system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324528" cy="548640"/>
          </a:xfrm>
        </p:spPr>
        <p:txBody>
          <a:bodyPr>
            <a:noAutofit/>
          </a:bodyPr>
          <a:lstStyle/>
          <a:p>
            <a:r>
              <a:rPr lang="en-AU" sz="4000" dirty="0" err="1">
                <a:solidFill>
                  <a:srgbClr val="C00000"/>
                </a:solidFill>
              </a:rPr>
              <a:t>Rbcs</a:t>
            </a:r>
            <a:r>
              <a:rPr lang="en-AU" sz="4000" dirty="0"/>
              <a:t> are suited to their function because: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784976" cy="41285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Contain </a:t>
            </a:r>
            <a:r>
              <a:rPr lang="en-AU" sz="2800" u="sng" dirty="0"/>
              <a:t>haemoglobin</a:t>
            </a:r>
            <a:r>
              <a:rPr lang="en-AU" sz="2800" dirty="0"/>
              <a:t>, which is able to combine with oxygen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u="sng" dirty="0"/>
              <a:t>No nucleus</a:t>
            </a:r>
            <a:r>
              <a:rPr lang="en-AU" sz="2800" dirty="0"/>
              <a:t>, more room for haemoglobin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u="sng" dirty="0"/>
              <a:t>Biconcave</a:t>
            </a:r>
            <a:r>
              <a:rPr lang="en-AU" sz="2800" dirty="0"/>
              <a:t> disc shape increasing </a:t>
            </a:r>
            <a:r>
              <a:rPr lang="en-AU" sz="2800" b="1" dirty="0"/>
              <a:t>SURFACE AREA </a:t>
            </a:r>
            <a:r>
              <a:rPr lang="en-AU" sz="2800" dirty="0"/>
              <a:t>for oxygen exchange. Thicker edges give large volume allowing more room for haemoglobin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8017D-96C1-584A-A1A7-C491AE5C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5085184"/>
            <a:ext cx="3606552" cy="15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8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lecture5therespiratorysystem-140306160342-phpapp01/95/lecture-5-the-respiratory-system-37-638.jpg?cb=1394121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3900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00F88-3709-7641-B649-B924F3FE62DD}"/>
              </a:ext>
            </a:extLst>
          </p:cNvPr>
          <p:cNvSpPr txBox="1"/>
          <p:nvPr/>
        </p:nvSpPr>
        <p:spPr>
          <a:xfrm>
            <a:off x="683568" y="314096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See page 106 of text </a:t>
            </a:r>
          </a:p>
        </p:txBody>
      </p:sp>
    </p:spTree>
    <p:extLst>
      <p:ext uri="{BB962C8B-B14F-4D97-AF65-F5344CB8AC3E}">
        <p14:creationId xmlns:p14="http://schemas.microsoft.com/office/powerpoint/2010/main" val="1907789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324528" cy="548640"/>
          </a:xfrm>
        </p:spPr>
        <p:txBody>
          <a:bodyPr>
            <a:noAutofit/>
          </a:bodyPr>
          <a:lstStyle/>
          <a:p>
            <a:r>
              <a:rPr lang="en-AU" sz="4000" dirty="0"/>
              <a:t>Transport of substances: Carbon dioxide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3924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Carried in 3 ways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AU" sz="2800" dirty="0"/>
              <a:t>8% dissolved in plasma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AU" sz="2800" dirty="0"/>
              <a:t>22% as </a:t>
            </a:r>
            <a:r>
              <a:rPr lang="en-AU" sz="2800" dirty="0" err="1"/>
              <a:t>carbaminohaemoglobin</a:t>
            </a:r>
            <a:endParaRPr lang="en-AU" sz="2800" dirty="0"/>
          </a:p>
          <a:p>
            <a:pPr marL="880110" lvl="1" indent="-514350">
              <a:buFont typeface="+mj-lt"/>
              <a:buAutoNum type="arabicPeriod"/>
            </a:pPr>
            <a:r>
              <a:rPr lang="en-AU" sz="2800" dirty="0"/>
              <a:t>70% as bicarbonate 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As blood is flowing through capillaries between body cells, CO2 diffuses into plasma due to difference in CO2 concentration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842851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7" y="764704"/>
            <a:ext cx="9144000" cy="548640"/>
          </a:xfrm>
        </p:spPr>
        <p:txBody>
          <a:bodyPr>
            <a:noAutofit/>
          </a:bodyPr>
          <a:lstStyle/>
          <a:p>
            <a:r>
              <a:rPr lang="en-AU" sz="4000" dirty="0"/>
              <a:t>Transport of substances: carbon dioxide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11680"/>
            <a:ext cx="8712968" cy="420624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Some CO2 dissolves in plasma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Some combines with haemoglobin but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Most reacts with water to form carbonic acid (H2CO3). Carbonic acid then dissociates into H ions and bicarbonate 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See page 107 of text </a:t>
            </a:r>
          </a:p>
          <a:p>
            <a:endParaRPr lang="en-AU" sz="2800" dirty="0"/>
          </a:p>
          <a:p>
            <a:endParaRPr lang="en-AU" sz="2800" dirty="0"/>
          </a:p>
          <a:p>
            <a:r>
              <a:rPr lang="en-AU" sz="2800" dirty="0">
                <a:solidFill>
                  <a:srgbClr val="FFC000"/>
                </a:solidFill>
              </a:rPr>
              <a:t>CO2  +  H2O               H2CO3                H⁺   +  HCO3ˉ</a:t>
            </a:r>
          </a:p>
          <a:p>
            <a:endParaRPr lang="en-AU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63806" y="5517232"/>
            <a:ext cx="792088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5509556"/>
            <a:ext cx="792088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63806" y="5805264"/>
            <a:ext cx="792088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72000" y="5776555"/>
            <a:ext cx="792088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37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308"/>
            <a:ext cx="9396536" cy="548640"/>
          </a:xfrm>
        </p:spPr>
        <p:txBody>
          <a:bodyPr>
            <a:noAutofit/>
          </a:bodyPr>
          <a:lstStyle/>
          <a:p>
            <a:r>
              <a:rPr lang="en-AU" sz="4000" dirty="0"/>
              <a:t>Transport of substances: Carbon dioxide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4166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Alveoli</a:t>
            </a:r>
            <a:r>
              <a:rPr lang="en-AU" sz="2800" dirty="0"/>
              <a:t> surrounded by dense network of </a:t>
            </a:r>
            <a:r>
              <a:rPr lang="en-AU" sz="2800" dirty="0">
                <a:solidFill>
                  <a:srgbClr val="FFC000"/>
                </a:solidFill>
              </a:rPr>
              <a:t>capillaries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CO2 dissolved in plasma </a:t>
            </a:r>
            <a:r>
              <a:rPr lang="en-AU" sz="2800" i="1" dirty="0"/>
              <a:t>diffuses</a:t>
            </a:r>
            <a:r>
              <a:rPr lang="en-AU" sz="2800" dirty="0"/>
              <a:t> </a:t>
            </a:r>
            <a:r>
              <a:rPr lang="en-AU" sz="2800" u="sng" dirty="0"/>
              <a:t>out of </a:t>
            </a:r>
            <a:r>
              <a:rPr lang="en-AU" sz="2800" dirty="0"/>
              <a:t>blood </a:t>
            </a:r>
            <a:r>
              <a:rPr lang="en-AU" sz="2800" u="sng" dirty="0"/>
              <a:t>into</a:t>
            </a:r>
            <a:r>
              <a:rPr lang="en-AU" sz="2800" dirty="0"/>
              <a:t> air in the </a:t>
            </a:r>
            <a:r>
              <a:rPr lang="en-AU" sz="2800" dirty="0">
                <a:solidFill>
                  <a:srgbClr val="FFC000"/>
                </a:solidFill>
              </a:rPr>
              <a:t>alveolus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err="1">
                <a:solidFill>
                  <a:srgbClr val="FFC000"/>
                </a:solidFill>
              </a:rPr>
              <a:t>Carbaminohaemoglobin</a:t>
            </a:r>
            <a:r>
              <a:rPr lang="en-AU" sz="2800" dirty="0"/>
              <a:t> breaks down, CO2 molecules released also </a:t>
            </a:r>
            <a:r>
              <a:rPr lang="en-AU" sz="2800" i="1" dirty="0"/>
              <a:t>diffuse</a:t>
            </a:r>
            <a:r>
              <a:rPr lang="en-AU" sz="2800" dirty="0"/>
              <a:t> into </a:t>
            </a:r>
            <a:r>
              <a:rPr lang="en-AU" sz="2800" dirty="0">
                <a:solidFill>
                  <a:srgbClr val="FFC000"/>
                </a:solidFill>
              </a:rPr>
              <a:t>alveolus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Hydrogen ions and bicarbonate ions recombine to form carbonic acid, which then breaks down under enzyme action into H2O &amp; CO2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This CO2 also </a:t>
            </a:r>
            <a:r>
              <a:rPr lang="en-AU" sz="2800" i="1" dirty="0"/>
              <a:t>diffuses</a:t>
            </a:r>
            <a:r>
              <a:rPr lang="en-AU" sz="2800" dirty="0"/>
              <a:t> into </a:t>
            </a:r>
            <a:r>
              <a:rPr lang="en-AU" sz="2800" dirty="0">
                <a:solidFill>
                  <a:srgbClr val="FFC000"/>
                </a:solidFill>
              </a:rPr>
              <a:t>alveolus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0333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cnx.org/resources/0a5914bd4c88ad10cfa14f60d326a729fc88f7a4/2325_Carbon_Dioxide_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8889417" cy="438415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3B5495-63FC-7C40-BB50-874E61416019}"/>
              </a:ext>
            </a:extLst>
          </p:cNvPr>
          <p:cNvSpPr txBox="1"/>
          <p:nvPr/>
        </p:nvSpPr>
        <p:spPr>
          <a:xfrm>
            <a:off x="251520" y="551723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See page 106 of text </a:t>
            </a:r>
          </a:p>
        </p:txBody>
      </p:sp>
    </p:spTree>
    <p:extLst>
      <p:ext uri="{BB962C8B-B14F-4D97-AF65-F5344CB8AC3E}">
        <p14:creationId xmlns:p14="http://schemas.microsoft.com/office/powerpoint/2010/main" val="3492995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2" y="620688"/>
            <a:ext cx="9222178" cy="734868"/>
          </a:xfrm>
        </p:spPr>
        <p:txBody>
          <a:bodyPr>
            <a:noAutofit/>
          </a:bodyPr>
          <a:lstStyle/>
          <a:p>
            <a:r>
              <a:rPr lang="en-AU" sz="4000" dirty="0"/>
              <a:t>Transport of substances: </a:t>
            </a:r>
            <a:br>
              <a:rPr lang="en-AU" sz="4000" dirty="0"/>
            </a:br>
            <a:r>
              <a:rPr lang="en-AU" sz="4000" dirty="0"/>
              <a:t>nutrients &amp; wastes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39" y="2060848"/>
            <a:ext cx="8856984" cy="403244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600" dirty="0"/>
              <a:t>Nutrients and waste are transported dissolved in the plasma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FFC000"/>
                </a:solidFill>
              </a:rPr>
              <a:t>Nutrients: </a:t>
            </a:r>
            <a:r>
              <a:rPr lang="en-AU" sz="2600" dirty="0"/>
              <a:t>essential elements we obtain from the foods we 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FFC000"/>
                </a:solidFill>
              </a:rPr>
              <a:t>Inorganic nutrients </a:t>
            </a:r>
            <a:r>
              <a:rPr lang="en-AU" sz="2600" dirty="0"/>
              <a:t>transported as ions:</a:t>
            </a:r>
          </a:p>
          <a:p>
            <a:pPr lvl="4">
              <a:buFont typeface="Courier New" pitchFamily="49" charset="0"/>
              <a:buChar char="o"/>
            </a:pPr>
            <a:r>
              <a:rPr lang="en-AU" sz="2600" dirty="0"/>
              <a:t> Sodium (Na⁺), calcium (Ca⁺), potassium (K⁺), chloride (Clˉ), Iodide (Iˉ).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FFC000"/>
                </a:solidFill>
              </a:rPr>
              <a:t>Organic nutrients </a:t>
            </a:r>
            <a:r>
              <a:rPr lang="en-AU" sz="2600" dirty="0"/>
              <a:t>dissolved in blood plasma: </a:t>
            </a:r>
          </a:p>
          <a:p>
            <a:pPr lvl="4">
              <a:buFont typeface="Courier New" pitchFamily="49" charset="0"/>
              <a:buChar char="o"/>
            </a:pPr>
            <a:r>
              <a:rPr lang="en-AU" sz="2600" dirty="0"/>
              <a:t> Glucose, vitamins, amino acids, fatty acids and glycerol.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FFC000"/>
                </a:solidFill>
              </a:rPr>
              <a:t>Metabolic waste </a:t>
            </a:r>
            <a:r>
              <a:rPr lang="en-AU" sz="2600" dirty="0"/>
              <a:t>(substances produced by cells that cannot be used &amp; can be harmful if they accumulate): </a:t>
            </a:r>
          </a:p>
          <a:p>
            <a:pPr lvl="4">
              <a:buFont typeface="Courier New" pitchFamily="49" charset="0"/>
              <a:buChar char="o"/>
            </a:pPr>
            <a:r>
              <a:rPr lang="en-AU" sz="2600" dirty="0"/>
              <a:t> Urea, Creatinine and uric acid </a:t>
            </a:r>
          </a:p>
          <a:p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352169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Structures of the heart</a:t>
            </a:r>
          </a:p>
        </p:txBody>
      </p:sp>
    </p:spTree>
    <p:extLst>
      <p:ext uri="{BB962C8B-B14F-4D97-AF65-F5344CB8AC3E}">
        <p14:creationId xmlns:p14="http://schemas.microsoft.com/office/powerpoint/2010/main" val="3087961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26" y="236532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7195"/>
            <a:ext cx="8922534" cy="44886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Located in middle of chest cavity between the lungs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Size of a human fist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Pericardium: </a:t>
            </a:r>
            <a:r>
              <a:rPr lang="en-AU" sz="2800" dirty="0"/>
              <a:t>membrane enclosing heart, holds heart in place but also allows it to beat. Prevents overstretching.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Cardiac muscle: </a:t>
            </a:r>
            <a:r>
              <a:rPr lang="en-AU" sz="2800" dirty="0"/>
              <a:t>wall of heart.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Heart is a double pump: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Left: </a:t>
            </a:r>
            <a:r>
              <a:rPr lang="en-AU" sz="2800" dirty="0"/>
              <a:t>From lungs to body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70C0"/>
                </a:solidFill>
              </a:rPr>
              <a:t>Right: </a:t>
            </a:r>
            <a:r>
              <a:rPr lang="en-AU" sz="2800" dirty="0"/>
              <a:t>From body to lungs</a:t>
            </a:r>
          </a:p>
          <a:p>
            <a:endParaRPr lang="en-AU" sz="2800" dirty="0"/>
          </a:p>
        </p:txBody>
      </p:sp>
      <p:pic>
        <p:nvPicPr>
          <p:cNvPr id="58370" name="Picture 2" descr="Image result for pericardium on 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853" y="3933056"/>
            <a:ext cx="2554865" cy="2792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971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iology-igcse.weebly.com/uploads/1/5/0/7/15070316/1436316_orig.jpg?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824536" cy="6538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97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8467-2A04-4147-B3DA-928D083B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and blood cells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537E5-5449-D94E-B521-76B742A0C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 of nutrients and wastes </a:t>
            </a:r>
          </a:p>
        </p:txBody>
      </p:sp>
    </p:spTree>
    <p:extLst>
      <p:ext uri="{BB962C8B-B14F-4D97-AF65-F5344CB8AC3E}">
        <p14:creationId xmlns:p14="http://schemas.microsoft.com/office/powerpoint/2010/main" val="4481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t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33092" cy="592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5055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The heart: chambers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46" y="1988840"/>
            <a:ext cx="8836841" cy="44166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heart consists of </a:t>
            </a:r>
            <a:r>
              <a:rPr lang="en-US" sz="2800" u="sng" dirty="0"/>
              <a:t>four</a:t>
            </a:r>
            <a:r>
              <a:rPr lang="en-US" sz="2800" dirty="0"/>
              <a:t> muscular chambers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two on the left are separated from the two on the right by the </a:t>
            </a:r>
            <a:r>
              <a:rPr lang="en-US" sz="2800" dirty="0">
                <a:solidFill>
                  <a:srgbClr val="FFC000"/>
                </a:solidFill>
              </a:rPr>
              <a:t>septum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Atria: </a:t>
            </a:r>
            <a:r>
              <a:rPr lang="en-US" sz="2800" dirty="0"/>
              <a:t>The upper chambers - </a:t>
            </a:r>
            <a:r>
              <a:rPr lang="en-US" sz="2800" i="1" u="sng" dirty="0"/>
              <a:t>receive blood</a:t>
            </a:r>
            <a:r>
              <a:rPr lang="en-US" sz="2800" i="1" dirty="0"/>
              <a:t>. </a:t>
            </a:r>
            <a:r>
              <a:rPr lang="en-US" sz="2800" dirty="0"/>
              <a:t>Thin wall as it pumps blood to ventricles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</a:rPr>
              <a:t>Ventricles: </a:t>
            </a:r>
            <a:r>
              <a:rPr lang="en-US" sz="2800" dirty="0"/>
              <a:t>The lower chambers - </a:t>
            </a:r>
            <a:r>
              <a:rPr lang="en-US" sz="2800" i="1" u="sng" dirty="0"/>
              <a:t>pumping chambers</a:t>
            </a:r>
            <a:r>
              <a:rPr lang="en-US" sz="2800" i="1" dirty="0"/>
              <a:t>. </a:t>
            </a:r>
            <a:r>
              <a:rPr lang="en-US" sz="2800" dirty="0"/>
              <a:t>Thick walls as it pumps blood to lungs and rest of body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379477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eart-x-sec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7806" y="460109"/>
            <a:ext cx="4433752" cy="5649750"/>
          </a:xfrm>
          <a:noFill/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03648" y="1916832"/>
            <a:ext cx="2160885" cy="122413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982242" y="3933056"/>
            <a:ext cx="298492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231455" y="4725144"/>
            <a:ext cx="2124521" cy="7200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5873495" y="1796851"/>
            <a:ext cx="1830891" cy="105710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5508104" y="4077072"/>
            <a:ext cx="2088232" cy="64807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763261" y="1293613"/>
            <a:ext cx="1360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Left atrium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7596336" y="4356757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Left ventricle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-392658" y="1339651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/>
              <a:t>Right atrium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-143445" y="4569111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/>
              <a:t>Right ventricle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-12810" y="3704456"/>
            <a:ext cx="17639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/>
              <a:t>Septum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835150" y="6551613"/>
            <a:ext cx="7308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The Sourcebook of Medical Illustration (The Parthenon Publishing Group, P. Cull, ed., 1989) 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656px-Heart_anterior_exterior_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624013"/>
            <a:ext cx="4608512" cy="4214812"/>
          </a:xfrm>
          <a:prstGeom prst="rect">
            <a:avLst/>
          </a:prstGeom>
          <a:noFill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859338" y="5805488"/>
            <a:ext cx="3889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Image created by Patrick Lynch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580063" y="3141663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580063" y="3429000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5938838" y="3716338"/>
            <a:ext cx="1296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5724525" y="4724400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2195513" y="5197355"/>
            <a:ext cx="1728787" cy="2493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2195513" y="3573463"/>
            <a:ext cx="143986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H="1">
            <a:off x="2195513" y="2924175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>
            <a:off x="2268538" y="2492375"/>
            <a:ext cx="215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2195513" y="4797425"/>
            <a:ext cx="1728787" cy="78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7092950" y="2492375"/>
            <a:ext cx="1979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Pulmonary artery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092950" y="3141663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Left atrium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092950" y="3500438"/>
            <a:ext cx="1979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Pulmonary vein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7092950" y="4508500"/>
            <a:ext cx="1979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Left ventricle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50825" y="4365625"/>
            <a:ext cx="1979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/>
              <a:t>Right ventricle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250825" y="5108575"/>
            <a:ext cx="1979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/>
              <a:t>Inferior vena cava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468313" y="2565400"/>
            <a:ext cx="1762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/>
              <a:t>Superior vena cava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042988" y="2205038"/>
            <a:ext cx="118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/>
              <a:t>Aorta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250825" y="3357563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/>
              <a:t>Right atrium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xasheart.org/HIC/Anatomy/images/fig1_cross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5688632" cy="648009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DBA0D6-ADBC-3C4C-B1F5-2ADB7609CEF9}"/>
              </a:ext>
            </a:extLst>
          </p:cNvPr>
          <p:cNvSpPr txBox="1"/>
          <p:nvPr/>
        </p:nvSpPr>
        <p:spPr>
          <a:xfrm>
            <a:off x="6372200" y="285293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See page 110 of text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62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Valves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3840540"/>
          </a:xfrm>
        </p:spPr>
        <p:txBody>
          <a:bodyPr>
            <a:noAutofit/>
          </a:bodyPr>
          <a:lstStyle/>
          <a:p>
            <a:r>
              <a:rPr lang="en-US" sz="2800" b="1" dirty="0"/>
              <a:t>The direction of the blood flow is controlled by four </a:t>
            </a:r>
            <a:r>
              <a:rPr lang="en-US" sz="2800" b="1" dirty="0">
                <a:solidFill>
                  <a:srgbClr val="FFC000"/>
                </a:solidFill>
              </a:rPr>
              <a:t>valves. </a:t>
            </a:r>
            <a:r>
              <a:rPr lang="en-US" sz="2800" b="1" dirty="0"/>
              <a:t>Small flaps of tissue that prevent backflow.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FFC000"/>
                </a:solidFill>
              </a:rPr>
              <a:t>Atrioventricular</a:t>
            </a:r>
            <a:r>
              <a:rPr lang="en-US" sz="2800" b="1" dirty="0">
                <a:solidFill>
                  <a:srgbClr val="FFC000"/>
                </a:solidFill>
              </a:rPr>
              <a:t> valves: </a:t>
            </a:r>
            <a:r>
              <a:rPr lang="en-US" sz="2800" b="1" dirty="0"/>
              <a:t>(between each atria and ventricle) are held in position by strong tendons, the </a:t>
            </a:r>
            <a:r>
              <a:rPr lang="en-US" sz="2800" b="1" dirty="0" err="1">
                <a:solidFill>
                  <a:srgbClr val="FFC000"/>
                </a:solidFill>
              </a:rPr>
              <a:t>chordae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tendinae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</a:rPr>
              <a:t>Semi-lunar valves: </a:t>
            </a:r>
            <a:r>
              <a:rPr lang="en-US" sz="2800" b="1" dirty="0"/>
              <a:t>prevent backflow of blood from arteries to ventricles.</a:t>
            </a:r>
            <a:endParaRPr lang="en-US" sz="2800" b="1" dirty="0">
              <a:solidFill>
                <a:srgbClr val="CC006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/>
              <a:t>The heart sounds – “</a:t>
            </a:r>
            <a:r>
              <a:rPr lang="en-US" sz="2800" b="1" dirty="0" err="1"/>
              <a:t>lubb</a:t>
            </a:r>
            <a:r>
              <a:rPr lang="en-US" sz="2800" b="1" dirty="0"/>
              <a:t> </a:t>
            </a:r>
            <a:r>
              <a:rPr lang="en-US" sz="2800" b="1" dirty="0" err="1"/>
              <a:t>dubb</a:t>
            </a:r>
            <a:r>
              <a:rPr lang="en-US" sz="2800" b="1" dirty="0"/>
              <a:t>” – result from the valves snapping shut.</a:t>
            </a:r>
          </a:p>
          <a:p>
            <a:endParaRPr lang="en-A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eart-x-s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9798" y="816298"/>
            <a:ext cx="3956245" cy="5040560"/>
          </a:xfrm>
          <a:prstGeom prst="rect">
            <a:avLst/>
          </a:prstGeom>
          <a:noFill/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71593" y="3594684"/>
            <a:ext cx="1568701" cy="4823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762000" y="1505198"/>
            <a:ext cx="2598023" cy="141974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5076056" y="2336194"/>
            <a:ext cx="1788166" cy="5887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5292080" y="3593866"/>
            <a:ext cx="1292511" cy="2583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563105" y="1505198"/>
            <a:ext cx="2446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Aortic </a:t>
            </a:r>
            <a:r>
              <a:rPr lang="en-US" sz="2400" b="1" dirty="0" err="1"/>
              <a:t>semilunar</a:t>
            </a:r>
            <a:r>
              <a:rPr lang="en-US" sz="2400" b="1" dirty="0"/>
              <a:t> valve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584591" y="3259477"/>
            <a:ext cx="25193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Bicuspid </a:t>
            </a:r>
            <a:r>
              <a:rPr lang="en-US" sz="2400" b="1" dirty="0" err="1"/>
              <a:t>atrioventricular</a:t>
            </a:r>
            <a:r>
              <a:rPr lang="en-US" sz="2400" b="1" dirty="0"/>
              <a:t> valve </a:t>
            </a:r>
            <a:r>
              <a:rPr lang="en-US" sz="2000" b="1" dirty="0"/>
              <a:t>(mitral valve)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0" y="929753"/>
            <a:ext cx="1690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err="1"/>
              <a:t>Pulmonic</a:t>
            </a:r>
            <a:r>
              <a:rPr lang="en-US" sz="2400" b="1" dirty="0"/>
              <a:t> </a:t>
            </a:r>
            <a:r>
              <a:rPr lang="en-US" sz="2400" b="1" dirty="0" err="1"/>
              <a:t>semilunar</a:t>
            </a:r>
            <a:r>
              <a:rPr lang="en-US" sz="2400" b="1" dirty="0"/>
              <a:t> valve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-452207" y="2780928"/>
            <a:ext cx="2663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/>
              <a:t>Tricuspid </a:t>
            </a:r>
            <a:r>
              <a:rPr lang="en-US" sz="2400" b="1" dirty="0" err="1"/>
              <a:t>atrioventricular</a:t>
            </a:r>
            <a:r>
              <a:rPr lang="en-US" sz="2400" b="1" dirty="0"/>
              <a:t>  valve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 flipV="1">
            <a:off x="2540937" y="4437739"/>
            <a:ext cx="1368152" cy="576064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-17081" y="4700438"/>
            <a:ext cx="2580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err="1"/>
              <a:t>Chordae</a:t>
            </a:r>
            <a:r>
              <a:rPr lang="en-US" sz="2400" b="1" dirty="0"/>
              <a:t> </a:t>
            </a:r>
            <a:r>
              <a:rPr lang="en-US" sz="2400" b="1" dirty="0" err="1"/>
              <a:t>tendinae</a:t>
            </a:r>
            <a:endParaRPr lang="en-US" sz="2400" b="1" dirty="0"/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1619250" y="6551613"/>
            <a:ext cx="7524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The Sourcebook of Medical Illustration (The Parthenon Publishing Group, P. Cull, ed., 1989) 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heartexposlide-101013142615-phpapp02/95/heart-anatomy-25-728.jpg?cb=1351884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tranik.org/wp-content/uploads/2011/12/function-of-the-atrioventricular-valves-p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05531" cy="4388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ntranik.org/wp-content/uploads/2011/12/heart-valves-and-fibrous-skeleton-mitral-valve-tricuspid-atrioventricular-pulmonary-valve-aor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53940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Blood and blood cells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C2805-F5A4-CE47-B629-1165E2FD1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988840"/>
            <a:ext cx="4669110" cy="46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63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Blood vessels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320480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rgbClr val="FFC000"/>
                </a:solidFill>
              </a:rPr>
              <a:t>LO</a:t>
            </a:r>
            <a:r>
              <a:rPr lang="en-AU" sz="3600" b="1" dirty="0">
                <a:solidFill>
                  <a:srgbClr val="0070C0"/>
                </a:solidFill>
              </a:rPr>
              <a:t>RD</a:t>
            </a:r>
          </a:p>
          <a:p>
            <a:r>
              <a:rPr lang="en-AU" sz="2200" b="1" u="sng" dirty="0">
                <a:solidFill>
                  <a:srgbClr val="FFC000"/>
                </a:solidFill>
              </a:rPr>
              <a:t>Left: </a:t>
            </a:r>
            <a:r>
              <a:rPr lang="en-AU" sz="2200" b="1" dirty="0">
                <a:solidFill>
                  <a:srgbClr val="FFC000"/>
                </a:solidFill>
              </a:rPr>
              <a:t>Oxygenated</a:t>
            </a:r>
            <a:r>
              <a:rPr lang="en-AU" sz="2200" dirty="0"/>
              <a:t>, </a:t>
            </a:r>
            <a:r>
              <a:rPr lang="en-AU" sz="2200" b="1" u="sng" dirty="0">
                <a:solidFill>
                  <a:srgbClr val="0070C0"/>
                </a:solidFill>
              </a:rPr>
              <a:t>Right:</a:t>
            </a:r>
            <a:r>
              <a:rPr lang="en-AU" sz="2200" b="1" dirty="0">
                <a:solidFill>
                  <a:srgbClr val="0070C0"/>
                </a:solidFill>
              </a:rPr>
              <a:t> Deoxygenated</a:t>
            </a:r>
          </a:p>
          <a:p>
            <a:endParaRPr lang="en-AU" sz="2200" b="1" dirty="0">
              <a:solidFill>
                <a:srgbClr val="0070C0"/>
              </a:solidFill>
            </a:endParaRPr>
          </a:p>
          <a:p>
            <a:r>
              <a:rPr lang="en-AU" sz="2200" b="1" dirty="0">
                <a:solidFill>
                  <a:srgbClr val="FFC000"/>
                </a:solidFill>
              </a:rPr>
              <a:t>Left into LA: Pulmonary Vein </a:t>
            </a:r>
            <a:r>
              <a:rPr lang="en-AU" sz="2200" b="1" dirty="0">
                <a:solidFill>
                  <a:srgbClr val="800000"/>
                </a:solidFill>
              </a:rPr>
              <a:t>(from lungs)</a:t>
            </a:r>
          </a:p>
          <a:p>
            <a:r>
              <a:rPr lang="en-AU" sz="2200" b="1" dirty="0">
                <a:solidFill>
                  <a:srgbClr val="FFC000"/>
                </a:solidFill>
              </a:rPr>
              <a:t>Left out of LV: Aorta </a:t>
            </a:r>
            <a:r>
              <a:rPr lang="en-AU" sz="2200" b="1" dirty="0">
                <a:solidFill>
                  <a:srgbClr val="800000"/>
                </a:solidFill>
              </a:rPr>
              <a:t>(to body)</a:t>
            </a:r>
          </a:p>
          <a:p>
            <a:endParaRPr lang="en-AU" sz="2200" b="1" dirty="0">
              <a:solidFill>
                <a:srgbClr val="FF0000"/>
              </a:solidFill>
            </a:endParaRPr>
          </a:p>
          <a:p>
            <a:r>
              <a:rPr lang="en-AU" sz="2200" b="1" dirty="0">
                <a:solidFill>
                  <a:srgbClr val="0070C0"/>
                </a:solidFill>
              </a:rPr>
              <a:t>Right into RA: Superior and Inferior Vena Cava </a:t>
            </a:r>
            <a:r>
              <a:rPr lang="en-AU" sz="2200" b="1" dirty="0">
                <a:solidFill>
                  <a:srgbClr val="002060"/>
                </a:solidFill>
              </a:rPr>
              <a:t>(from body)</a:t>
            </a:r>
          </a:p>
          <a:p>
            <a:r>
              <a:rPr lang="en-AU" sz="2200" b="1" dirty="0">
                <a:solidFill>
                  <a:srgbClr val="0070C0"/>
                </a:solidFill>
              </a:rPr>
              <a:t>Right out of RV: Pulmonary trunk (divides into 2 pulmonary arteries)</a:t>
            </a:r>
            <a:r>
              <a:rPr lang="en-AU" sz="2200" b="1" dirty="0">
                <a:solidFill>
                  <a:srgbClr val="002060"/>
                </a:solidFill>
              </a:rPr>
              <a:t>(to lungs)</a:t>
            </a:r>
          </a:p>
          <a:p>
            <a:endParaRPr lang="en-AU" b="1" dirty="0">
              <a:solidFill>
                <a:srgbClr val="0070C0"/>
              </a:solidFill>
            </a:endParaRPr>
          </a:p>
          <a:p>
            <a:endParaRPr lang="en-A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eart-x-s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84437" y="476672"/>
            <a:ext cx="4746929" cy="6047953"/>
          </a:xfrm>
          <a:prstGeom prst="rect">
            <a:avLst/>
          </a:prstGeom>
          <a:noFill/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015332" y="1273422"/>
            <a:ext cx="1763514" cy="683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63712" y="2266618"/>
            <a:ext cx="1331913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907704" y="6093297"/>
            <a:ext cx="1728192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5220073" y="1052736"/>
            <a:ext cx="2304256" cy="31738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948065" y="2708920"/>
            <a:ext cx="576263" cy="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524328" y="82306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C000"/>
                </a:solidFill>
              </a:rPr>
              <a:t>Aorta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7343403" y="2289175"/>
            <a:ext cx="1798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C000"/>
                </a:solidFill>
              </a:rPr>
              <a:t>Pulmonary vein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-359569" y="5630760"/>
            <a:ext cx="2374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Inferior vena cava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255587" y="764704"/>
            <a:ext cx="2374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Superior vena cava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-219987" y="1901186"/>
            <a:ext cx="1871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Pulmonary artery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395288" y="6551613"/>
            <a:ext cx="8748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The Sourcebook of Medical Illustration (The Parthenon Publishing Group, P. Cull, ed., 1989) 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ear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27758" y="454186"/>
            <a:ext cx="5842047" cy="5827737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988266" y="454186"/>
            <a:ext cx="151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C000"/>
                </a:solidFill>
              </a:rPr>
              <a:t>To the body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065216" y="2453380"/>
            <a:ext cx="1512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C000"/>
                </a:solidFill>
              </a:rPr>
              <a:t>From the lungs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40706" y="422054"/>
            <a:ext cx="15844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</a:rPr>
              <a:t>From the upper body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1991715"/>
            <a:ext cx="2232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</a:rPr>
              <a:t>To the lungs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727758" y="5081594"/>
            <a:ext cx="151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</a:rPr>
              <a:t>From the lower body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-1029" y="2453380"/>
            <a:ext cx="1728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rgbClr val="FFC000"/>
                </a:solidFill>
              </a:rPr>
              <a:t>From the lungs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00113" y="6551613"/>
            <a:ext cx="8243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The Sourcebook of Medical Illustration (The Parthenon Publishing Group, P. Cull, ed., 1989) 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62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Circulation of the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4464496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rgbClr val="FFC000"/>
                </a:solidFill>
              </a:rPr>
              <a:t>LO</a:t>
            </a:r>
            <a:r>
              <a:rPr lang="en-AU" sz="2800" b="1" dirty="0">
                <a:solidFill>
                  <a:srgbClr val="0070C0"/>
                </a:solidFill>
              </a:rPr>
              <a:t>RD</a:t>
            </a:r>
          </a:p>
          <a:p>
            <a:r>
              <a:rPr lang="en-AU" sz="2800" b="1" dirty="0">
                <a:solidFill>
                  <a:srgbClr val="FFC000"/>
                </a:solidFill>
              </a:rPr>
              <a:t>Left: Oxygenated</a:t>
            </a:r>
            <a:r>
              <a:rPr lang="en-AU" sz="2800" dirty="0"/>
              <a:t>, </a:t>
            </a:r>
            <a:r>
              <a:rPr lang="en-AU" sz="2800" b="1" dirty="0">
                <a:solidFill>
                  <a:srgbClr val="0070C0"/>
                </a:solidFill>
              </a:rPr>
              <a:t>Right: Deoxygenated</a:t>
            </a:r>
          </a:p>
          <a:p>
            <a:endParaRPr lang="en-AU" sz="2800" b="1" dirty="0">
              <a:solidFill>
                <a:srgbClr val="0070C0"/>
              </a:solidFill>
            </a:endParaRPr>
          </a:p>
          <a:p>
            <a:r>
              <a:rPr lang="en-AU" sz="2800" b="1" u="sng" dirty="0">
                <a:solidFill>
                  <a:srgbClr val="FFC000"/>
                </a:solidFill>
              </a:rPr>
              <a:t>Left: </a:t>
            </a:r>
            <a:r>
              <a:rPr lang="en-AU" sz="2800" b="1" dirty="0">
                <a:solidFill>
                  <a:srgbClr val="FFC000"/>
                </a:solidFill>
              </a:rPr>
              <a:t>Pulmonary Vein (from lungs), Left Atrium, AV Valve, Left Ventricle, SL Valve, Aorta (to body)</a:t>
            </a:r>
          </a:p>
          <a:p>
            <a:endParaRPr lang="en-AU" sz="2800" b="1" dirty="0">
              <a:solidFill>
                <a:srgbClr val="FF0000"/>
              </a:solidFill>
            </a:endParaRPr>
          </a:p>
          <a:p>
            <a:r>
              <a:rPr lang="en-AU" sz="2800" b="1" u="sng" dirty="0">
                <a:solidFill>
                  <a:srgbClr val="0070C0"/>
                </a:solidFill>
              </a:rPr>
              <a:t>Right: </a:t>
            </a:r>
            <a:r>
              <a:rPr lang="en-AU" sz="2800" b="1" dirty="0">
                <a:solidFill>
                  <a:srgbClr val="0070C0"/>
                </a:solidFill>
              </a:rPr>
              <a:t>Superior/Inferior Vena Cava (from body), Right Atrium, AV Valve, Right Ventricle, SL Valve, Pulmonary Trunk/arteries (to lungs)</a:t>
            </a:r>
          </a:p>
          <a:p>
            <a:endParaRPr lang="en-AU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3382"/>
            <a:ext cx="54864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6FCADB-A66F-5446-88F3-A7FC848752DC}"/>
              </a:ext>
            </a:extLst>
          </p:cNvPr>
          <p:cNvSpPr txBox="1"/>
          <p:nvPr/>
        </p:nvSpPr>
        <p:spPr>
          <a:xfrm>
            <a:off x="6228184" y="2708920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See page 117 of text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Heart beat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39125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/>
              <a:t>The heart contains </a:t>
            </a:r>
            <a:r>
              <a:rPr lang="en-US" sz="2800" b="1" dirty="0" err="1"/>
              <a:t>specialised</a:t>
            </a:r>
            <a:r>
              <a:rPr lang="en-US" sz="2800" b="1" dirty="0"/>
              <a:t> conductive tissue which regulates the heartbeat.</a:t>
            </a:r>
            <a:br>
              <a:rPr lang="en-US" sz="2800" b="1" dirty="0"/>
            </a:br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FFC000"/>
                </a:solidFill>
              </a:rPr>
              <a:t>Sinoatrial</a:t>
            </a:r>
            <a:r>
              <a:rPr lang="en-US" sz="2800" b="1" dirty="0">
                <a:solidFill>
                  <a:srgbClr val="FFC000"/>
                </a:solidFill>
              </a:rPr>
              <a:t> node </a:t>
            </a:r>
            <a:r>
              <a:rPr lang="en-US" sz="2800" b="1" dirty="0"/>
              <a:t>(SA node or pacemaker) is a cluster of </a:t>
            </a:r>
            <a:r>
              <a:rPr lang="en-US" sz="2800" b="1" dirty="0" err="1"/>
              <a:t>specialised</a:t>
            </a:r>
            <a:r>
              <a:rPr lang="en-US" sz="2800" b="1" dirty="0"/>
              <a:t> cardiac cells in the wall of the right atrium which initiates the heartbeat.</a:t>
            </a:r>
            <a:r>
              <a:rPr lang="en-US" sz="2800" b="1" dirty="0">
                <a:solidFill>
                  <a:srgbClr val="CC0099"/>
                </a:solidFill>
              </a:rPr>
              <a:t> </a:t>
            </a:r>
            <a:br>
              <a:rPr lang="en-US" sz="2800" b="1" dirty="0">
                <a:solidFill>
                  <a:srgbClr val="CC0099"/>
                </a:solidFill>
              </a:rPr>
            </a:br>
            <a:endParaRPr lang="en-US" sz="2800" b="1" dirty="0">
              <a:solidFill>
                <a:srgbClr val="CC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FFC000"/>
                </a:solidFill>
              </a:rPr>
              <a:t>Atrioventricular</a:t>
            </a:r>
            <a:r>
              <a:rPr lang="en-US" sz="2800" b="1" dirty="0">
                <a:solidFill>
                  <a:srgbClr val="FFC000"/>
                </a:solidFill>
              </a:rPr>
              <a:t> node (AV node) </a:t>
            </a:r>
            <a:r>
              <a:rPr lang="en-US" sz="2800" b="1" dirty="0"/>
              <a:t>is the secondary pacemaker which regulates the beating of the ventricles.</a:t>
            </a:r>
            <a:r>
              <a:rPr lang="en-US" sz="2800" b="1" dirty="0">
                <a:solidFill>
                  <a:srgbClr val="CC0099"/>
                </a:solidFill>
              </a:rPr>
              <a:t> </a:t>
            </a:r>
          </a:p>
          <a:p>
            <a:endParaRPr lang="en-A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eart-con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764704"/>
            <a:ext cx="4752528" cy="4800569"/>
          </a:xfrm>
          <a:prstGeom prst="rect">
            <a:avLst/>
          </a:prstGeom>
          <a:noFill/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619672" y="2316487"/>
            <a:ext cx="1151880" cy="536449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-252536" y="1116158"/>
            <a:ext cx="23050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err="1"/>
              <a:t>Sinoatrial</a:t>
            </a:r>
            <a:r>
              <a:rPr lang="en-US" sz="2400" b="1" dirty="0"/>
              <a:t> (SA) node – the pacemaker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4067943" y="2636912"/>
            <a:ext cx="2879525" cy="28803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76256" y="2420888"/>
            <a:ext cx="22677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Atrioventricular</a:t>
            </a:r>
            <a:r>
              <a:rPr lang="en-US" sz="2400" b="1" dirty="0"/>
              <a:t> (AV) node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2195736" y="5229200"/>
            <a:ext cx="2880147" cy="752584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-108461" y="5753184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err="1"/>
              <a:t>Perkinje</a:t>
            </a:r>
            <a:r>
              <a:rPr lang="en-US" sz="2400" b="1" dirty="0"/>
              <a:t> </a:t>
            </a:r>
            <a:r>
              <a:rPr lang="en-US" sz="2400" b="1" dirty="0" err="1"/>
              <a:t>fibres</a:t>
            </a:r>
            <a:endParaRPr lang="en-US" sz="2400" b="1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476375" y="6308725"/>
            <a:ext cx="7127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The Sourcebook of Medical Illustration (The Parthenon Publishing Group, P. Cull, ed., 1989) </a:t>
            </a:r>
          </a:p>
          <a:p>
            <a:pPr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  Blood vessels</a:t>
            </a:r>
          </a:p>
        </p:txBody>
      </p:sp>
    </p:spTree>
    <p:extLst>
      <p:ext uri="{BB962C8B-B14F-4D97-AF65-F5344CB8AC3E}">
        <p14:creationId xmlns:p14="http://schemas.microsoft.com/office/powerpoint/2010/main" val="3255795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239000" cy="660688"/>
          </a:xfrm>
        </p:spPr>
        <p:txBody>
          <a:bodyPr>
            <a:normAutofit/>
          </a:bodyPr>
          <a:lstStyle/>
          <a:p>
            <a:r>
              <a:rPr lang="en-AU" sz="4000" dirty="0"/>
              <a:t>Blood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3960440"/>
          </a:xfrm>
        </p:spPr>
        <p:txBody>
          <a:bodyPr>
            <a:normAutofit/>
          </a:bodyPr>
          <a:lstStyle/>
          <a:p>
            <a:r>
              <a:rPr lang="en-AU" sz="2800" b="1" u="sng" dirty="0">
                <a:solidFill>
                  <a:srgbClr val="FFC000"/>
                </a:solidFill>
              </a:rPr>
              <a:t>A</a:t>
            </a:r>
            <a:r>
              <a:rPr lang="en-AU" sz="2800" b="1" dirty="0">
                <a:solidFill>
                  <a:srgbClr val="FFC000"/>
                </a:solidFill>
              </a:rPr>
              <a:t>rteries: </a:t>
            </a:r>
            <a:r>
              <a:rPr lang="en-AU" sz="2800" dirty="0"/>
              <a:t>Carry blood </a:t>
            </a:r>
            <a:r>
              <a:rPr lang="en-AU" sz="2800" b="1" u="sng" dirty="0"/>
              <a:t>A</a:t>
            </a:r>
            <a:r>
              <a:rPr lang="en-AU" sz="2800" b="1" dirty="0"/>
              <a:t>way</a:t>
            </a:r>
            <a:r>
              <a:rPr lang="en-AU" sz="2800" dirty="0"/>
              <a:t> from the heart</a:t>
            </a:r>
          </a:p>
          <a:p>
            <a:r>
              <a:rPr lang="en-AU" sz="2800" b="1" dirty="0">
                <a:solidFill>
                  <a:srgbClr val="7030A0"/>
                </a:solidFill>
              </a:rPr>
              <a:t>Capillaries: </a:t>
            </a:r>
            <a:r>
              <a:rPr lang="en-AU" sz="2800" dirty="0"/>
              <a:t>Tiny vessels that carry blood between cells</a:t>
            </a:r>
          </a:p>
          <a:p>
            <a:r>
              <a:rPr lang="en-AU" sz="2800" b="1" dirty="0">
                <a:solidFill>
                  <a:srgbClr val="002060"/>
                </a:solidFill>
              </a:rPr>
              <a:t>Veins: </a:t>
            </a:r>
            <a:r>
              <a:rPr lang="en-AU" sz="2800" dirty="0"/>
              <a:t>Carry blood </a:t>
            </a:r>
            <a:r>
              <a:rPr lang="en-AU" sz="2800" b="1" dirty="0"/>
              <a:t>towards</a:t>
            </a:r>
            <a:r>
              <a:rPr lang="en-AU" sz="2800" dirty="0"/>
              <a:t> the heart</a:t>
            </a:r>
          </a:p>
          <a:p>
            <a:endParaRPr lang="en-AU" sz="2800" b="1" dirty="0">
              <a:solidFill>
                <a:schemeClr val="bg1"/>
              </a:solidFill>
            </a:endParaRPr>
          </a:p>
          <a:p>
            <a:endParaRPr lang="en-AU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3200" b="1" dirty="0">
                <a:solidFill>
                  <a:schemeClr val="bg1"/>
                </a:solidFill>
              </a:rPr>
              <a:t>See diagram on page 113 </a:t>
            </a:r>
          </a:p>
          <a:p>
            <a:pPr marL="0" indent="0">
              <a:buNone/>
            </a:pPr>
            <a:r>
              <a:rPr lang="en-AU" sz="3200" b="1" dirty="0">
                <a:solidFill>
                  <a:schemeClr val="bg1"/>
                </a:solidFill>
              </a:rPr>
              <a:t>of text </a:t>
            </a:r>
          </a:p>
        </p:txBody>
      </p:sp>
      <p:pic>
        <p:nvPicPr>
          <p:cNvPr id="1026" name="Picture 2" descr="https://s-media-cache-ak0.pinimg.com/736x/6e/9d/1b/6e9d1b2d8377409ca105918dec50bc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09020"/>
            <a:ext cx="3100806" cy="2907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39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capillaries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39" y="2276872"/>
            <a:ext cx="8640960" cy="42062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/>
              <a:t>Microscopic blood vessels that form a network, carrying blood close to nearly every cell in the body.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Enables cells to get requirements from blood and pass their waste into blood.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Structure of capillaries suit function of </a:t>
            </a:r>
            <a:r>
              <a:rPr lang="en-AU" sz="2800" u="sng" dirty="0"/>
              <a:t>exchange of materials</a:t>
            </a:r>
            <a:r>
              <a:rPr lang="en-AU" sz="2800" dirty="0"/>
              <a:t> between blood and body cells.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Capillary walls are </a:t>
            </a:r>
            <a:r>
              <a:rPr lang="en-AU" sz="2800" dirty="0">
                <a:solidFill>
                  <a:srgbClr val="FFC000"/>
                </a:solidFill>
              </a:rPr>
              <a:t>one cell thick</a:t>
            </a:r>
            <a:r>
              <a:rPr lang="en-AU" sz="2800" dirty="0"/>
              <a:t>, allowing substances to pass easily between blood and surrounding cells.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Functions of the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410445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Transport O2 </a:t>
            </a:r>
            <a:r>
              <a:rPr lang="en-AU" sz="2800" dirty="0"/>
              <a:t>&amp; nutrients to cells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Transport CO2 </a:t>
            </a:r>
            <a:r>
              <a:rPr lang="en-AU" sz="2800" dirty="0"/>
              <a:t>&amp; waste away from cells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Transport hormones </a:t>
            </a:r>
            <a:r>
              <a:rPr lang="en-AU" sz="2800" dirty="0"/>
              <a:t>(chemical messengers) to cells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Maintain pH </a:t>
            </a:r>
            <a:r>
              <a:rPr lang="en-AU" sz="2800" dirty="0"/>
              <a:t>of body fluids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Distribute heat &amp; </a:t>
            </a:r>
            <a:r>
              <a:rPr lang="en-AU" sz="2800" dirty="0">
                <a:solidFill>
                  <a:srgbClr val="FFC000"/>
                </a:solidFill>
              </a:rPr>
              <a:t>maintain body temperature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Maintain water content </a:t>
            </a:r>
            <a:r>
              <a:rPr lang="en-AU" sz="2800" dirty="0"/>
              <a:t>&amp; ion concentration of body fluids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Protect against disease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Clotting</a:t>
            </a:r>
            <a:r>
              <a:rPr lang="en-AU" sz="2800" dirty="0"/>
              <a:t> when vessels are damaged, preventing blood loss</a:t>
            </a:r>
          </a:p>
          <a:p>
            <a:endParaRPr lang="en-AU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eelammavarghese.files.wordpress.com/2014/05/arteries-ve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6762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6388"/>
            <a:ext cx="7239000" cy="588680"/>
          </a:xfrm>
        </p:spPr>
        <p:txBody>
          <a:bodyPr>
            <a:noAutofit/>
          </a:bodyPr>
          <a:lstStyle/>
          <a:p>
            <a:r>
              <a:rPr lang="en-AU" sz="4000" u="sng" dirty="0"/>
              <a:t>a</a:t>
            </a:r>
            <a:r>
              <a:rPr lang="en-AU" sz="4000" dirty="0"/>
              <a:t>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9260614" cy="590465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/>
              <a:t>Carry blood </a:t>
            </a:r>
            <a:r>
              <a:rPr lang="en-AU" sz="2800" b="1" u="sng" dirty="0"/>
              <a:t>A</a:t>
            </a:r>
            <a:r>
              <a:rPr lang="en-AU" sz="2800" b="1" dirty="0"/>
              <a:t>way from heart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Walls contain smooth muscle &amp; elastic fibres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Walls of arteries can </a:t>
            </a:r>
            <a:r>
              <a:rPr lang="en-AU" sz="2800" u="sng" dirty="0"/>
              <a:t>stretch</a:t>
            </a:r>
            <a:r>
              <a:rPr lang="en-AU" sz="2800" dirty="0"/>
              <a:t> to accommodate extra blood from ventricles</a:t>
            </a:r>
          </a:p>
          <a:p>
            <a:pPr>
              <a:buFont typeface="Arial" pitchFamily="34" charset="0"/>
              <a:buChar char="•"/>
            </a:pPr>
            <a:r>
              <a:rPr lang="en-AU" sz="2800" u="sng" dirty="0"/>
              <a:t>Elastic recoil </a:t>
            </a:r>
            <a:r>
              <a:rPr lang="en-AU" sz="2800" dirty="0"/>
              <a:t>keeps blood moving and maintains pressure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Form </a:t>
            </a:r>
            <a:r>
              <a:rPr lang="en-AU" sz="2800" b="1" dirty="0"/>
              <a:t>arterioles</a:t>
            </a:r>
            <a:r>
              <a:rPr lang="en-AU" sz="2800" dirty="0"/>
              <a:t> (smaller arteries that form capillaries)</a:t>
            </a:r>
            <a:endParaRPr lang="en-AU" sz="2800" b="1" dirty="0"/>
          </a:p>
          <a:p>
            <a:endParaRPr lang="en-AU" sz="2800" dirty="0"/>
          </a:p>
          <a:p>
            <a:endParaRPr lang="en-A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A0B1F-3A96-E149-A7C2-F4E8DF191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941168"/>
            <a:ext cx="4586891" cy="172976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0D94-C3F7-E640-B7AF-369592ED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9" y="1916832"/>
            <a:ext cx="8712968" cy="4206240"/>
          </a:xfrm>
        </p:spPr>
        <p:txBody>
          <a:bodyPr>
            <a:normAutofit/>
          </a:bodyPr>
          <a:lstStyle/>
          <a:p>
            <a:r>
              <a:rPr lang="en-AU" sz="2800" b="1" dirty="0"/>
              <a:t>Vasoconstriction: </a:t>
            </a:r>
            <a:r>
              <a:rPr lang="en-AU" sz="2800" dirty="0"/>
              <a:t>muscle of walls contracts to reduce diameter of vessel and therefore reduce blood flow through artery</a:t>
            </a:r>
          </a:p>
          <a:p>
            <a:r>
              <a:rPr lang="en-AU" sz="2800" b="1" dirty="0"/>
              <a:t>Vasodilation: </a:t>
            </a:r>
            <a:r>
              <a:rPr lang="en-AU" sz="2800" dirty="0"/>
              <a:t>muscle of wall relaxes to increase diameter of vessel and therefore increase blood flow</a:t>
            </a:r>
          </a:p>
          <a:p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567146-A9D5-CE4A-BED4-3ACC18AF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88" y="260648"/>
            <a:ext cx="7338060" cy="1508760"/>
          </a:xfrm>
        </p:spPr>
        <p:txBody>
          <a:bodyPr>
            <a:noAutofit/>
          </a:bodyPr>
          <a:lstStyle/>
          <a:p>
            <a:r>
              <a:rPr lang="en-AU" sz="4000" u="sng" dirty="0"/>
              <a:t>a</a:t>
            </a:r>
            <a:r>
              <a:rPr lang="en-AU" sz="4000" dirty="0"/>
              <a:t>rteries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17219-712E-8740-8F86-4E370594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235976"/>
            <a:ext cx="4685010" cy="25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1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h3.ggpht.com/-CURHfFBjmJg/USCWhL5utyI/AAAAAAAABGM/usca8IEL6mw/image%25255B1%25255D.pn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4192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13" y="692696"/>
            <a:ext cx="7239000" cy="588680"/>
          </a:xfrm>
        </p:spPr>
        <p:txBody>
          <a:bodyPr>
            <a:noAutofit/>
          </a:bodyPr>
          <a:lstStyle/>
          <a:p>
            <a:r>
              <a:rPr lang="en-AU" sz="4000" dirty="0"/>
              <a:t>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56910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/>
              <a:t>Carry </a:t>
            </a:r>
            <a:r>
              <a:rPr lang="en-AU" sz="2800" b="1" dirty="0"/>
              <a:t>blood </a:t>
            </a:r>
            <a:r>
              <a:rPr lang="en-AU" sz="2800" b="1" i="1" dirty="0"/>
              <a:t>towards</a:t>
            </a:r>
            <a:r>
              <a:rPr lang="en-AU" sz="2800" b="1" dirty="0"/>
              <a:t> the heart</a:t>
            </a:r>
          </a:p>
          <a:p>
            <a:pPr>
              <a:buFont typeface="Arial" pitchFamily="34" charset="0"/>
              <a:buChar char="•"/>
            </a:pPr>
            <a:r>
              <a:rPr lang="en-AU" sz="2800" b="1" dirty="0"/>
              <a:t>Valves</a:t>
            </a:r>
            <a:r>
              <a:rPr lang="en-AU" sz="2800" dirty="0"/>
              <a:t> to prevent backflow of blood</a:t>
            </a:r>
          </a:p>
          <a:p>
            <a:pPr>
              <a:buFont typeface="Arial" pitchFamily="34" charset="0"/>
              <a:buChar char="•"/>
            </a:pPr>
            <a:r>
              <a:rPr lang="en-AU" sz="2800" b="1" dirty="0" err="1"/>
              <a:t>Venules</a:t>
            </a:r>
            <a:r>
              <a:rPr lang="en-AU" sz="2800" dirty="0"/>
              <a:t> join to form veins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Do </a:t>
            </a:r>
            <a:r>
              <a:rPr lang="en-AU" sz="2800" i="1" dirty="0"/>
              <a:t>not</a:t>
            </a:r>
            <a:r>
              <a:rPr lang="en-AU" sz="2800" dirty="0"/>
              <a:t> have </a:t>
            </a:r>
            <a:r>
              <a:rPr lang="en-AU" sz="2800" b="1" dirty="0"/>
              <a:t>muscular walls </a:t>
            </a:r>
            <a:r>
              <a:rPr lang="en-AU" sz="2800" dirty="0"/>
              <a:t>and are </a:t>
            </a:r>
            <a:r>
              <a:rPr lang="en-AU" sz="2800" i="1" dirty="0"/>
              <a:t>not</a:t>
            </a:r>
            <a:r>
              <a:rPr lang="en-AU" sz="2800" dirty="0"/>
              <a:t> able to change their diameter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Blood pressure relatively </a:t>
            </a:r>
            <a:r>
              <a:rPr lang="en-AU" sz="2800" b="1" dirty="0"/>
              <a:t>low</a:t>
            </a:r>
            <a:r>
              <a:rPr lang="en-AU" sz="2800" dirty="0"/>
              <a:t> because blood loses most of its pressure as it flows through capillaries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Walls of veins much </a:t>
            </a:r>
            <a:r>
              <a:rPr lang="en-AU" sz="2800" b="1" dirty="0"/>
              <a:t>thinner</a:t>
            </a:r>
            <a:r>
              <a:rPr lang="en-AU" sz="2800" dirty="0"/>
              <a:t> than arteries</a:t>
            </a:r>
          </a:p>
          <a:p>
            <a:pPr>
              <a:buFont typeface="Arial" pitchFamily="34" charset="0"/>
              <a:buChar char="•"/>
            </a:pPr>
            <a:r>
              <a:rPr lang="en-AU" sz="2800" b="1" dirty="0"/>
              <a:t>Pressure is constant</a:t>
            </a:r>
            <a:r>
              <a:rPr lang="en-AU" sz="2800" dirty="0"/>
              <a:t>, so walls do </a:t>
            </a:r>
            <a:r>
              <a:rPr lang="en-AU" sz="2800" i="1" dirty="0"/>
              <a:t>not</a:t>
            </a:r>
            <a:r>
              <a:rPr lang="en-AU" sz="2800" dirty="0"/>
              <a:t> have </a:t>
            </a:r>
            <a:r>
              <a:rPr lang="en-AU" sz="2800" b="1" dirty="0"/>
              <a:t>elastic</a:t>
            </a:r>
            <a:r>
              <a:rPr lang="en-AU" sz="2800" dirty="0"/>
              <a:t> as it’s not needed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-media-cache-ak0.pinimg.com/originals/36/c2/28/36c2286a791b2072342cdf3c7e360c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08712" cy="3052458"/>
          </a:xfrm>
          <a:prstGeom prst="rect">
            <a:avLst/>
          </a:prstGeom>
          <a:noFill/>
        </p:spPr>
      </p:pic>
      <p:pic>
        <p:nvPicPr>
          <p:cNvPr id="22532" name="Picture 4" descr="https://i.ytimg.com/vi/HNuPWdfjDoc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/26/8761991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3365"/>
            <a:ext cx="5160573" cy="3870430"/>
          </a:xfrm>
          <a:prstGeom prst="rect">
            <a:avLst/>
          </a:prstGeom>
          <a:noFill/>
        </p:spPr>
      </p:pic>
      <p:pic>
        <p:nvPicPr>
          <p:cNvPr id="1028" name="Picture 4" descr="http://www.everythingmaths.co.za/science/lifesciences/grade-10/07-transport-systems-in-animals/images/d1d7743e21b3910c51da0edbb982536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429000"/>
            <a:ext cx="5160573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7144178"/>
              </p:ext>
            </p:extLst>
          </p:nvPr>
        </p:nvGraphicFramePr>
        <p:xfrm>
          <a:off x="323528" y="764704"/>
          <a:ext cx="8424936" cy="5491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840">
                <a:tc>
                  <a:txBody>
                    <a:bodyPr/>
                    <a:lstStyle/>
                    <a:p>
                      <a:r>
                        <a:rPr lang="en-AU" sz="2800" dirty="0"/>
                        <a:t>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Veins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089">
                <a:tc>
                  <a:txBody>
                    <a:bodyPr/>
                    <a:lstStyle/>
                    <a:p>
                      <a:r>
                        <a:rPr lang="en-AU" sz="2800" dirty="0"/>
                        <a:t>Carry blood AWAY</a:t>
                      </a:r>
                      <a:r>
                        <a:rPr lang="en-AU" sz="2800" baseline="0" dirty="0"/>
                        <a:t> from the heart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Carry blood TOWARD</a:t>
                      </a:r>
                      <a:r>
                        <a:rPr lang="en-AU" sz="2800" baseline="0" dirty="0"/>
                        <a:t> the heart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834">
                <a:tc>
                  <a:txBody>
                    <a:bodyPr/>
                    <a:lstStyle/>
                    <a:p>
                      <a:r>
                        <a:rPr lang="en-AU" sz="2800" dirty="0"/>
                        <a:t>Have a blood</a:t>
                      </a:r>
                      <a:r>
                        <a:rPr lang="en-AU" sz="2800" baseline="0" dirty="0"/>
                        <a:t> pressure that increases as the ventricles contract and decreases as the ventricles relax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Have a constant,</a:t>
                      </a:r>
                      <a:r>
                        <a:rPr lang="en-AU" sz="2800" baseline="0" dirty="0"/>
                        <a:t> relatively low blood pressure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089">
                <a:tc>
                  <a:txBody>
                    <a:bodyPr/>
                    <a:lstStyle/>
                    <a:p>
                      <a:r>
                        <a:rPr lang="en-AU" sz="2800" dirty="0"/>
                        <a:t>Have thick,</a:t>
                      </a:r>
                      <a:r>
                        <a:rPr lang="en-AU" sz="2800" baseline="0" dirty="0"/>
                        <a:t> muscular, elastic walls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Have thin, relatively inelastic walls with little muscle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16">
                <a:tc>
                  <a:txBody>
                    <a:bodyPr/>
                    <a:lstStyle/>
                    <a:p>
                      <a:r>
                        <a:rPr lang="en-AU" sz="2800" dirty="0"/>
                        <a:t>Have no valves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Often have valves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Cardiac cycle &amp; cardiac output</a:t>
            </a:r>
          </a:p>
        </p:txBody>
      </p:sp>
    </p:spTree>
    <p:extLst>
      <p:ext uri="{BB962C8B-B14F-4D97-AF65-F5344CB8AC3E}">
        <p14:creationId xmlns:p14="http://schemas.microsoft.com/office/powerpoint/2010/main" val="7198307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42" y="27197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Cardiac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42" y="1940745"/>
            <a:ext cx="8136904" cy="46805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Cardiac cycle (heartbeat): </a:t>
            </a:r>
            <a:r>
              <a:rPr lang="en-AU" sz="2800" dirty="0"/>
              <a:t>sequence of events that occurs in one complete beat of the heart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Systole: </a:t>
            </a:r>
            <a:r>
              <a:rPr lang="en-AU" sz="2800" dirty="0"/>
              <a:t>Pumping phase, contraction of heart muscle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Diastole: </a:t>
            </a:r>
            <a:r>
              <a:rPr lang="en-AU" sz="2800" dirty="0"/>
              <a:t>Filling phase, relaxation of heart muscle</a:t>
            </a:r>
          </a:p>
          <a:p>
            <a:pPr>
              <a:buFont typeface="Arial" pitchFamily="34" charset="0"/>
              <a:buChar char="•"/>
            </a:pPr>
            <a:endParaRPr lang="en-AU" sz="2800" dirty="0"/>
          </a:p>
        </p:txBody>
      </p:sp>
      <p:pic>
        <p:nvPicPr>
          <p:cNvPr id="1026" name="Picture 2" descr="Image result for cardiac 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24955"/>
            <a:ext cx="4284476" cy="28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2880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Parts of the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568952" cy="42062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800" dirty="0"/>
              <a:t>Plasma (liquid part) &amp;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Formed Elements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AU" sz="2800" dirty="0"/>
              <a:t>Erythrocytes or Red Blood Cells (RBCs)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AU" sz="2800" dirty="0"/>
              <a:t>Leucocytes or White Blood Cells (WBCs)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AU" sz="2800" dirty="0" err="1"/>
              <a:t>Thrombocytes</a:t>
            </a:r>
            <a:r>
              <a:rPr lang="en-AU" sz="2800" dirty="0"/>
              <a:t> or Platelets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55" y="4319424"/>
            <a:ext cx="258730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ardiac cycle">
            <a:extLst>
              <a:ext uri="{FF2B5EF4-FFF2-40B4-BE49-F238E27FC236}">
                <a16:creationId xmlns:a16="http://schemas.microsoft.com/office/drawing/2014/main" id="{2B6BA83F-3133-6345-A88E-F8D8EC7E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60757" cy="544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720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8072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Cardiac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7520940" cy="23283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400" u="sng" dirty="0">
                <a:solidFill>
                  <a:srgbClr val="FFC000"/>
                </a:solidFill>
              </a:rPr>
              <a:t>Cardiac cycle:</a:t>
            </a:r>
          </a:p>
          <a:p>
            <a:pPr lvl="2">
              <a:buFont typeface="Arial" pitchFamily="34" charset="0"/>
              <a:buChar char="•"/>
            </a:pPr>
            <a:r>
              <a:rPr lang="en-AU" sz="2400" b="1" dirty="0">
                <a:solidFill>
                  <a:srgbClr val="FFC000"/>
                </a:solidFill>
              </a:rPr>
              <a:t>Atrial systole: </a:t>
            </a:r>
            <a:r>
              <a:rPr lang="en-AU" sz="2400" dirty="0"/>
              <a:t>Contraction of atria, relaxation of ventricles</a:t>
            </a:r>
          </a:p>
          <a:p>
            <a:pPr lvl="2">
              <a:buFont typeface="Arial" pitchFamily="34" charset="0"/>
              <a:buChar char="•"/>
            </a:pPr>
            <a:r>
              <a:rPr lang="en-AU" sz="2400" b="1" dirty="0">
                <a:solidFill>
                  <a:srgbClr val="FFC000"/>
                </a:solidFill>
              </a:rPr>
              <a:t>Ventricular systole: </a:t>
            </a:r>
            <a:r>
              <a:rPr lang="en-AU" sz="2400" dirty="0"/>
              <a:t>Contraction of ventricles, relaxation of atria</a:t>
            </a:r>
          </a:p>
          <a:p>
            <a:endParaRPr lang="en-AU" dirty="0"/>
          </a:p>
        </p:txBody>
      </p:sp>
      <p:pic>
        <p:nvPicPr>
          <p:cNvPr id="2050" name="Picture 2" descr="Image result for cardiac 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5820315" cy="29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6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Cardiac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1988840"/>
            <a:ext cx="8875347" cy="3096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3F8F8-EEF0-DC47-863F-36B27951AB02}"/>
              </a:ext>
            </a:extLst>
          </p:cNvPr>
          <p:cNvSpPr txBox="1"/>
          <p:nvPr/>
        </p:nvSpPr>
        <p:spPr>
          <a:xfrm>
            <a:off x="460788" y="5589240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See page 118 of text </a:t>
            </a:r>
          </a:p>
        </p:txBody>
      </p:sp>
    </p:spTree>
    <p:extLst>
      <p:ext uri="{BB962C8B-B14F-4D97-AF65-F5344CB8AC3E}">
        <p14:creationId xmlns:p14="http://schemas.microsoft.com/office/powerpoint/2010/main" val="351162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Cardiac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47" y="2060848"/>
            <a:ext cx="8496944" cy="438680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The rate of blood flow depends on how fast the heart is beating and how much blood the heart pumps with each beat.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Heart rate: </a:t>
            </a:r>
            <a:r>
              <a:rPr lang="en-AU" sz="2800" dirty="0"/>
              <a:t>number of times heart beats per minute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Stroke volume: </a:t>
            </a:r>
            <a:r>
              <a:rPr lang="en-AU" sz="2800" dirty="0"/>
              <a:t>volume of blood forced from a ventricle of heart with each contraction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C000"/>
                </a:solidFill>
              </a:rPr>
              <a:t>Cardiac Output (mL/minute) = Stroke volume (mL) x heart rate (beats/ minute)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Cardiac Output: </a:t>
            </a:r>
            <a:r>
              <a:rPr lang="en-AU" sz="2800" dirty="0"/>
              <a:t>amount of blood leaving one of the ventricles every minute 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921383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ardiac outp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2700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14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Blood clotting</a:t>
            </a:r>
          </a:p>
        </p:txBody>
      </p:sp>
    </p:spTree>
    <p:extLst>
      <p:ext uri="{BB962C8B-B14F-4D97-AF65-F5344CB8AC3E}">
        <p14:creationId xmlns:p14="http://schemas.microsoft.com/office/powerpoint/2010/main" val="39996796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</p:spPr>
        <p:txBody>
          <a:bodyPr/>
          <a:lstStyle/>
          <a:p>
            <a:r>
              <a:rPr lang="en-AU" dirty="0"/>
              <a:t>Blood clotting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44644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0000"/>
                </a:solidFill>
              </a:rPr>
              <a:t>Blood clotting </a:t>
            </a:r>
            <a:r>
              <a:rPr lang="en-AU" sz="2400" dirty="0"/>
              <a:t>will occur is blood vessels are damaged to minimise blood loss &amp; prevent entry of micro-organisms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400" dirty="0"/>
              <a:t>Muscles in wall of small arteries that are damaged constrict immediately to reduce blood flow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400" dirty="0"/>
              <a:t>Rough surface on vessel wall is created from the breakage- this allows platelets to stick here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400" dirty="0"/>
              <a:t>Platelets attract other platelets to build a plug at injury site- reduces blood loss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400" dirty="0"/>
              <a:t>Platelets release substances that act as vasoconstrictors, enhancing constriction of blood vessels 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28827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39292"/>
            <a:ext cx="7520940" cy="725760"/>
          </a:xfrm>
        </p:spPr>
        <p:txBody>
          <a:bodyPr>
            <a:normAutofit/>
          </a:bodyPr>
          <a:lstStyle/>
          <a:p>
            <a:r>
              <a:rPr lang="en-AU" sz="4000" dirty="0"/>
              <a:t>Blood clotting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14" y="1988840"/>
            <a:ext cx="8876600" cy="446449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Coagulation: </a:t>
            </a:r>
            <a:r>
              <a:rPr lang="en-AU" sz="2800" dirty="0"/>
              <a:t>blood clotting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Clotting factors: </a:t>
            </a:r>
            <a:r>
              <a:rPr lang="en-AU" sz="2800" dirty="0"/>
              <a:t>chemical substances present in the blood plasma that are involved in the formation of a blood clot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800" dirty="0"/>
              <a:t>Complex series of reactions involved in clotting results in formation of threads of </a:t>
            </a:r>
            <a:r>
              <a:rPr lang="en-AU" sz="2800" b="1" dirty="0"/>
              <a:t>fibrin</a:t>
            </a:r>
            <a:r>
              <a:rPr lang="en-AU" sz="2800" dirty="0"/>
              <a:t> (insoluble protein)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800" dirty="0"/>
              <a:t>These threads form a </a:t>
            </a:r>
            <a:r>
              <a:rPr lang="en-AU" sz="2800" b="1" dirty="0"/>
              <a:t>mesh</a:t>
            </a:r>
            <a:r>
              <a:rPr lang="en-AU" sz="2800" dirty="0"/>
              <a:t> that traps blood cells, platelets &amp; plasma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800" dirty="0"/>
              <a:t>This then forms the </a:t>
            </a:r>
            <a:r>
              <a:rPr lang="en-AU" sz="2800" b="1" dirty="0"/>
              <a:t>clot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AU" sz="2800" b="1" dirty="0"/>
          </a:p>
          <a:p>
            <a:pPr marL="171450" lvl="1" indent="0">
              <a:buNone/>
            </a:pPr>
            <a:r>
              <a:rPr lang="en-AU" sz="2950" b="1" dirty="0"/>
              <a:t>See page 107 of text for more detailed steps!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2476892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lood clotting">
            <a:extLst>
              <a:ext uri="{FF2B5EF4-FFF2-40B4-BE49-F238E27FC236}">
                <a16:creationId xmlns:a16="http://schemas.microsoft.com/office/drawing/2014/main" id="{309D9018-F95D-2D49-A6C8-078FA37A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29609" cy="3901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2423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05" y="332656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Blood clotting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19943"/>
            <a:ext cx="6120680" cy="42062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Clot retraction </a:t>
            </a:r>
            <a:r>
              <a:rPr lang="en-AU" sz="2800" dirty="0"/>
              <a:t>occurs after formation of a clot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Network of threads contracts, becoming denser &amp; pulling edges of damaged vessels together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Serum</a:t>
            </a:r>
            <a:r>
              <a:rPr lang="en-AU" sz="2800" dirty="0">
                <a:solidFill>
                  <a:srgbClr val="00B050"/>
                </a:solidFill>
              </a:rPr>
              <a:t> </a:t>
            </a:r>
            <a:r>
              <a:rPr lang="en-AU" sz="2800" dirty="0"/>
              <a:t>(fluid) squeezed out during this process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Clot dries forming scab over wound that prevents entry of micro-organisms</a:t>
            </a:r>
          </a:p>
        </p:txBody>
      </p:sp>
      <p:pic>
        <p:nvPicPr>
          <p:cNvPr id="1026" name="Picture 2" descr="Image result for blood clot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20888"/>
            <a:ext cx="2296666" cy="340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6511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6048672" cy="3912548"/>
          </a:xfrm>
        </p:spPr>
        <p:txBody>
          <a:bodyPr>
            <a:noAutofit/>
          </a:bodyPr>
          <a:lstStyle/>
          <a:p>
            <a:r>
              <a:rPr lang="en-AU" sz="2800" dirty="0"/>
              <a:t>Makes up 55% of blood volume</a:t>
            </a:r>
          </a:p>
          <a:p>
            <a:r>
              <a:rPr lang="en-AU" sz="2800" dirty="0"/>
              <a:t>91% is water</a:t>
            </a:r>
          </a:p>
          <a:p>
            <a:r>
              <a:rPr lang="en-AU" sz="2800" dirty="0"/>
              <a:t>9% dissolved substances</a:t>
            </a:r>
          </a:p>
          <a:p>
            <a:pPr lvl="1">
              <a:buFont typeface="Wingdings" pitchFamily="2" charset="2"/>
              <a:buChar char="v"/>
            </a:pPr>
            <a:r>
              <a:rPr lang="en-AU" sz="2800" dirty="0"/>
              <a:t>Nutrients (glucose, amino acids, lipids)</a:t>
            </a:r>
          </a:p>
          <a:p>
            <a:pPr lvl="1">
              <a:buFont typeface="Wingdings" pitchFamily="2" charset="2"/>
              <a:buChar char="v"/>
            </a:pPr>
            <a:r>
              <a:rPr lang="en-AU" sz="2800" dirty="0"/>
              <a:t>Ions (Na, K, Ca, </a:t>
            </a:r>
            <a:r>
              <a:rPr lang="en-AU" sz="2800" dirty="0" err="1"/>
              <a:t>Cl</a:t>
            </a:r>
            <a:r>
              <a:rPr lang="en-AU" sz="2800" dirty="0"/>
              <a:t>, HCO3)</a:t>
            </a:r>
          </a:p>
          <a:p>
            <a:pPr lvl="1">
              <a:buFont typeface="Wingdings" pitchFamily="2" charset="2"/>
              <a:buChar char="v"/>
            </a:pPr>
            <a:r>
              <a:rPr lang="en-AU" sz="2800" dirty="0"/>
              <a:t>Gases (O2, CO2)</a:t>
            </a:r>
          </a:p>
          <a:p>
            <a:pPr lvl="1">
              <a:buFont typeface="Wingdings" pitchFamily="2" charset="2"/>
              <a:buChar char="v"/>
            </a:pPr>
            <a:r>
              <a:rPr lang="en-AU" sz="2800" dirty="0"/>
              <a:t>Hormones</a:t>
            </a:r>
          </a:p>
          <a:p>
            <a:pPr lvl="1">
              <a:buFont typeface="Wingdings" pitchFamily="2" charset="2"/>
              <a:buChar char="v"/>
            </a:pPr>
            <a:r>
              <a:rPr lang="en-AU" sz="2800" dirty="0"/>
              <a:t>Plasma proteins</a:t>
            </a:r>
          </a:p>
          <a:p>
            <a:pPr lvl="1">
              <a:buFont typeface="Wingdings" pitchFamily="2" charset="2"/>
              <a:buChar char="v"/>
            </a:pPr>
            <a:r>
              <a:rPr lang="en-AU" sz="2800" dirty="0"/>
              <a:t>Wastes (</a:t>
            </a:r>
            <a:r>
              <a:rPr lang="en-AU" sz="2800" dirty="0" err="1"/>
              <a:t>eg</a:t>
            </a:r>
            <a:r>
              <a:rPr lang="en-AU" sz="2800" dirty="0"/>
              <a:t>. Urea)</a:t>
            </a:r>
          </a:p>
          <a:p>
            <a:endParaRPr lang="en-A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339687" cy="254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Blood groups &amp; transfusions</a:t>
            </a:r>
          </a:p>
        </p:txBody>
      </p:sp>
    </p:spTree>
    <p:extLst>
      <p:ext uri="{BB962C8B-B14F-4D97-AF65-F5344CB8AC3E}">
        <p14:creationId xmlns:p14="http://schemas.microsoft.com/office/powerpoint/2010/main" val="9528483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Blood groups &amp; 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40737"/>
            <a:ext cx="8928992" cy="398455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Blood transfusion: </a:t>
            </a:r>
            <a:r>
              <a:rPr lang="en-AU" sz="2800" dirty="0"/>
              <a:t>blood or blood product from a donor being injected directly into the patient’s blood stream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Antigen: </a:t>
            </a:r>
            <a:r>
              <a:rPr lang="en-AU" sz="2800" dirty="0"/>
              <a:t>Substance capable of stimulating formation of specific protein call antibody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Antibody: </a:t>
            </a:r>
            <a:r>
              <a:rPr lang="en-AU" sz="2800" dirty="0"/>
              <a:t>produced in response to antigen &amp; able to combine with antigen that initiated response (similar to lock &amp; key)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Blood type is important for transfusions: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AU" sz="2800" b="1" dirty="0"/>
              <a:t>ABO Blood group system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AU" sz="2800" b="1" dirty="0"/>
              <a:t>Rh Blood group system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tigen antibody R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763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7520940" cy="504056"/>
          </a:xfrm>
        </p:spPr>
        <p:txBody>
          <a:bodyPr>
            <a:noAutofit/>
          </a:bodyPr>
          <a:lstStyle/>
          <a:p>
            <a:r>
              <a:rPr lang="en-AU" sz="4000" dirty="0"/>
              <a:t>ABO Blood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9145016" cy="453650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Surface of </a:t>
            </a:r>
            <a:r>
              <a:rPr lang="en-AU" sz="2800" dirty="0">
                <a:solidFill>
                  <a:srgbClr val="FFC000"/>
                </a:solidFill>
              </a:rPr>
              <a:t>RBCs</a:t>
            </a:r>
            <a:r>
              <a:rPr lang="en-AU" sz="2800" dirty="0"/>
              <a:t> contain particular</a:t>
            </a:r>
            <a:r>
              <a:rPr lang="en-AU" sz="2800" dirty="0">
                <a:solidFill>
                  <a:srgbClr val="FFC000"/>
                </a:solidFill>
              </a:rPr>
              <a:t> antigens </a:t>
            </a:r>
            <a:r>
              <a:rPr lang="en-AU" sz="2800" dirty="0"/>
              <a:t>that are able to react with specific </a:t>
            </a:r>
            <a:r>
              <a:rPr lang="en-AU" sz="2800" dirty="0">
                <a:solidFill>
                  <a:srgbClr val="FFC000"/>
                </a:solidFill>
              </a:rPr>
              <a:t>antibodies</a:t>
            </a:r>
            <a:r>
              <a:rPr lang="en-AU" sz="2800" dirty="0"/>
              <a:t> in the plasma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When an </a:t>
            </a:r>
            <a:r>
              <a:rPr lang="en-AU" sz="2800" dirty="0">
                <a:solidFill>
                  <a:srgbClr val="FFC000"/>
                </a:solidFill>
              </a:rPr>
              <a:t>antigen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FFC000"/>
                </a:solidFill>
              </a:rPr>
              <a:t>antibody</a:t>
            </a:r>
            <a:r>
              <a:rPr lang="en-AU" sz="2800" dirty="0"/>
              <a:t> combine it forms an </a:t>
            </a:r>
            <a:r>
              <a:rPr lang="en-AU" sz="2800" b="1" u="sng" dirty="0">
                <a:solidFill>
                  <a:srgbClr val="FFC000"/>
                </a:solidFill>
              </a:rPr>
              <a:t>antibody-antigen</a:t>
            </a:r>
            <a:r>
              <a:rPr lang="en-AU" sz="2800" b="1" dirty="0">
                <a:solidFill>
                  <a:srgbClr val="FFC000"/>
                </a:solidFill>
              </a:rPr>
              <a:t> </a:t>
            </a:r>
            <a:r>
              <a:rPr lang="en-AU" sz="2800" dirty="0"/>
              <a:t>complex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2 types of </a:t>
            </a:r>
            <a:r>
              <a:rPr lang="en-AU" sz="2800" dirty="0">
                <a:solidFill>
                  <a:srgbClr val="FFC000"/>
                </a:solidFill>
              </a:rPr>
              <a:t>antigens</a:t>
            </a:r>
            <a:r>
              <a:rPr lang="en-AU" sz="2800" dirty="0"/>
              <a:t> are involved in ABO blood group classification: Antigen A &amp; Antigen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Surface of RBC has one of 4 options: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Antigen A: </a:t>
            </a:r>
            <a:r>
              <a:rPr lang="en-AU" sz="2800" dirty="0"/>
              <a:t>A blood group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Antigen B: </a:t>
            </a:r>
            <a:r>
              <a:rPr lang="en-AU" sz="2800" dirty="0"/>
              <a:t>B blood group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Both antigen A &amp; B: </a:t>
            </a:r>
            <a:r>
              <a:rPr lang="en-AU" sz="2800" dirty="0"/>
              <a:t>AB blood group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Neither antigen: </a:t>
            </a:r>
            <a:r>
              <a:rPr lang="en-AU" sz="2800" dirty="0"/>
              <a:t>O blood group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1342158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ntigen on r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89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033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Rh blood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916832"/>
            <a:ext cx="8655503" cy="42062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/>
              <a:t>Named because Landsteiner used the blood of rhesus monkeys in initial investigations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Another antigen that occurs on RBCs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err="1">
                <a:solidFill>
                  <a:srgbClr val="FFC000"/>
                </a:solidFill>
              </a:rPr>
              <a:t>Rh</a:t>
            </a:r>
            <a:r>
              <a:rPr lang="en-AU" sz="2800" dirty="0">
                <a:solidFill>
                  <a:srgbClr val="FFC000"/>
                </a:solidFill>
              </a:rPr>
              <a:t> Positive: </a:t>
            </a:r>
            <a:r>
              <a:rPr lang="en-AU" sz="2800" dirty="0"/>
              <a:t>has </a:t>
            </a:r>
            <a:r>
              <a:rPr lang="en-AU" sz="2800" dirty="0" err="1"/>
              <a:t>Rh</a:t>
            </a:r>
            <a:r>
              <a:rPr lang="en-AU" sz="2800" dirty="0"/>
              <a:t> antigen on RBC &amp; cannot produce anti-</a:t>
            </a:r>
            <a:r>
              <a:rPr lang="en-AU" sz="2800" dirty="0" err="1"/>
              <a:t>Rh</a:t>
            </a:r>
            <a:r>
              <a:rPr lang="en-AU" sz="2800" dirty="0"/>
              <a:t> antibody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err="1">
                <a:solidFill>
                  <a:srgbClr val="FFC000"/>
                </a:solidFill>
              </a:rPr>
              <a:t>Rh</a:t>
            </a:r>
            <a:r>
              <a:rPr lang="en-AU" sz="2800" dirty="0">
                <a:solidFill>
                  <a:srgbClr val="FFC000"/>
                </a:solidFill>
              </a:rPr>
              <a:t> Negative: </a:t>
            </a:r>
            <a:r>
              <a:rPr lang="en-AU" sz="2800" dirty="0"/>
              <a:t>does not have </a:t>
            </a:r>
            <a:r>
              <a:rPr lang="en-AU" sz="2800" dirty="0" err="1"/>
              <a:t>Rh</a:t>
            </a:r>
            <a:r>
              <a:rPr lang="en-AU" sz="2800" dirty="0"/>
              <a:t> antigen on RBC &amp; can produce anti-</a:t>
            </a:r>
            <a:r>
              <a:rPr lang="en-AU" sz="2800" dirty="0" err="1"/>
              <a:t>Rh</a:t>
            </a:r>
            <a:r>
              <a:rPr lang="en-AU" sz="2800" dirty="0"/>
              <a:t> antibody</a:t>
            </a:r>
          </a:p>
          <a:p>
            <a:pPr>
              <a:buFont typeface="Arial" pitchFamily="34" charset="0"/>
              <a:buChar char="•"/>
            </a:pPr>
            <a:endParaRPr lang="en-AU" sz="2800" dirty="0"/>
          </a:p>
        </p:txBody>
      </p:sp>
      <p:pic>
        <p:nvPicPr>
          <p:cNvPr id="13314" name="Picture 2" descr="Image result for rhesus anti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958466"/>
            <a:ext cx="3254903" cy="175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2805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transfusions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398455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Transfusion: </a:t>
            </a:r>
            <a:r>
              <a:rPr lang="en-AU" sz="2800" dirty="0"/>
              <a:t>transfer of blood, or a component of blood, from one person to another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/>
              <a:t>Donor &amp; recipient need to match for transfusion to be successful (except for some things like clotting factor)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Agglutinate: </a:t>
            </a:r>
            <a:r>
              <a:rPr lang="en-AU" sz="2800" dirty="0"/>
              <a:t>clumping together of erythrocytes due to mixing of blood types that are incompatible</a:t>
            </a:r>
          </a:p>
          <a:p>
            <a:pPr lvl="3">
              <a:buFont typeface="Arial" pitchFamily="34" charset="0"/>
              <a:buChar char="•"/>
            </a:pPr>
            <a:r>
              <a:rPr lang="en-AU" sz="2800" dirty="0"/>
              <a:t>If receivers blood is capable of producing antibodies against the antigens on the donor’s RBCs, foreign cells will clump together &amp; disintegrate</a:t>
            </a:r>
          </a:p>
          <a:p>
            <a:pPr lvl="3">
              <a:buFont typeface="Arial" pitchFamily="34" charset="0"/>
              <a:buChar char="•"/>
            </a:pPr>
            <a:r>
              <a:rPr lang="en-AU" sz="2800" dirty="0"/>
              <a:t>ABO &amp; </a:t>
            </a:r>
            <a:r>
              <a:rPr lang="en-AU" sz="2800" dirty="0" err="1"/>
              <a:t>Rh</a:t>
            </a:r>
            <a:r>
              <a:rPr lang="en-AU" sz="2800" dirty="0"/>
              <a:t> blood groups are matched to avoid this</a:t>
            </a:r>
          </a:p>
          <a:p>
            <a:pPr>
              <a:buFont typeface="Arial" pitchFamily="34" charset="0"/>
              <a:buChar char="•"/>
            </a:pPr>
            <a:endParaRPr lang="en-AU" sz="28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4133231" cy="46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Types of transfusions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BB3ED-4F23-A843-B232-6276B7773B24}"/>
              </a:ext>
            </a:extLst>
          </p:cNvPr>
          <p:cNvSpPr txBox="1"/>
          <p:nvPr/>
        </p:nvSpPr>
        <p:spPr>
          <a:xfrm>
            <a:off x="538771" y="2852936"/>
            <a:ext cx="40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For more information about types of transfusions see page 121 and 122 of your text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The Lymphatic System</a:t>
            </a:r>
          </a:p>
        </p:txBody>
      </p:sp>
    </p:spTree>
    <p:extLst>
      <p:ext uri="{BB962C8B-B14F-4D97-AF65-F5344CB8AC3E}">
        <p14:creationId xmlns:p14="http://schemas.microsoft.com/office/powerpoint/2010/main" val="15376288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/>
          <a:lstStyle/>
          <a:p>
            <a:r>
              <a:rPr lang="en-AU" sz="4000" dirty="0"/>
              <a:t>Lymphatic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42" y="2060848"/>
            <a:ext cx="8784645" cy="3912548"/>
          </a:xfrm>
        </p:spPr>
        <p:txBody>
          <a:bodyPr>
            <a:normAutofit/>
          </a:bodyPr>
          <a:lstStyle/>
          <a:p>
            <a:r>
              <a:rPr lang="en-AU" sz="2800" dirty="0"/>
              <a:t>As blood enters the capillaries, relatively high pressure forces some of the fluid in the blood through the capillary walls into the tissues. </a:t>
            </a:r>
          </a:p>
          <a:p>
            <a:r>
              <a:rPr lang="en-AU" sz="2800" dirty="0">
                <a:solidFill>
                  <a:srgbClr val="FFC000"/>
                </a:solidFill>
              </a:rPr>
              <a:t>Main Functions: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/>
              <a:t>Collect some fluid that escapes from blood capillaries and return it to circulatory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/>
              <a:t>Important part of the body’s internal defence against disease causing organisms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907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88163"/>
              </p:ext>
            </p:extLst>
          </p:nvPr>
        </p:nvGraphicFramePr>
        <p:xfrm>
          <a:off x="16695" y="0"/>
          <a:ext cx="9127305" cy="68392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2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387"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Erythrocytes</a:t>
                      </a:r>
                    </a:p>
                    <a:p>
                      <a:pPr algn="ctr"/>
                      <a:endParaRPr lang="en-AU" sz="2000" dirty="0"/>
                    </a:p>
                    <a:p>
                      <a:pPr algn="ctr"/>
                      <a:r>
                        <a:rPr lang="en-AU" sz="2000" dirty="0"/>
                        <a:t>Red</a:t>
                      </a:r>
                      <a:r>
                        <a:rPr lang="en-AU" sz="2000" baseline="0" dirty="0"/>
                        <a:t> Blood Cells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Leucocytes</a:t>
                      </a:r>
                    </a:p>
                    <a:p>
                      <a:pPr algn="ctr"/>
                      <a:endParaRPr lang="en-AU" sz="2000" dirty="0"/>
                    </a:p>
                    <a:p>
                      <a:pPr algn="ctr"/>
                      <a:r>
                        <a:rPr lang="en-AU" sz="2000" dirty="0"/>
                        <a:t>White</a:t>
                      </a:r>
                      <a:r>
                        <a:rPr lang="en-AU" sz="2000" baseline="0" dirty="0"/>
                        <a:t> Blood Cells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Thrombocytes</a:t>
                      </a:r>
                    </a:p>
                    <a:p>
                      <a:pPr algn="ctr"/>
                      <a:endParaRPr lang="en-AU" sz="2000" dirty="0"/>
                    </a:p>
                    <a:p>
                      <a:pPr algn="ctr"/>
                      <a:r>
                        <a:rPr lang="en-AU" sz="2000" dirty="0"/>
                        <a:t>Platelets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678">
                <a:tc>
                  <a:txBody>
                    <a:bodyPr/>
                    <a:lstStyle/>
                    <a:p>
                      <a:r>
                        <a:rPr lang="en-AU" sz="2000" b="1" dirty="0"/>
                        <a:t>Structure</a:t>
                      </a:r>
                      <a:endParaRPr lang="en-A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AU" sz="2000" dirty="0"/>
                        <a:t>Biconcave</a:t>
                      </a:r>
                      <a:r>
                        <a:rPr lang="en-AU" sz="2000" baseline="0" dirty="0"/>
                        <a:t> disc (thinner in the middle).</a:t>
                      </a:r>
                    </a:p>
                    <a:p>
                      <a:r>
                        <a:rPr lang="en-AU" sz="2000" baseline="0" dirty="0"/>
                        <a:t>No nucleus= more room for haemoglobin (combines with O2 to transport, gives RBCs their red colour).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Larger but fewer in number than RBCs.</a:t>
                      </a:r>
                    </a:p>
                    <a:p>
                      <a:r>
                        <a:rPr lang="en-AU" sz="2000" dirty="0"/>
                        <a:t>Can remove</a:t>
                      </a:r>
                      <a:r>
                        <a:rPr lang="en-AU" sz="2000" baseline="0" dirty="0"/>
                        <a:t> dead or injured cells &amp; microorganisms.</a:t>
                      </a:r>
                    </a:p>
                    <a:p>
                      <a:endParaRPr lang="en-AU" sz="20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AU" sz="2000" dirty="0"/>
                        <a:t>Granulocytes:</a:t>
                      </a:r>
                      <a:r>
                        <a:rPr lang="en-AU" sz="2000" baseline="0" dirty="0"/>
                        <a:t> Granular cytoplasm and lobed nucleus.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AU" sz="2000" baseline="0" dirty="0"/>
                        <a:t>Monocytes &amp; Lymphocytes: </a:t>
                      </a:r>
                      <a:r>
                        <a:rPr lang="en-AU" sz="2000" baseline="0" dirty="0" err="1"/>
                        <a:t>Agranular</a:t>
                      </a:r>
                      <a:r>
                        <a:rPr lang="en-AU" sz="2000" baseline="0" dirty="0"/>
                        <a:t> cytoplasm &amp; spherical nucleus.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Very small cell fragments</a:t>
                      </a:r>
                      <a:r>
                        <a:rPr lang="en-AU" sz="2000" baseline="0" dirty="0"/>
                        <a:t> with no nucleus.</a:t>
                      </a:r>
                    </a:p>
                    <a:p>
                      <a:r>
                        <a:rPr lang="en-AU" sz="2000" baseline="0" dirty="0"/>
                        <a:t>1/3 size of an erythrocyte.</a:t>
                      </a:r>
                    </a:p>
                    <a:p>
                      <a:r>
                        <a:rPr lang="en-AU" sz="2000" baseline="0" dirty="0"/>
                        <a:t>Important in normal blood clotting.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916">
                <a:tc>
                  <a:txBody>
                    <a:bodyPr/>
                    <a:lstStyle/>
                    <a:p>
                      <a:r>
                        <a:rPr lang="en-AU" sz="2000" b="1" dirty="0"/>
                        <a:t>Lifespan</a:t>
                      </a:r>
                      <a:endParaRPr lang="en-A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~ 120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Minutes –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~ 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387">
                <a:tc>
                  <a:txBody>
                    <a:bodyPr/>
                    <a:lstStyle/>
                    <a:p>
                      <a:r>
                        <a:rPr lang="en-AU" sz="2000" b="1" dirty="0"/>
                        <a:t>Produced in</a:t>
                      </a:r>
                      <a:endParaRPr lang="en-A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Bone marrow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Red bone marrow,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as well as lymph nodes, thymus and spleen</a:t>
                      </a:r>
                      <a:endParaRPr kumimoji="0" lang="en-A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Red Bone Marrow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6244"/>
            <a:ext cx="8820472" cy="4206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Network of lymph capillaries joined to larger lymph vessels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Lymph nodes: located along length of lymph vessels</a:t>
            </a:r>
          </a:p>
        </p:txBody>
      </p:sp>
      <p:pic>
        <p:nvPicPr>
          <p:cNvPr id="1026" name="Picture 2" descr="Image result for lymph no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8" y="3789040"/>
            <a:ext cx="355049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ymph no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8326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063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18907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Lymph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26" y="1988840"/>
            <a:ext cx="8774561" cy="43924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0" dirty="0"/>
              <a:t>At arterial end of blood capillary, fluid leaks out due to </a:t>
            </a:r>
            <a:r>
              <a:rPr lang="en-AU" sz="2800" b="0" i="1" dirty="0"/>
              <a:t>high pressure in blood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0" dirty="0"/>
              <a:t>Some, but not all, of this fluid returns to capillary at venous 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C000"/>
                </a:solidFill>
              </a:rPr>
              <a:t>Lymph: </a:t>
            </a:r>
            <a:r>
              <a:rPr lang="en-AU" sz="2800" b="1" dirty="0"/>
              <a:t>Colourless fluid (excess tissue fluid) contained within the lymphatic vessels to be returned to the blood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b="0" dirty="0"/>
          </a:p>
          <a:p>
            <a:pPr>
              <a:buFont typeface="Arial" panose="020B0604020202020204" pitchFamily="34" charset="0"/>
              <a:buChar char="•"/>
            </a:pPr>
            <a:endParaRPr lang="en-AU" sz="2800" b="0" dirty="0"/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768340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Lymph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12968" cy="420624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/>
              <a:t>Lymphatic system is a </a:t>
            </a:r>
            <a:r>
              <a:rPr lang="en-AU" sz="2800" b="1" dirty="0"/>
              <a:t>one-way system </a:t>
            </a:r>
            <a:r>
              <a:rPr lang="en-AU" sz="2800" b="0" dirty="0"/>
              <a:t>carrying fluid </a:t>
            </a:r>
            <a:r>
              <a:rPr lang="en-AU" sz="2800" b="0" i="1" dirty="0"/>
              <a:t>away</a:t>
            </a:r>
            <a:r>
              <a:rPr lang="en-AU" sz="2800" b="0" dirty="0"/>
              <a:t> from the tissues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/>
              <a:t>Vessels originate as blind ended tubes in spaces between cells of most tissues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/>
              <a:t>Lymph capillaries are </a:t>
            </a:r>
            <a:r>
              <a:rPr lang="en-AU" sz="2800" b="1" dirty="0"/>
              <a:t>slightly larger than blood capillaries &amp; more permeable</a:t>
            </a:r>
          </a:p>
        </p:txBody>
      </p:sp>
    </p:spTree>
    <p:extLst>
      <p:ext uri="{BB962C8B-B14F-4D97-AF65-F5344CB8AC3E}">
        <p14:creationId xmlns:p14="http://schemas.microsoft.com/office/powerpoint/2010/main" val="29233743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Lymph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892480" cy="42062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0" dirty="0"/>
              <a:t>Proteins and disease causing organisms in intercellular fluid can easily pass through these walls and enter lymph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0" dirty="0"/>
              <a:t>Network of lymph vessels join up to form 2 lymphatic ducts that empty the lymph into large veins in the upper chest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73710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ymphatic ducts emptying in upper ch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836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84976" cy="4206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0" dirty="0"/>
              <a:t>Also known as lymph glands, occurring at intervals along lymphatic vessels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0" dirty="0"/>
              <a:t>Neck, armpits, groin &amp; alimentary canal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0" dirty="0"/>
              <a:t>Bean shaped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0" dirty="0"/>
              <a:t>1-25mm in length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0" dirty="0"/>
              <a:t>Surrounded by a capsule of 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24054496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501930" cy="420624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/>
              <a:t>Contains masses of </a:t>
            </a:r>
            <a:r>
              <a:rPr lang="en-AU" sz="2800" dirty="0">
                <a:solidFill>
                  <a:srgbClr val="FFC000"/>
                </a:solidFill>
              </a:rPr>
              <a:t>lymphoid tissue</a:t>
            </a:r>
            <a:r>
              <a:rPr lang="en-AU" sz="2800" b="0" dirty="0"/>
              <a:t>, containing cells known as</a:t>
            </a:r>
            <a:r>
              <a:rPr lang="en-AU" sz="2800" b="0" dirty="0">
                <a:solidFill>
                  <a:srgbClr val="7030A0"/>
                </a:solidFill>
              </a:rPr>
              <a:t> </a:t>
            </a:r>
            <a:r>
              <a:rPr lang="en-AU" sz="2800" dirty="0">
                <a:solidFill>
                  <a:srgbClr val="FFC000"/>
                </a:solidFill>
              </a:rPr>
              <a:t>lymphocytes, macrophages &amp; plasma cells</a:t>
            </a:r>
            <a:r>
              <a:rPr lang="en-AU" sz="2800" b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/>
              <a:t>Lymph passes through several nodes before entering the circulatory system</a:t>
            </a:r>
          </a:p>
        </p:txBody>
      </p:sp>
      <p:pic>
        <p:nvPicPr>
          <p:cNvPr id="3074" name="Picture 2" descr="Image result for lymph n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389362" cy="32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201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5" y="404664"/>
            <a:ext cx="9108056" cy="1508760"/>
          </a:xfrm>
        </p:spPr>
        <p:txBody>
          <a:bodyPr>
            <a:normAutofit/>
          </a:bodyPr>
          <a:lstStyle/>
          <a:p>
            <a:r>
              <a:rPr lang="en-AU" sz="4000" dirty="0"/>
              <a:t>Role of lymphatic system in defence against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85" y="2132856"/>
            <a:ext cx="8784976" cy="38164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Lymph entering lymph nodes contains </a:t>
            </a:r>
            <a:r>
              <a:rPr lang="en-AU" sz="2800" i="1" dirty="0"/>
              <a:t>cell debris, foreign particles and micro-organisms</a:t>
            </a:r>
            <a:r>
              <a:rPr lang="en-AU" sz="2800" dirty="0"/>
              <a:t> that have made it through the body’s external defences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Some may be capable of causing disease so must be destroyed</a:t>
            </a:r>
          </a:p>
          <a:p>
            <a:pPr marL="0" indent="0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76230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Role of lymphatic system in defence against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36" y="1988840"/>
            <a:ext cx="8841751" cy="38164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dirty="0"/>
              <a:t>Large particles are trapped in meshwork of fibres in nodes.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C000"/>
                </a:solidFill>
              </a:rPr>
              <a:t>Macrophages: </a:t>
            </a:r>
            <a:r>
              <a:rPr lang="en-AU" sz="2800" b="0" dirty="0"/>
              <a:t>Large phagocytic cells destroy these particles. Ingest particles by phagocytosis.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4000" dirty="0"/>
          </a:p>
        </p:txBody>
      </p:sp>
      <p:pic>
        <p:nvPicPr>
          <p:cNvPr id="4098" name="Picture 2" descr="Image result for macrophage inges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4136786" cy="23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246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acrophage ingesting">
            <a:extLst>
              <a:ext uri="{FF2B5EF4-FFF2-40B4-BE49-F238E27FC236}">
                <a16:creationId xmlns:a16="http://schemas.microsoft.com/office/drawing/2014/main" id="{9FDDD255-B5A1-C54B-86AA-BC4EC447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41159" cy="488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1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8356"/>
            <a:ext cx="8892480" cy="1508760"/>
          </a:xfrm>
        </p:spPr>
        <p:txBody>
          <a:bodyPr>
            <a:normAutofit/>
          </a:bodyPr>
          <a:lstStyle/>
          <a:p>
            <a:r>
              <a:rPr lang="en-AU" sz="4000" b="1" dirty="0"/>
              <a:t>Formed elements: </a:t>
            </a:r>
            <a:r>
              <a:rPr lang="en-AU" sz="4000" dirty="0"/>
              <a:t>under the microscope</a:t>
            </a:r>
          </a:p>
        </p:txBody>
      </p:sp>
      <p:pic>
        <p:nvPicPr>
          <p:cNvPr id="4" name="Picture 2" descr="http://lh6.ggpht.com/-a1C8ihyQlbM/U1Zr52P8YHI/AAAAAAAABME/-WbcoxHK06o/lymphocytes%252520and%252520erythrocytes_thumb%25255B5%25255D.pn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852936"/>
            <a:ext cx="3009301" cy="2282054"/>
          </a:xfrm>
          <a:prstGeom prst="rect">
            <a:avLst/>
          </a:prstGeom>
          <a:noFill/>
        </p:spPr>
      </p:pic>
      <p:pic>
        <p:nvPicPr>
          <p:cNvPr id="5" name="Picture 4" descr="http://www.austincc.edu/apreview/NursingPics/BloodPics/formedelementsandfunctions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99175"/>
            <a:ext cx="4904661" cy="4741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0" y="264683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Role of lymphatic system in defence against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0" y="1988840"/>
            <a:ext cx="8887198" cy="38164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Formation of lymphocytes increase when infection occurs.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Lymph nodes become swollen and sore</a:t>
            </a:r>
          </a:p>
        </p:txBody>
      </p:sp>
      <p:sp>
        <p:nvSpPr>
          <p:cNvPr id="4" name="AutoShape 2" descr="Image result for swollen lymph n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Image result for swollen lymph no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6" descr="Image result for swollen lymph no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8" descr="Image result for swollen lymph nod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4" name="Picture 10" descr="Image result for swollen lymph n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55" y="3501008"/>
            <a:ext cx="3635102" cy="322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209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5FE7-1B8C-EA46-A66E-1B6346F4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DO: Questions in the text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5226F-6704-D249-B0B0-F4487232F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206240"/>
          </a:xfrm>
        </p:spPr>
        <p:txBody>
          <a:bodyPr/>
          <a:lstStyle/>
          <a:p>
            <a:r>
              <a:rPr lang="en-AU" sz="2800" dirty="0"/>
              <a:t>Complete a glossary using the key words from chapter 5 (Page 137 - 138)</a:t>
            </a:r>
          </a:p>
          <a:p>
            <a:r>
              <a:rPr lang="en-AU" sz="2800" dirty="0"/>
              <a:t>Complete all Chapter 5 Review Questions (Page 139 - 140)</a:t>
            </a:r>
          </a:p>
          <a:p>
            <a:r>
              <a:rPr lang="en-AU" sz="2800" dirty="0"/>
              <a:t>Prepare your own notes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84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5">
      <a:dk1>
        <a:srgbClr val="000000"/>
      </a:dk1>
      <a:lt1>
        <a:srgbClr val="FFFFFF"/>
      </a:lt1>
      <a:dk2>
        <a:srgbClr val="C81D01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9C4E7AF-8C67-1941-9B2B-F865C36A3ED7}" vid="{B20B28EA-7E78-5041-ACDF-4946E327B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623</TotalTime>
  <Words>2821</Words>
  <Application>Microsoft Macintosh PowerPoint</Application>
  <PresentationFormat>On-screen Show (4:3)</PresentationFormat>
  <Paragraphs>351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6" baseType="lpstr">
      <vt:lpstr>Arial</vt:lpstr>
      <vt:lpstr>Corbel</vt:lpstr>
      <vt:lpstr>Courier New</vt:lpstr>
      <vt:lpstr>Wingdings</vt:lpstr>
      <vt:lpstr>Theme1</vt:lpstr>
      <vt:lpstr>Cardiovascular &amp; lymphatic systems</vt:lpstr>
      <vt:lpstr>Cardiovascular system</vt:lpstr>
      <vt:lpstr>Blood and blood cells </vt:lpstr>
      <vt:lpstr>Blood and blood cells</vt:lpstr>
      <vt:lpstr>Functions of the blood</vt:lpstr>
      <vt:lpstr>Parts of the blood</vt:lpstr>
      <vt:lpstr>plasma</vt:lpstr>
      <vt:lpstr>PowerPoint Presentation</vt:lpstr>
      <vt:lpstr>Formed elements: under the microscope</vt:lpstr>
      <vt:lpstr>erythrocyte</vt:lpstr>
      <vt:lpstr>Leucocytes:  Granular and Agranular</vt:lpstr>
      <vt:lpstr>thrombocytes</vt:lpstr>
      <vt:lpstr>Formed elements </vt:lpstr>
      <vt:lpstr>PowerPoint Presentation</vt:lpstr>
      <vt:lpstr>Transport of substances: Oxygen</vt:lpstr>
      <vt:lpstr>Transport of substances: oxygen</vt:lpstr>
      <vt:lpstr>PowerPoint Presentation</vt:lpstr>
      <vt:lpstr>PowerPoint Presentation</vt:lpstr>
      <vt:lpstr>Transport of substances: oxygen</vt:lpstr>
      <vt:lpstr>Rbcs are suited to their function because:</vt:lpstr>
      <vt:lpstr>PowerPoint Presentation</vt:lpstr>
      <vt:lpstr>Transport of substances: Carbon dioxide</vt:lpstr>
      <vt:lpstr>Transport of substances: carbon dioxide</vt:lpstr>
      <vt:lpstr>Transport of substances: Carbon dioxide</vt:lpstr>
      <vt:lpstr>PowerPoint Presentation</vt:lpstr>
      <vt:lpstr>Transport of substances:  nutrients &amp; wastes</vt:lpstr>
      <vt:lpstr>Structures of the heart</vt:lpstr>
      <vt:lpstr>The heart</vt:lpstr>
      <vt:lpstr>PowerPoint Presentation</vt:lpstr>
      <vt:lpstr>PowerPoint Presentation</vt:lpstr>
      <vt:lpstr>The heart: chambers</vt:lpstr>
      <vt:lpstr>PowerPoint Presentation</vt:lpstr>
      <vt:lpstr>PowerPoint Presentation</vt:lpstr>
      <vt:lpstr>PowerPoint Presentation</vt:lpstr>
      <vt:lpstr>Valves of the heart</vt:lpstr>
      <vt:lpstr>PowerPoint Presentation</vt:lpstr>
      <vt:lpstr>PowerPoint Presentation</vt:lpstr>
      <vt:lpstr>PowerPoint Presentation</vt:lpstr>
      <vt:lpstr>PowerPoint Presentation</vt:lpstr>
      <vt:lpstr>Blood vessels of the heart</vt:lpstr>
      <vt:lpstr>PowerPoint Presentation</vt:lpstr>
      <vt:lpstr>PowerPoint Presentation</vt:lpstr>
      <vt:lpstr>Circulation of the blood</vt:lpstr>
      <vt:lpstr>PowerPoint Presentation</vt:lpstr>
      <vt:lpstr>Heart beat</vt:lpstr>
      <vt:lpstr>PowerPoint Presentation</vt:lpstr>
      <vt:lpstr>   Blood vessels</vt:lpstr>
      <vt:lpstr>Blood vessels</vt:lpstr>
      <vt:lpstr>capillaries</vt:lpstr>
      <vt:lpstr>PowerPoint Presentation</vt:lpstr>
      <vt:lpstr>arteries</vt:lpstr>
      <vt:lpstr>arteries</vt:lpstr>
      <vt:lpstr>PowerPoint Presentation</vt:lpstr>
      <vt:lpstr>veins</vt:lpstr>
      <vt:lpstr>PowerPoint Presentation</vt:lpstr>
      <vt:lpstr>PowerPoint Presentation</vt:lpstr>
      <vt:lpstr>PowerPoint Presentation</vt:lpstr>
      <vt:lpstr>Cardiac cycle &amp; cardiac output</vt:lpstr>
      <vt:lpstr>Cardiac cycle</vt:lpstr>
      <vt:lpstr>PowerPoint Presentation</vt:lpstr>
      <vt:lpstr>Cardiac cycle</vt:lpstr>
      <vt:lpstr>Cardiac cycle</vt:lpstr>
      <vt:lpstr>Cardiac output</vt:lpstr>
      <vt:lpstr>PowerPoint Presentation</vt:lpstr>
      <vt:lpstr>Blood clotting</vt:lpstr>
      <vt:lpstr>Blood clotting</vt:lpstr>
      <vt:lpstr>Blood clotting</vt:lpstr>
      <vt:lpstr>PowerPoint Presentation</vt:lpstr>
      <vt:lpstr>Blood clotting</vt:lpstr>
      <vt:lpstr>Blood groups &amp; transfusions</vt:lpstr>
      <vt:lpstr>Blood groups &amp; transfusions</vt:lpstr>
      <vt:lpstr>PowerPoint Presentation</vt:lpstr>
      <vt:lpstr>ABO Blood groups</vt:lpstr>
      <vt:lpstr>PowerPoint Presentation</vt:lpstr>
      <vt:lpstr>Rh blood groups</vt:lpstr>
      <vt:lpstr>transfusions</vt:lpstr>
      <vt:lpstr>Types of transfusions</vt:lpstr>
      <vt:lpstr>The Lymphatic System</vt:lpstr>
      <vt:lpstr>Lymphatic system</vt:lpstr>
      <vt:lpstr>structure</vt:lpstr>
      <vt:lpstr>Lymph vessels</vt:lpstr>
      <vt:lpstr>Lymph vessels</vt:lpstr>
      <vt:lpstr>Lymph vessels</vt:lpstr>
      <vt:lpstr>PowerPoint Presentation</vt:lpstr>
      <vt:lpstr>Lymph nodes</vt:lpstr>
      <vt:lpstr>Lymph nodes</vt:lpstr>
      <vt:lpstr>Role of lymphatic system in defence against disease</vt:lpstr>
      <vt:lpstr>Role of lymphatic system in defence against disease</vt:lpstr>
      <vt:lpstr>PowerPoint Presentation</vt:lpstr>
      <vt:lpstr>Role of lymphatic system in defence against disease</vt:lpstr>
      <vt:lpstr>DO: Questions in the text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Lymphatic System</dc:title>
  <dc:creator>WILLIAMS Allison</dc:creator>
  <cp:lastModifiedBy>JOHANSEN Rebecca [Rossmoyne Senior High School]</cp:lastModifiedBy>
  <cp:revision>64</cp:revision>
  <dcterms:created xsi:type="dcterms:W3CDTF">2017-05-01T02:13:13Z</dcterms:created>
  <dcterms:modified xsi:type="dcterms:W3CDTF">2021-01-19T08:09:38Z</dcterms:modified>
</cp:coreProperties>
</file>