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GENERAL REACTIONS REVISION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2020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78433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1</a:t>
            </a:r>
            <a:endParaRPr lang="en-AU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5. Balance the equation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b="1" dirty="0" smtClean="0">
                <a:solidFill>
                  <a:srgbClr val="FF0000"/>
                </a:solidFill>
              </a:rPr>
              <a:t>3</a:t>
            </a:r>
            <a:r>
              <a:rPr lang="en-AU" b="1" dirty="0" smtClean="0"/>
              <a:t>H</a:t>
            </a:r>
            <a:r>
              <a:rPr lang="en-AU" sz="1200" b="1" dirty="0" smtClean="0"/>
              <a:t>2</a:t>
            </a:r>
            <a:r>
              <a:rPr lang="en-AU" b="1" dirty="0" smtClean="0"/>
              <a:t>SO</a:t>
            </a:r>
            <a:r>
              <a:rPr lang="en-AU" sz="1200" b="1" dirty="0" smtClean="0"/>
              <a:t>4</a:t>
            </a:r>
            <a:r>
              <a:rPr lang="en-AU" b="1" dirty="0" smtClean="0"/>
              <a:t> </a:t>
            </a:r>
            <a:r>
              <a:rPr lang="en-AU" b="1" dirty="0"/>
              <a:t>+ Fe</a:t>
            </a:r>
            <a:r>
              <a:rPr lang="en-AU" sz="1200" b="1" dirty="0"/>
              <a:t>2</a:t>
            </a:r>
            <a:r>
              <a:rPr lang="en-AU" b="1" dirty="0"/>
              <a:t>O</a:t>
            </a:r>
            <a:r>
              <a:rPr lang="en-AU" sz="1200" b="1" dirty="0"/>
              <a:t>3 </a:t>
            </a:r>
            <a:r>
              <a:rPr lang="en-AU" b="1" dirty="0">
                <a:sym typeface="Wingdings" panose="05000000000000000000" pitchFamily="2" charset="2"/>
              </a:rPr>
              <a:t> Fe</a:t>
            </a:r>
            <a:r>
              <a:rPr lang="en-AU" sz="1200" b="1" dirty="0">
                <a:sym typeface="Wingdings" panose="05000000000000000000" pitchFamily="2" charset="2"/>
              </a:rPr>
              <a:t>2</a:t>
            </a:r>
            <a:r>
              <a:rPr lang="en-AU" b="1" dirty="0">
                <a:sym typeface="Wingdings" panose="05000000000000000000" pitchFamily="2" charset="2"/>
              </a:rPr>
              <a:t>(SO</a:t>
            </a:r>
            <a:r>
              <a:rPr lang="en-AU" sz="1200" b="1" dirty="0">
                <a:sym typeface="Wingdings" panose="05000000000000000000" pitchFamily="2" charset="2"/>
              </a:rPr>
              <a:t>4</a:t>
            </a:r>
            <a:r>
              <a:rPr lang="en-AU" b="1" dirty="0">
                <a:sym typeface="Wingdings" panose="05000000000000000000" pitchFamily="2" charset="2"/>
              </a:rPr>
              <a:t>)</a:t>
            </a:r>
            <a:r>
              <a:rPr lang="en-AU" sz="1200" b="1" dirty="0">
                <a:sym typeface="Wingdings" panose="05000000000000000000" pitchFamily="2" charset="2"/>
              </a:rPr>
              <a:t>3</a:t>
            </a:r>
            <a:r>
              <a:rPr lang="en-AU" b="1" dirty="0">
                <a:sym typeface="Wingdings" panose="05000000000000000000" pitchFamily="2" charset="2"/>
              </a:rPr>
              <a:t> + </a:t>
            </a:r>
            <a:r>
              <a:rPr lang="en-AU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AU" b="1" dirty="0" smtClean="0">
                <a:sym typeface="Wingdings" panose="05000000000000000000" pitchFamily="2" charset="2"/>
              </a:rPr>
              <a:t>H</a:t>
            </a:r>
            <a:r>
              <a:rPr lang="en-AU" sz="1200" b="1" dirty="0" smtClean="0">
                <a:sym typeface="Wingdings" panose="05000000000000000000" pitchFamily="2" charset="2"/>
              </a:rPr>
              <a:t>2</a:t>
            </a:r>
            <a:r>
              <a:rPr lang="en-AU" b="1" dirty="0" smtClean="0">
                <a:sym typeface="Wingdings" panose="05000000000000000000" pitchFamily="2" charset="2"/>
              </a:rPr>
              <a:t>O</a:t>
            </a:r>
            <a:endParaRPr lang="en-AU" b="1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92388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b="1" dirty="0" smtClean="0"/>
              <a:t>HNO</a:t>
            </a:r>
            <a:r>
              <a:rPr lang="en-AU" sz="1400" b="1" dirty="0" smtClean="0"/>
              <a:t>3</a:t>
            </a:r>
            <a:r>
              <a:rPr lang="en-AU" b="1" dirty="0" smtClean="0"/>
              <a:t> </a:t>
            </a:r>
            <a:r>
              <a:rPr lang="en-AU" b="1" dirty="0"/>
              <a:t>+ </a:t>
            </a:r>
            <a:r>
              <a:rPr lang="en-AU" b="1" dirty="0" smtClean="0"/>
              <a:t>Fe</a:t>
            </a:r>
            <a:r>
              <a:rPr lang="en-AU" sz="1400" b="1" dirty="0" smtClean="0"/>
              <a:t>2</a:t>
            </a:r>
            <a:r>
              <a:rPr lang="en-AU" b="1" dirty="0" smtClean="0"/>
              <a:t>(CO</a:t>
            </a:r>
            <a:r>
              <a:rPr lang="en-AU" sz="1400" b="1" dirty="0" smtClean="0"/>
              <a:t>3</a:t>
            </a:r>
            <a:r>
              <a:rPr lang="en-AU" b="1" dirty="0" smtClean="0"/>
              <a:t>)</a:t>
            </a:r>
            <a:r>
              <a:rPr lang="en-AU" sz="1400" b="1" dirty="0" smtClean="0"/>
              <a:t>3</a:t>
            </a:r>
            <a:r>
              <a:rPr lang="en-AU" sz="1200" b="1" dirty="0" smtClean="0"/>
              <a:t> </a:t>
            </a:r>
            <a:r>
              <a:rPr lang="en-AU" b="1" dirty="0">
                <a:sym typeface="Wingdings" panose="05000000000000000000" pitchFamily="2" charset="2"/>
              </a:rPr>
              <a:t> ????</a:t>
            </a:r>
            <a:endParaRPr lang="en-AU" b="1" dirty="0"/>
          </a:p>
          <a:p>
            <a:endParaRPr lang="en-AU" sz="1200" dirty="0"/>
          </a:p>
          <a:p>
            <a:pPr marL="457200" indent="-457200">
              <a:buAutoNum type="arabicPeriod"/>
            </a:pPr>
            <a:r>
              <a:rPr lang="en-AU" dirty="0"/>
              <a:t>Identify what reactants you have</a:t>
            </a:r>
          </a:p>
          <a:p>
            <a:pPr marL="457200" indent="-457200">
              <a:buAutoNum type="arabicPeriod"/>
            </a:pPr>
            <a:r>
              <a:rPr lang="en-AU" dirty="0"/>
              <a:t>Identify which general reaction applies to this situation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814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b="1" dirty="0"/>
              <a:t>HNO</a:t>
            </a:r>
            <a:r>
              <a:rPr lang="en-AU" sz="1400" b="1" dirty="0"/>
              <a:t>3</a:t>
            </a:r>
            <a:r>
              <a:rPr lang="en-AU" b="1" dirty="0"/>
              <a:t> + Fe</a:t>
            </a:r>
            <a:r>
              <a:rPr lang="en-AU" sz="1400" b="1" dirty="0"/>
              <a:t>2</a:t>
            </a:r>
            <a:r>
              <a:rPr lang="en-AU" b="1" dirty="0"/>
              <a:t>(CO</a:t>
            </a:r>
            <a:r>
              <a:rPr lang="en-AU" sz="1400" b="1" dirty="0"/>
              <a:t>3</a:t>
            </a:r>
            <a:r>
              <a:rPr lang="en-AU" b="1" dirty="0"/>
              <a:t>)</a:t>
            </a:r>
            <a:r>
              <a:rPr lang="en-AU" sz="1400" b="1" dirty="0"/>
              <a:t>3</a:t>
            </a:r>
            <a:r>
              <a:rPr lang="en-AU" sz="1200" b="1" dirty="0"/>
              <a:t> </a:t>
            </a:r>
            <a:r>
              <a:rPr lang="en-AU" b="1" dirty="0">
                <a:sym typeface="Wingdings" panose="05000000000000000000" pitchFamily="2" charset="2"/>
              </a:rPr>
              <a:t> ????</a:t>
            </a:r>
            <a:endParaRPr lang="en-AU" b="1" dirty="0"/>
          </a:p>
          <a:p>
            <a:endParaRPr lang="en-AU" sz="1200" dirty="0"/>
          </a:p>
          <a:p>
            <a:pPr marL="457200" indent="-457200">
              <a:buAutoNum type="arabicPeriod"/>
            </a:pPr>
            <a:r>
              <a:rPr lang="en-AU" dirty="0"/>
              <a:t>Identify what reactants you </a:t>
            </a:r>
            <a:r>
              <a:rPr lang="en-AU" dirty="0" smtClean="0"/>
              <a:t>have – </a:t>
            </a:r>
            <a:r>
              <a:rPr lang="en-AU" b="1" dirty="0" smtClean="0">
                <a:solidFill>
                  <a:srgbClr val="FF0000"/>
                </a:solidFill>
              </a:rPr>
              <a:t>Nitric Acid + Iron Carbonate </a:t>
            </a:r>
            <a:endParaRPr lang="en-AU" dirty="0"/>
          </a:p>
          <a:p>
            <a:pPr marL="457200" indent="-457200">
              <a:buAutoNum type="arabicPeriod"/>
            </a:pPr>
            <a:r>
              <a:rPr lang="en-AU" dirty="0"/>
              <a:t>Identify which general reaction applies to this </a:t>
            </a:r>
            <a:r>
              <a:rPr lang="en-AU" dirty="0" smtClean="0"/>
              <a:t>situation – </a:t>
            </a:r>
            <a:r>
              <a:rPr lang="en-AU" b="1" dirty="0" smtClean="0">
                <a:solidFill>
                  <a:srgbClr val="FF0000"/>
                </a:solidFill>
              </a:rPr>
              <a:t>Acid + Metal Carbonate </a:t>
            </a:r>
            <a:r>
              <a:rPr lang="en-AU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Salt + Water + Carbon Dioxide 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5246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b="1" dirty="0"/>
              <a:t>HNO</a:t>
            </a:r>
            <a:r>
              <a:rPr lang="en-AU" sz="1400" b="1" dirty="0"/>
              <a:t>3</a:t>
            </a:r>
            <a:r>
              <a:rPr lang="en-AU" b="1" dirty="0"/>
              <a:t> + Fe</a:t>
            </a:r>
            <a:r>
              <a:rPr lang="en-AU" sz="1400" b="1" dirty="0"/>
              <a:t>2</a:t>
            </a:r>
            <a:r>
              <a:rPr lang="en-AU" b="1" dirty="0"/>
              <a:t>(CO</a:t>
            </a:r>
            <a:r>
              <a:rPr lang="en-AU" sz="1400" b="1" dirty="0"/>
              <a:t>3</a:t>
            </a:r>
            <a:r>
              <a:rPr lang="en-AU" b="1" dirty="0"/>
              <a:t>)</a:t>
            </a:r>
            <a:r>
              <a:rPr lang="en-AU" sz="1400" b="1" dirty="0"/>
              <a:t>3</a:t>
            </a:r>
            <a:r>
              <a:rPr lang="en-AU" sz="1200" b="1" dirty="0"/>
              <a:t> </a:t>
            </a:r>
            <a:r>
              <a:rPr lang="en-AU" b="1" dirty="0">
                <a:sym typeface="Wingdings" panose="05000000000000000000" pitchFamily="2" charset="2"/>
              </a:rPr>
              <a:t> ????</a:t>
            </a:r>
            <a:endParaRPr lang="en-AU" b="1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3</a:t>
            </a:r>
            <a:r>
              <a:rPr lang="en-AU" dirty="0"/>
              <a:t>. Use the general reaction to find the products. </a:t>
            </a:r>
            <a:endParaRPr lang="en-AU" dirty="0" smtClean="0"/>
          </a:p>
          <a:p>
            <a:pPr marL="0" indent="0">
              <a:buNone/>
            </a:pPr>
            <a:r>
              <a:rPr lang="en-AU" b="1" dirty="0">
                <a:solidFill>
                  <a:srgbClr val="FF0000"/>
                </a:solidFill>
              </a:rPr>
              <a:t>Acid + Metal Carbonate </a:t>
            </a:r>
            <a:r>
              <a:rPr lang="en-AU" b="1" dirty="0">
                <a:solidFill>
                  <a:srgbClr val="FF0000"/>
                </a:solidFill>
                <a:sym typeface="Wingdings" panose="05000000000000000000" pitchFamily="2" charset="2"/>
              </a:rPr>
              <a:t> Salt + Water + Carbon Dioxide </a:t>
            </a:r>
            <a:endParaRPr lang="en-AU" dirty="0"/>
          </a:p>
          <a:p>
            <a:pPr marL="0" indent="0">
              <a:buNone/>
            </a:pPr>
            <a:r>
              <a:rPr lang="en-AU" dirty="0" smtClean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rPr>
              <a:t>4</a:t>
            </a:r>
            <a:r>
              <a:rPr lang="en-AU" dirty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rPr>
              <a:t>. Write the reaction in words and using the correct formula</a:t>
            </a:r>
            <a:endParaRPr lang="en-AU" dirty="0">
              <a:solidFill>
                <a:schemeClr val="bg2">
                  <a:lumMod val="25000"/>
                </a:schemeClr>
              </a:solidFill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14830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b="1" dirty="0"/>
              <a:t>HNO</a:t>
            </a:r>
            <a:r>
              <a:rPr lang="en-AU" sz="1400" b="1" dirty="0"/>
              <a:t>3</a:t>
            </a:r>
            <a:r>
              <a:rPr lang="en-AU" b="1" dirty="0"/>
              <a:t> + Fe</a:t>
            </a:r>
            <a:r>
              <a:rPr lang="en-AU" sz="1400" b="1" dirty="0"/>
              <a:t>2</a:t>
            </a:r>
            <a:r>
              <a:rPr lang="en-AU" b="1" dirty="0"/>
              <a:t>(CO</a:t>
            </a:r>
            <a:r>
              <a:rPr lang="en-AU" sz="1400" b="1" dirty="0"/>
              <a:t>3</a:t>
            </a:r>
            <a:r>
              <a:rPr lang="en-AU" b="1" dirty="0"/>
              <a:t>)</a:t>
            </a:r>
            <a:r>
              <a:rPr lang="en-AU" sz="1400" b="1" dirty="0"/>
              <a:t>3</a:t>
            </a:r>
            <a:r>
              <a:rPr lang="en-AU" sz="1200" b="1" dirty="0"/>
              <a:t> </a:t>
            </a:r>
            <a:r>
              <a:rPr lang="en-AU" b="1" dirty="0">
                <a:sym typeface="Wingdings" panose="05000000000000000000" pitchFamily="2" charset="2"/>
              </a:rPr>
              <a:t> </a:t>
            </a:r>
            <a:r>
              <a:rPr lang="en-AU" b="1" dirty="0" smtClean="0">
                <a:sym typeface="Wingdings" panose="05000000000000000000" pitchFamily="2" charset="2"/>
              </a:rPr>
              <a:t>????</a:t>
            </a:r>
          </a:p>
          <a:p>
            <a:pPr marL="0" indent="0" algn="ctr">
              <a:buNone/>
            </a:pPr>
            <a:endParaRPr lang="en-AU" b="1" dirty="0"/>
          </a:p>
          <a:p>
            <a:r>
              <a:rPr lang="en-AU" b="1" dirty="0">
                <a:solidFill>
                  <a:srgbClr val="FF0000"/>
                </a:solidFill>
              </a:rPr>
              <a:t>Acid + Metal Carbonate </a:t>
            </a:r>
            <a:r>
              <a:rPr lang="en-AU" b="1" dirty="0">
                <a:solidFill>
                  <a:srgbClr val="FF0000"/>
                </a:solidFill>
                <a:sym typeface="Wingdings" panose="05000000000000000000" pitchFamily="2" charset="2"/>
              </a:rPr>
              <a:t> Salt + Water + Carbon Dioxide </a:t>
            </a:r>
            <a:endParaRPr lang="en-AU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endParaRPr lang="en-AU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AU" b="1" dirty="0" smtClean="0"/>
              <a:t>Nitric Acid + Iron Carbonate </a:t>
            </a:r>
            <a:r>
              <a:rPr lang="en-AU" b="1" dirty="0" smtClean="0">
                <a:sym typeface="Wingdings" panose="05000000000000000000" pitchFamily="2" charset="2"/>
              </a:rPr>
              <a:t> Iron Nitrate + Water + Carbon Dioxide </a:t>
            </a:r>
          </a:p>
          <a:p>
            <a:r>
              <a:rPr lang="en-AU" b="1" dirty="0" smtClean="0"/>
              <a:t>HNO</a:t>
            </a:r>
            <a:r>
              <a:rPr lang="en-AU" sz="1400" b="1" dirty="0" smtClean="0"/>
              <a:t>3</a:t>
            </a:r>
            <a:r>
              <a:rPr lang="en-AU" b="1" dirty="0" smtClean="0"/>
              <a:t> </a:t>
            </a:r>
            <a:r>
              <a:rPr lang="en-AU" b="1" dirty="0"/>
              <a:t>+ Fe</a:t>
            </a:r>
            <a:r>
              <a:rPr lang="en-AU" sz="1400" b="1" dirty="0"/>
              <a:t>2</a:t>
            </a:r>
            <a:r>
              <a:rPr lang="en-AU" b="1" dirty="0"/>
              <a:t>(CO</a:t>
            </a:r>
            <a:r>
              <a:rPr lang="en-AU" sz="1400" b="1" dirty="0"/>
              <a:t>3</a:t>
            </a:r>
            <a:r>
              <a:rPr lang="en-AU" b="1" dirty="0"/>
              <a:t>)</a:t>
            </a:r>
            <a:r>
              <a:rPr lang="en-AU" sz="1400" b="1" dirty="0"/>
              <a:t>3</a:t>
            </a:r>
            <a:r>
              <a:rPr lang="en-AU" sz="1200" b="1" dirty="0"/>
              <a:t> </a:t>
            </a:r>
            <a:r>
              <a:rPr lang="en-AU" b="1" dirty="0" smtClean="0">
                <a:sym typeface="Wingdings" panose="05000000000000000000" pitchFamily="2" charset="2"/>
              </a:rPr>
              <a:t> Fe(NO</a:t>
            </a:r>
            <a:r>
              <a:rPr lang="en-AU" sz="1200" b="1" dirty="0" smtClean="0">
                <a:sym typeface="Wingdings" panose="05000000000000000000" pitchFamily="2" charset="2"/>
              </a:rPr>
              <a:t>3</a:t>
            </a:r>
            <a:r>
              <a:rPr lang="en-AU" b="1" dirty="0" smtClean="0">
                <a:sym typeface="Wingdings" panose="05000000000000000000" pitchFamily="2" charset="2"/>
              </a:rPr>
              <a:t>)</a:t>
            </a:r>
            <a:r>
              <a:rPr lang="en-AU" sz="1200" b="1" dirty="0" smtClean="0">
                <a:sym typeface="Wingdings" panose="05000000000000000000" pitchFamily="2" charset="2"/>
              </a:rPr>
              <a:t>3</a:t>
            </a:r>
            <a:r>
              <a:rPr lang="en-AU" b="1" dirty="0" smtClean="0">
                <a:sym typeface="Wingdings" panose="05000000000000000000" pitchFamily="2" charset="2"/>
              </a:rPr>
              <a:t> + H</a:t>
            </a:r>
            <a:r>
              <a:rPr lang="en-AU" sz="1200" b="1" dirty="0" smtClean="0">
                <a:sym typeface="Wingdings" panose="05000000000000000000" pitchFamily="2" charset="2"/>
              </a:rPr>
              <a:t>2</a:t>
            </a:r>
            <a:r>
              <a:rPr lang="en-AU" b="1" dirty="0" smtClean="0">
                <a:sym typeface="Wingdings" panose="05000000000000000000" pitchFamily="2" charset="2"/>
              </a:rPr>
              <a:t>O + CO</a:t>
            </a:r>
            <a:r>
              <a:rPr lang="en-AU" sz="1200" b="1" dirty="0" smtClean="0">
                <a:sym typeface="Wingdings" panose="05000000000000000000" pitchFamily="2" charset="2"/>
              </a:rPr>
              <a:t>2</a:t>
            </a:r>
            <a:endParaRPr lang="en-AU" sz="12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7109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Balance the equation</a:t>
            </a:r>
          </a:p>
          <a:p>
            <a:r>
              <a:rPr lang="en-AU" b="1" dirty="0"/>
              <a:t>HNO</a:t>
            </a:r>
            <a:r>
              <a:rPr lang="en-AU" sz="1400" b="1" dirty="0"/>
              <a:t>3</a:t>
            </a:r>
            <a:r>
              <a:rPr lang="en-AU" b="1" dirty="0"/>
              <a:t> + Fe</a:t>
            </a:r>
            <a:r>
              <a:rPr lang="en-AU" sz="1400" b="1" dirty="0"/>
              <a:t>2</a:t>
            </a:r>
            <a:r>
              <a:rPr lang="en-AU" b="1" dirty="0"/>
              <a:t>(CO</a:t>
            </a:r>
            <a:r>
              <a:rPr lang="en-AU" sz="1400" b="1" dirty="0"/>
              <a:t>3</a:t>
            </a:r>
            <a:r>
              <a:rPr lang="en-AU" b="1" dirty="0"/>
              <a:t>)</a:t>
            </a:r>
            <a:r>
              <a:rPr lang="en-AU" sz="1400" b="1" dirty="0"/>
              <a:t>3</a:t>
            </a:r>
            <a:r>
              <a:rPr lang="en-AU" sz="1200" b="1" dirty="0"/>
              <a:t> </a:t>
            </a:r>
            <a:r>
              <a:rPr lang="en-AU" b="1" dirty="0">
                <a:sym typeface="Wingdings" panose="05000000000000000000" pitchFamily="2" charset="2"/>
              </a:rPr>
              <a:t> Fe(NO</a:t>
            </a:r>
            <a:r>
              <a:rPr lang="en-AU" sz="1200" b="1" dirty="0">
                <a:sym typeface="Wingdings" panose="05000000000000000000" pitchFamily="2" charset="2"/>
              </a:rPr>
              <a:t>3</a:t>
            </a:r>
            <a:r>
              <a:rPr lang="en-AU" b="1" dirty="0">
                <a:sym typeface="Wingdings" panose="05000000000000000000" pitchFamily="2" charset="2"/>
              </a:rPr>
              <a:t>)</a:t>
            </a:r>
            <a:r>
              <a:rPr lang="en-AU" sz="1200" b="1" dirty="0">
                <a:sym typeface="Wingdings" panose="05000000000000000000" pitchFamily="2" charset="2"/>
              </a:rPr>
              <a:t>3</a:t>
            </a:r>
            <a:r>
              <a:rPr lang="en-AU" b="1" dirty="0">
                <a:sym typeface="Wingdings" panose="05000000000000000000" pitchFamily="2" charset="2"/>
              </a:rPr>
              <a:t> + H</a:t>
            </a:r>
            <a:r>
              <a:rPr lang="en-AU" sz="1200" b="1" dirty="0">
                <a:sym typeface="Wingdings" panose="05000000000000000000" pitchFamily="2" charset="2"/>
              </a:rPr>
              <a:t>2</a:t>
            </a:r>
            <a:r>
              <a:rPr lang="en-AU" b="1" dirty="0">
                <a:sym typeface="Wingdings" panose="05000000000000000000" pitchFamily="2" charset="2"/>
              </a:rPr>
              <a:t>O + CO</a:t>
            </a:r>
            <a:r>
              <a:rPr lang="en-AU" sz="1200" b="1" dirty="0">
                <a:sym typeface="Wingdings" panose="05000000000000000000" pitchFamily="2" charset="2"/>
              </a:rPr>
              <a:t>2</a:t>
            </a:r>
            <a:endParaRPr lang="en-AU" sz="1200" dirty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4994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 smtClean="0">
                <a:solidFill>
                  <a:srgbClr val="FF0000"/>
                </a:solidFill>
              </a:rPr>
              <a:t>6</a:t>
            </a:r>
            <a:r>
              <a:rPr lang="en-AU" b="1" dirty="0" smtClean="0"/>
              <a:t>HNO</a:t>
            </a:r>
            <a:r>
              <a:rPr lang="en-AU" sz="1400" b="1" dirty="0" smtClean="0"/>
              <a:t>3</a:t>
            </a:r>
            <a:r>
              <a:rPr lang="en-AU" b="1" dirty="0" smtClean="0"/>
              <a:t> </a:t>
            </a:r>
            <a:r>
              <a:rPr lang="en-AU" b="1" dirty="0"/>
              <a:t>+ Fe</a:t>
            </a:r>
            <a:r>
              <a:rPr lang="en-AU" sz="1400" b="1" dirty="0"/>
              <a:t>2</a:t>
            </a:r>
            <a:r>
              <a:rPr lang="en-AU" b="1" dirty="0"/>
              <a:t>(CO</a:t>
            </a:r>
            <a:r>
              <a:rPr lang="en-AU" sz="1400" b="1" dirty="0"/>
              <a:t>3</a:t>
            </a:r>
            <a:r>
              <a:rPr lang="en-AU" b="1" dirty="0"/>
              <a:t>)</a:t>
            </a:r>
            <a:r>
              <a:rPr lang="en-AU" sz="1400" b="1" dirty="0"/>
              <a:t>3</a:t>
            </a:r>
            <a:r>
              <a:rPr lang="en-AU" sz="1200" b="1" dirty="0"/>
              <a:t> </a:t>
            </a:r>
            <a:r>
              <a:rPr lang="en-AU" b="1" dirty="0">
                <a:sym typeface="Wingdings" panose="05000000000000000000" pitchFamily="2" charset="2"/>
              </a:rPr>
              <a:t> </a:t>
            </a:r>
            <a:r>
              <a:rPr lang="en-AU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2</a:t>
            </a:r>
            <a:r>
              <a:rPr lang="en-AU" b="1" dirty="0" smtClean="0">
                <a:sym typeface="Wingdings" panose="05000000000000000000" pitchFamily="2" charset="2"/>
              </a:rPr>
              <a:t>Fe(NO</a:t>
            </a:r>
            <a:r>
              <a:rPr lang="en-AU" sz="1200" b="1" dirty="0" smtClean="0">
                <a:sym typeface="Wingdings" panose="05000000000000000000" pitchFamily="2" charset="2"/>
              </a:rPr>
              <a:t>3</a:t>
            </a:r>
            <a:r>
              <a:rPr lang="en-AU" b="1" dirty="0" smtClean="0">
                <a:sym typeface="Wingdings" panose="05000000000000000000" pitchFamily="2" charset="2"/>
              </a:rPr>
              <a:t>)</a:t>
            </a:r>
            <a:r>
              <a:rPr lang="en-AU" sz="1200" b="1" dirty="0" smtClean="0">
                <a:sym typeface="Wingdings" panose="05000000000000000000" pitchFamily="2" charset="2"/>
              </a:rPr>
              <a:t>3</a:t>
            </a:r>
            <a:r>
              <a:rPr lang="en-AU" b="1" dirty="0" smtClean="0">
                <a:sym typeface="Wingdings" panose="05000000000000000000" pitchFamily="2" charset="2"/>
              </a:rPr>
              <a:t> </a:t>
            </a:r>
            <a:r>
              <a:rPr lang="en-AU" b="1" dirty="0">
                <a:sym typeface="Wingdings" panose="05000000000000000000" pitchFamily="2" charset="2"/>
              </a:rPr>
              <a:t>+ </a:t>
            </a:r>
            <a:r>
              <a:rPr lang="en-AU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AU" b="1" dirty="0" smtClean="0">
                <a:sym typeface="Wingdings" panose="05000000000000000000" pitchFamily="2" charset="2"/>
              </a:rPr>
              <a:t>H</a:t>
            </a:r>
            <a:r>
              <a:rPr lang="en-AU" sz="1200" b="1" dirty="0" smtClean="0">
                <a:sym typeface="Wingdings" panose="05000000000000000000" pitchFamily="2" charset="2"/>
              </a:rPr>
              <a:t>2</a:t>
            </a:r>
            <a:r>
              <a:rPr lang="en-AU" b="1" dirty="0" smtClean="0">
                <a:sym typeface="Wingdings" panose="05000000000000000000" pitchFamily="2" charset="2"/>
              </a:rPr>
              <a:t>O </a:t>
            </a:r>
            <a:r>
              <a:rPr lang="en-AU" b="1" dirty="0">
                <a:sym typeface="Wingdings" panose="05000000000000000000" pitchFamily="2" charset="2"/>
              </a:rPr>
              <a:t>+ </a:t>
            </a:r>
            <a:r>
              <a:rPr lang="en-AU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AU" b="1" dirty="0" smtClean="0">
                <a:sym typeface="Wingdings" panose="05000000000000000000" pitchFamily="2" charset="2"/>
              </a:rPr>
              <a:t>CO</a:t>
            </a:r>
            <a:r>
              <a:rPr lang="en-AU" sz="1200" b="1" dirty="0" smtClean="0">
                <a:sym typeface="Wingdings" panose="05000000000000000000" pitchFamily="2" charset="2"/>
              </a:rPr>
              <a:t>2</a:t>
            </a:r>
            <a:endParaRPr lang="en-AU" sz="12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2581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CLASSIFY EACH OF THE FOLLOWING SUBSTANCES AS ACIDS, BASES OR SALTS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</a:t>
            </a:r>
            <a:r>
              <a:rPr lang="en-AU" sz="1200" dirty="0" smtClean="0"/>
              <a:t>2</a:t>
            </a:r>
            <a:r>
              <a:rPr lang="en-AU" dirty="0" smtClean="0"/>
              <a:t>SO</a:t>
            </a:r>
            <a:r>
              <a:rPr lang="en-AU" sz="1200" dirty="0" smtClean="0"/>
              <a:t>4</a:t>
            </a:r>
          </a:p>
          <a:p>
            <a:r>
              <a:rPr lang="en-AU" dirty="0" err="1" smtClean="0"/>
              <a:t>NaOH</a:t>
            </a:r>
            <a:endParaRPr lang="en-AU" dirty="0" smtClean="0"/>
          </a:p>
          <a:p>
            <a:r>
              <a:rPr lang="en-AU" dirty="0" smtClean="0"/>
              <a:t>CH</a:t>
            </a:r>
            <a:r>
              <a:rPr lang="en-AU" sz="1200" dirty="0" smtClean="0"/>
              <a:t>3</a:t>
            </a:r>
            <a:r>
              <a:rPr lang="en-AU" dirty="0" smtClean="0"/>
              <a:t>COOH</a:t>
            </a:r>
          </a:p>
          <a:p>
            <a:r>
              <a:rPr lang="en-AU" dirty="0" smtClean="0"/>
              <a:t>Ca(OH)</a:t>
            </a:r>
            <a:r>
              <a:rPr lang="en-AU" sz="1200" dirty="0" smtClean="0"/>
              <a:t>2</a:t>
            </a:r>
            <a:endParaRPr lang="en-AU" sz="900" dirty="0" smtClean="0"/>
          </a:p>
          <a:p>
            <a:r>
              <a:rPr lang="en-AU" dirty="0" smtClean="0"/>
              <a:t>Ca(NO</a:t>
            </a:r>
            <a:r>
              <a:rPr lang="en-AU" sz="1200" dirty="0" smtClean="0"/>
              <a:t>3</a:t>
            </a:r>
            <a:r>
              <a:rPr lang="en-AU" dirty="0" smtClean="0"/>
              <a:t>)</a:t>
            </a:r>
            <a:r>
              <a:rPr lang="en-AU" sz="1200" dirty="0" smtClean="0"/>
              <a:t>2</a:t>
            </a:r>
          </a:p>
          <a:p>
            <a:r>
              <a:rPr lang="en-AU" dirty="0" smtClean="0"/>
              <a:t>AlCl</a:t>
            </a:r>
            <a:r>
              <a:rPr lang="en-AU" sz="1200" dirty="0" smtClean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13207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3377307"/>
              </p:ext>
            </p:extLst>
          </p:nvPr>
        </p:nvGraphicFramePr>
        <p:xfrm>
          <a:off x="1250950" y="2286000"/>
          <a:ext cx="10179051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3017">
                  <a:extLst>
                    <a:ext uri="{9D8B030D-6E8A-4147-A177-3AD203B41FA5}">
                      <a16:colId xmlns:a16="http://schemas.microsoft.com/office/drawing/2014/main" val="1871297912"/>
                    </a:ext>
                  </a:extLst>
                </a:gridCol>
                <a:gridCol w="3393017">
                  <a:extLst>
                    <a:ext uri="{9D8B030D-6E8A-4147-A177-3AD203B41FA5}">
                      <a16:colId xmlns:a16="http://schemas.microsoft.com/office/drawing/2014/main" val="3694073592"/>
                    </a:ext>
                  </a:extLst>
                </a:gridCol>
                <a:gridCol w="3393017">
                  <a:extLst>
                    <a:ext uri="{9D8B030D-6E8A-4147-A177-3AD203B41FA5}">
                      <a16:colId xmlns:a16="http://schemas.microsoft.com/office/drawing/2014/main" val="1333030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Acids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Bases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Salts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07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H</a:t>
                      </a:r>
                      <a:r>
                        <a:rPr lang="en-AU" sz="1100" dirty="0" smtClean="0"/>
                        <a:t>2</a:t>
                      </a:r>
                      <a:r>
                        <a:rPr lang="en-AU" dirty="0" smtClean="0"/>
                        <a:t>SO</a:t>
                      </a:r>
                      <a:r>
                        <a:rPr lang="en-AU" sz="1100" dirty="0" smtClean="0"/>
                        <a:t>4</a:t>
                      </a:r>
                    </a:p>
                    <a:p>
                      <a:r>
                        <a:rPr lang="en-AU" dirty="0" smtClean="0"/>
                        <a:t>CH</a:t>
                      </a:r>
                      <a:r>
                        <a:rPr lang="en-AU" sz="1100" dirty="0" smtClean="0"/>
                        <a:t>3</a:t>
                      </a:r>
                      <a:r>
                        <a:rPr lang="en-AU" dirty="0" smtClean="0"/>
                        <a:t>COOH</a:t>
                      </a:r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NaOH</a:t>
                      </a:r>
                      <a:endParaRPr lang="en-AU" dirty="0" smtClean="0"/>
                    </a:p>
                    <a:p>
                      <a:r>
                        <a:rPr lang="en-AU" dirty="0" smtClean="0"/>
                        <a:t>Ca(OH)</a:t>
                      </a:r>
                      <a:r>
                        <a:rPr lang="en-AU" sz="1100" dirty="0" smtClean="0"/>
                        <a:t>2</a:t>
                      </a:r>
                      <a:endParaRPr lang="en-AU" sz="800" dirty="0" smtClean="0"/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Ca(NO</a:t>
                      </a:r>
                      <a:r>
                        <a:rPr lang="en-AU" sz="1100" dirty="0" smtClean="0"/>
                        <a:t>3</a:t>
                      </a:r>
                      <a:r>
                        <a:rPr lang="en-AU" dirty="0" smtClean="0"/>
                        <a:t>)</a:t>
                      </a:r>
                      <a:r>
                        <a:rPr lang="en-AU" sz="1100" dirty="0" smtClean="0"/>
                        <a:t>2</a:t>
                      </a:r>
                    </a:p>
                    <a:p>
                      <a:r>
                        <a:rPr lang="en-AU" dirty="0" smtClean="0"/>
                        <a:t>AlCl</a:t>
                      </a:r>
                      <a:r>
                        <a:rPr lang="en-AU" sz="1100" dirty="0" smtClean="0"/>
                        <a:t>3</a:t>
                      </a:r>
                    </a:p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65313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6785" y="4281055"/>
            <a:ext cx="7431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 smtClean="0"/>
              <a:t>Now name each substance…..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3800202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963313"/>
              </p:ext>
            </p:extLst>
          </p:nvPr>
        </p:nvGraphicFramePr>
        <p:xfrm>
          <a:off x="1250950" y="2286000"/>
          <a:ext cx="10179051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3017">
                  <a:extLst>
                    <a:ext uri="{9D8B030D-6E8A-4147-A177-3AD203B41FA5}">
                      <a16:colId xmlns:a16="http://schemas.microsoft.com/office/drawing/2014/main" val="1871297912"/>
                    </a:ext>
                  </a:extLst>
                </a:gridCol>
                <a:gridCol w="3393017">
                  <a:extLst>
                    <a:ext uri="{9D8B030D-6E8A-4147-A177-3AD203B41FA5}">
                      <a16:colId xmlns:a16="http://schemas.microsoft.com/office/drawing/2014/main" val="3694073592"/>
                    </a:ext>
                  </a:extLst>
                </a:gridCol>
                <a:gridCol w="3393017">
                  <a:extLst>
                    <a:ext uri="{9D8B030D-6E8A-4147-A177-3AD203B41FA5}">
                      <a16:colId xmlns:a16="http://schemas.microsoft.com/office/drawing/2014/main" val="1333030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Acids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Bases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Salts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07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H</a:t>
                      </a:r>
                      <a:r>
                        <a:rPr lang="en-AU" sz="1100" dirty="0" smtClean="0"/>
                        <a:t>2</a:t>
                      </a:r>
                      <a:r>
                        <a:rPr lang="en-AU" dirty="0" smtClean="0"/>
                        <a:t>SO</a:t>
                      </a:r>
                      <a:r>
                        <a:rPr lang="en-AU" sz="1100" dirty="0" smtClean="0"/>
                        <a:t>4 – </a:t>
                      </a:r>
                      <a:r>
                        <a:rPr lang="en-AU" sz="2000" dirty="0" err="1" smtClean="0"/>
                        <a:t>Sulfuric</a:t>
                      </a:r>
                      <a:r>
                        <a:rPr lang="en-AU" sz="2000" dirty="0" smtClean="0"/>
                        <a:t> Acid</a:t>
                      </a:r>
                      <a:endParaRPr lang="en-AU" sz="1100" dirty="0" smtClean="0"/>
                    </a:p>
                    <a:p>
                      <a:r>
                        <a:rPr lang="en-AU" dirty="0" smtClean="0"/>
                        <a:t>CH</a:t>
                      </a:r>
                      <a:r>
                        <a:rPr lang="en-AU" sz="1100" dirty="0" smtClean="0"/>
                        <a:t>3</a:t>
                      </a:r>
                      <a:r>
                        <a:rPr lang="en-AU" dirty="0" smtClean="0"/>
                        <a:t>COOH – Ethanoic Acid </a:t>
                      </a:r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NaOH</a:t>
                      </a:r>
                      <a:r>
                        <a:rPr lang="en-AU" dirty="0" smtClean="0"/>
                        <a:t> – Sodium Hydroxide</a:t>
                      </a:r>
                    </a:p>
                    <a:p>
                      <a:r>
                        <a:rPr lang="en-AU" dirty="0" smtClean="0"/>
                        <a:t>Ca(OH)</a:t>
                      </a:r>
                      <a:r>
                        <a:rPr lang="en-AU" sz="1100" dirty="0" smtClean="0"/>
                        <a:t>2 </a:t>
                      </a:r>
                      <a:r>
                        <a:rPr lang="en-AU" sz="2000" baseline="0" dirty="0" smtClean="0"/>
                        <a:t> - Calcium Hydroxide</a:t>
                      </a:r>
                      <a:endParaRPr lang="en-AU" sz="800" dirty="0" smtClean="0"/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Ca(NO</a:t>
                      </a:r>
                      <a:r>
                        <a:rPr lang="en-AU" sz="1100" dirty="0" smtClean="0"/>
                        <a:t>3</a:t>
                      </a:r>
                      <a:r>
                        <a:rPr lang="en-AU" dirty="0" smtClean="0"/>
                        <a:t>)</a:t>
                      </a:r>
                      <a:r>
                        <a:rPr lang="en-AU" sz="1100" dirty="0" smtClean="0"/>
                        <a:t>2 </a:t>
                      </a:r>
                      <a:r>
                        <a:rPr lang="en-AU" sz="2000" baseline="0" dirty="0" smtClean="0"/>
                        <a:t> - Calcium Nitrate</a:t>
                      </a:r>
                      <a:endParaRPr lang="en-AU" sz="1100" dirty="0" smtClean="0"/>
                    </a:p>
                    <a:p>
                      <a:r>
                        <a:rPr lang="en-AU" dirty="0" smtClean="0"/>
                        <a:t>AlCl</a:t>
                      </a:r>
                      <a:r>
                        <a:rPr lang="en-AU" sz="1100" dirty="0" smtClean="0"/>
                        <a:t>3 </a:t>
                      </a:r>
                      <a:r>
                        <a:rPr lang="en-AU" sz="2000" baseline="0" dirty="0" smtClean="0"/>
                        <a:t> - Aluminium Chloride</a:t>
                      </a:r>
                      <a:endParaRPr lang="en-AU" sz="1100" dirty="0" smtClean="0"/>
                    </a:p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653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033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1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b="1" dirty="0" smtClean="0"/>
              <a:t>H</a:t>
            </a:r>
            <a:r>
              <a:rPr lang="en-AU" sz="1200" b="1" dirty="0" smtClean="0"/>
              <a:t>2</a:t>
            </a:r>
            <a:r>
              <a:rPr lang="en-AU" b="1" dirty="0" smtClean="0"/>
              <a:t>SO</a:t>
            </a:r>
            <a:r>
              <a:rPr lang="en-AU" sz="1200" b="1" dirty="0" smtClean="0"/>
              <a:t>4</a:t>
            </a:r>
            <a:r>
              <a:rPr lang="en-AU" b="1" dirty="0" smtClean="0"/>
              <a:t> + Fe</a:t>
            </a:r>
            <a:r>
              <a:rPr lang="en-AU" sz="1200" b="1" dirty="0" smtClean="0"/>
              <a:t>2</a:t>
            </a:r>
            <a:r>
              <a:rPr lang="en-AU" b="1" dirty="0" smtClean="0"/>
              <a:t>O</a:t>
            </a:r>
            <a:r>
              <a:rPr lang="en-AU" sz="1200" b="1" dirty="0" smtClean="0"/>
              <a:t>3 </a:t>
            </a:r>
            <a:r>
              <a:rPr lang="en-AU" b="1" dirty="0" smtClean="0">
                <a:sym typeface="Wingdings" panose="05000000000000000000" pitchFamily="2" charset="2"/>
              </a:rPr>
              <a:t> ????</a:t>
            </a:r>
            <a:endParaRPr lang="en-AU" b="1" dirty="0" smtClean="0"/>
          </a:p>
          <a:p>
            <a:endParaRPr lang="en-AU" sz="1200" dirty="0"/>
          </a:p>
          <a:p>
            <a:pPr marL="457200" indent="-457200">
              <a:buAutoNum type="arabicPeriod"/>
            </a:pPr>
            <a:r>
              <a:rPr lang="en-AU" dirty="0" smtClean="0"/>
              <a:t>Identify what reactants you have</a:t>
            </a:r>
          </a:p>
          <a:p>
            <a:pPr marL="457200" indent="-457200">
              <a:buAutoNum type="arabicPeriod"/>
            </a:pPr>
            <a:r>
              <a:rPr lang="en-AU" dirty="0" smtClean="0"/>
              <a:t>Identify which general reaction applies to this situation</a:t>
            </a:r>
          </a:p>
        </p:txBody>
      </p:sp>
    </p:spTree>
    <p:extLst>
      <p:ext uri="{BB962C8B-B14F-4D97-AF65-F5344CB8AC3E}">
        <p14:creationId xmlns:p14="http://schemas.microsoft.com/office/powerpoint/2010/main" val="1629874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1</a:t>
            </a:r>
            <a:endParaRPr lang="en-AU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b="1" dirty="0" smtClean="0"/>
              <a:t>H</a:t>
            </a:r>
            <a:r>
              <a:rPr lang="en-AU" sz="1200" b="1" dirty="0" smtClean="0"/>
              <a:t>2</a:t>
            </a:r>
            <a:r>
              <a:rPr lang="en-AU" b="1" dirty="0" smtClean="0"/>
              <a:t>SO</a:t>
            </a:r>
            <a:r>
              <a:rPr lang="en-AU" sz="1200" b="1" dirty="0" smtClean="0"/>
              <a:t>4</a:t>
            </a:r>
            <a:r>
              <a:rPr lang="en-AU" b="1" dirty="0" smtClean="0"/>
              <a:t> + Fe</a:t>
            </a:r>
            <a:r>
              <a:rPr lang="en-AU" sz="1200" b="1" dirty="0" smtClean="0"/>
              <a:t>2</a:t>
            </a:r>
            <a:r>
              <a:rPr lang="en-AU" b="1" dirty="0" smtClean="0"/>
              <a:t>O</a:t>
            </a:r>
            <a:r>
              <a:rPr lang="en-AU" sz="1200" b="1" dirty="0" smtClean="0"/>
              <a:t>3 </a:t>
            </a:r>
            <a:r>
              <a:rPr lang="en-AU" b="1" dirty="0" smtClean="0">
                <a:sym typeface="Wingdings" panose="05000000000000000000" pitchFamily="2" charset="2"/>
              </a:rPr>
              <a:t> ????</a:t>
            </a:r>
            <a:endParaRPr lang="en-AU" b="1" dirty="0" smtClean="0"/>
          </a:p>
          <a:p>
            <a:endParaRPr lang="en-AU" sz="1200" dirty="0"/>
          </a:p>
          <a:p>
            <a:pPr marL="457200" indent="-457200">
              <a:buAutoNum type="arabicPeriod"/>
            </a:pPr>
            <a:r>
              <a:rPr lang="en-AU" dirty="0" smtClean="0"/>
              <a:t>Identify what reactants you have – </a:t>
            </a:r>
            <a:r>
              <a:rPr lang="en-AU" dirty="0" err="1" smtClean="0">
                <a:solidFill>
                  <a:srgbClr val="FF0000"/>
                </a:solidFill>
              </a:rPr>
              <a:t>Sulfuric</a:t>
            </a:r>
            <a:r>
              <a:rPr lang="en-AU" dirty="0" smtClean="0">
                <a:solidFill>
                  <a:srgbClr val="FF0000"/>
                </a:solidFill>
              </a:rPr>
              <a:t> Acid + Iron Oxide </a:t>
            </a:r>
            <a:endParaRPr lang="en-AU" dirty="0" smtClean="0"/>
          </a:p>
          <a:p>
            <a:pPr marL="457200" indent="-457200">
              <a:buAutoNum type="arabicPeriod"/>
            </a:pPr>
            <a:r>
              <a:rPr lang="en-AU" dirty="0" smtClean="0"/>
              <a:t>Identify which general reaction applies to this situation – </a:t>
            </a:r>
            <a:r>
              <a:rPr lang="en-AU" dirty="0" smtClean="0">
                <a:solidFill>
                  <a:srgbClr val="FF0000"/>
                </a:solidFill>
              </a:rPr>
              <a:t>Acid + Metal Oxide </a:t>
            </a:r>
            <a:r>
              <a:rPr lang="en-AU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Salt + water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400761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1</a:t>
            </a:r>
            <a:endParaRPr lang="en-AU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b="1" dirty="0" smtClean="0"/>
              <a:t>H</a:t>
            </a:r>
            <a:r>
              <a:rPr lang="en-AU" sz="1200" b="1" dirty="0" smtClean="0"/>
              <a:t>2</a:t>
            </a:r>
            <a:r>
              <a:rPr lang="en-AU" b="1" dirty="0" smtClean="0"/>
              <a:t>SO</a:t>
            </a:r>
            <a:r>
              <a:rPr lang="en-AU" sz="1200" b="1" dirty="0" smtClean="0"/>
              <a:t>4</a:t>
            </a:r>
            <a:r>
              <a:rPr lang="en-AU" b="1" dirty="0" smtClean="0"/>
              <a:t> + Fe</a:t>
            </a:r>
            <a:r>
              <a:rPr lang="en-AU" sz="1200" b="1" dirty="0" smtClean="0"/>
              <a:t>2</a:t>
            </a:r>
            <a:r>
              <a:rPr lang="en-AU" b="1" dirty="0" smtClean="0"/>
              <a:t>O</a:t>
            </a:r>
            <a:r>
              <a:rPr lang="en-AU" sz="1200" b="1" dirty="0" smtClean="0"/>
              <a:t>3 </a:t>
            </a:r>
            <a:r>
              <a:rPr lang="en-AU" b="1" dirty="0" smtClean="0">
                <a:sym typeface="Wingdings" panose="05000000000000000000" pitchFamily="2" charset="2"/>
              </a:rPr>
              <a:t> ????</a:t>
            </a:r>
            <a:endParaRPr lang="en-AU" b="1" dirty="0" smtClean="0"/>
          </a:p>
          <a:p>
            <a:endParaRPr lang="en-AU" sz="1200" dirty="0" smtClean="0"/>
          </a:p>
          <a:p>
            <a:pPr marL="0" indent="0">
              <a:buNone/>
            </a:pPr>
            <a:r>
              <a:rPr lang="en-AU" dirty="0" smtClean="0"/>
              <a:t>3. Use the general reaction to find the products. </a:t>
            </a:r>
          </a:p>
          <a:p>
            <a:pPr marL="0" indent="0">
              <a:buNone/>
            </a:pPr>
            <a:r>
              <a:rPr lang="en-AU" dirty="0">
                <a:solidFill>
                  <a:srgbClr val="FF0000"/>
                </a:solidFill>
              </a:rPr>
              <a:t>Acid + Metal Oxide </a:t>
            </a:r>
            <a:r>
              <a:rPr lang="en-AU" dirty="0">
                <a:solidFill>
                  <a:srgbClr val="FF0000"/>
                </a:solidFill>
                <a:sym typeface="Wingdings" panose="05000000000000000000" pitchFamily="2" charset="2"/>
              </a:rPr>
              <a:t> Salt + </a:t>
            </a:r>
            <a:r>
              <a:rPr lang="en-AU" dirty="0" smtClean="0">
                <a:solidFill>
                  <a:srgbClr val="FF0000"/>
                </a:solidFill>
                <a:sym typeface="Wingdings" panose="05000000000000000000" pitchFamily="2" charset="2"/>
              </a:rPr>
              <a:t>water</a:t>
            </a:r>
          </a:p>
          <a:p>
            <a:pPr marL="0" indent="0">
              <a:buNone/>
            </a:pPr>
            <a:r>
              <a:rPr lang="en-AU" dirty="0" smtClean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rPr>
              <a:t>4. Write the reaction in words and using the correct formula</a:t>
            </a:r>
            <a:endParaRPr lang="en-AU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42995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1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solidFill>
                  <a:srgbClr val="FF0000"/>
                </a:solidFill>
              </a:rPr>
              <a:t>Acid + Metal Oxide </a:t>
            </a:r>
            <a:r>
              <a:rPr lang="en-AU" dirty="0">
                <a:solidFill>
                  <a:srgbClr val="FF0000"/>
                </a:solidFill>
                <a:sym typeface="Wingdings" panose="05000000000000000000" pitchFamily="2" charset="2"/>
              </a:rPr>
              <a:t> Salt + </a:t>
            </a:r>
            <a:r>
              <a:rPr lang="en-AU" dirty="0" smtClean="0">
                <a:solidFill>
                  <a:srgbClr val="FF0000"/>
                </a:solidFill>
                <a:sym typeface="Wingdings" panose="05000000000000000000" pitchFamily="2" charset="2"/>
              </a:rPr>
              <a:t>water</a:t>
            </a:r>
          </a:p>
          <a:p>
            <a:pPr marL="0" indent="0">
              <a:buNone/>
            </a:pPr>
            <a:endParaRPr lang="en-AU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AU" b="1" dirty="0" err="1" smtClean="0"/>
              <a:t>Sulfuric</a:t>
            </a:r>
            <a:r>
              <a:rPr lang="en-AU" b="1" dirty="0" smtClean="0"/>
              <a:t> Acid + Iron Oxide </a:t>
            </a:r>
            <a:r>
              <a:rPr lang="en-AU" b="1" dirty="0" smtClean="0">
                <a:sym typeface="Wingdings" panose="05000000000000000000" pitchFamily="2" charset="2"/>
              </a:rPr>
              <a:t> Iron Sulfate  + Water </a:t>
            </a:r>
            <a:endParaRPr lang="en-AU" b="1" dirty="0" smtClean="0"/>
          </a:p>
          <a:p>
            <a:r>
              <a:rPr lang="en-AU" b="1" dirty="0" smtClean="0"/>
              <a:t>H</a:t>
            </a:r>
            <a:r>
              <a:rPr lang="en-AU" sz="1200" b="1" dirty="0" smtClean="0"/>
              <a:t>2</a:t>
            </a:r>
            <a:r>
              <a:rPr lang="en-AU" b="1" dirty="0" smtClean="0"/>
              <a:t>SO</a:t>
            </a:r>
            <a:r>
              <a:rPr lang="en-AU" sz="1200" b="1" dirty="0" smtClean="0"/>
              <a:t>4</a:t>
            </a:r>
            <a:r>
              <a:rPr lang="en-AU" b="1" dirty="0" smtClean="0"/>
              <a:t> </a:t>
            </a:r>
            <a:r>
              <a:rPr lang="en-AU" b="1" dirty="0"/>
              <a:t>+ Fe</a:t>
            </a:r>
            <a:r>
              <a:rPr lang="en-AU" sz="1200" b="1" dirty="0"/>
              <a:t>2</a:t>
            </a:r>
            <a:r>
              <a:rPr lang="en-AU" b="1" dirty="0"/>
              <a:t>O</a:t>
            </a:r>
            <a:r>
              <a:rPr lang="en-AU" sz="1200" b="1" dirty="0"/>
              <a:t>3 </a:t>
            </a:r>
            <a:r>
              <a:rPr lang="en-AU" b="1" dirty="0">
                <a:sym typeface="Wingdings" panose="05000000000000000000" pitchFamily="2" charset="2"/>
              </a:rPr>
              <a:t> </a:t>
            </a:r>
            <a:r>
              <a:rPr lang="en-AU" b="1" dirty="0" smtClean="0">
                <a:sym typeface="Wingdings" panose="05000000000000000000" pitchFamily="2" charset="2"/>
              </a:rPr>
              <a:t>Fe</a:t>
            </a:r>
            <a:r>
              <a:rPr lang="en-AU" sz="1200" b="1" dirty="0" smtClean="0">
                <a:sym typeface="Wingdings" panose="05000000000000000000" pitchFamily="2" charset="2"/>
              </a:rPr>
              <a:t>2</a:t>
            </a:r>
            <a:r>
              <a:rPr lang="en-AU" b="1" dirty="0" smtClean="0">
                <a:sym typeface="Wingdings" panose="05000000000000000000" pitchFamily="2" charset="2"/>
              </a:rPr>
              <a:t>(SO</a:t>
            </a:r>
            <a:r>
              <a:rPr lang="en-AU" sz="1200" b="1" dirty="0" smtClean="0">
                <a:sym typeface="Wingdings" panose="05000000000000000000" pitchFamily="2" charset="2"/>
              </a:rPr>
              <a:t>4</a:t>
            </a:r>
            <a:r>
              <a:rPr lang="en-AU" b="1" dirty="0" smtClean="0">
                <a:sym typeface="Wingdings" panose="05000000000000000000" pitchFamily="2" charset="2"/>
              </a:rPr>
              <a:t>)</a:t>
            </a:r>
            <a:r>
              <a:rPr lang="en-AU" sz="1200" b="1" dirty="0" smtClean="0">
                <a:sym typeface="Wingdings" panose="05000000000000000000" pitchFamily="2" charset="2"/>
              </a:rPr>
              <a:t>3</a:t>
            </a:r>
            <a:r>
              <a:rPr lang="en-AU" b="1" dirty="0" smtClean="0">
                <a:sym typeface="Wingdings" panose="05000000000000000000" pitchFamily="2" charset="2"/>
              </a:rPr>
              <a:t> + H</a:t>
            </a:r>
            <a:r>
              <a:rPr lang="en-AU" sz="1200" b="1" dirty="0" smtClean="0">
                <a:sym typeface="Wingdings" panose="05000000000000000000" pitchFamily="2" charset="2"/>
              </a:rPr>
              <a:t>2</a:t>
            </a:r>
            <a:r>
              <a:rPr lang="en-AU" b="1" dirty="0" smtClean="0">
                <a:sym typeface="Wingdings" panose="05000000000000000000" pitchFamily="2" charset="2"/>
              </a:rPr>
              <a:t>O</a:t>
            </a:r>
            <a:endParaRPr lang="en-AU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9394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Worked example 1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5. Balance the equation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b="1" dirty="0"/>
              <a:t>H</a:t>
            </a:r>
            <a:r>
              <a:rPr lang="en-AU" sz="1200" b="1" dirty="0"/>
              <a:t>2</a:t>
            </a:r>
            <a:r>
              <a:rPr lang="en-AU" b="1" dirty="0"/>
              <a:t>SO</a:t>
            </a:r>
            <a:r>
              <a:rPr lang="en-AU" sz="1200" b="1" dirty="0"/>
              <a:t>4</a:t>
            </a:r>
            <a:r>
              <a:rPr lang="en-AU" b="1" dirty="0"/>
              <a:t> + Fe</a:t>
            </a:r>
            <a:r>
              <a:rPr lang="en-AU" sz="1200" b="1" dirty="0"/>
              <a:t>2</a:t>
            </a:r>
            <a:r>
              <a:rPr lang="en-AU" b="1" dirty="0"/>
              <a:t>O</a:t>
            </a:r>
            <a:r>
              <a:rPr lang="en-AU" sz="1200" b="1" dirty="0"/>
              <a:t>3 </a:t>
            </a:r>
            <a:r>
              <a:rPr lang="en-AU" b="1" dirty="0">
                <a:sym typeface="Wingdings" panose="05000000000000000000" pitchFamily="2" charset="2"/>
              </a:rPr>
              <a:t> Fe</a:t>
            </a:r>
            <a:r>
              <a:rPr lang="en-AU" sz="1200" b="1" dirty="0">
                <a:sym typeface="Wingdings" panose="05000000000000000000" pitchFamily="2" charset="2"/>
              </a:rPr>
              <a:t>2</a:t>
            </a:r>
            <a:r>
              <a:rPr lang="en-AU" b="1" dirty="0">
                <a:sym typeface="Wingdings" panose="05000000000000000000" pitchFamily="2" charset="2"/>
              </a:rPr>
              <a:t>(SO</a:t>
            </a:r>
            <a:r>
              <a:rPr lang="en-AU" sz="1200" b="1" dirty="0">
                <a:sym typeface="Wingdings" panose="05000000000000000000" pitchFamily="2" charset="2"/>
              </a:rPr>
              <a:t>4</a:t>
            </a:r>
            <a:r>
              <a:rPr lang="en-AU" b="1" dirty="0">
                <a:sym typeface="Wingdings" panose="05000000000000000000" pitchFamily="2" charset="2"/>
              </a:rPr>
              <a:t>)</a:t>
            </a:r>
            <a:r>
              <a:rPr lang="en-AU" sz="1200" b="1" dirty="0">
                <a:sym typeface="Wingdings" panose="05000000000000000000" pitchFamily="2" charset="2"/>
              </a:rPr>
              <a:t>3</a:t>
            </a:r>
            <a:r>
              <a:rPr lang="en-AU" b="1" dirty="0">
                <a:sym typeface="Wingdings" panose="05000000000000000000" pitchFamily="2" charset="2"/>
              </a:rPr>
              <a:t> + H</a:t>
            </a:r>
            <a:r>
              <a:rPr lang="en-AU" sz="1200" b="1" dirty="0">
                <a:sym typeface="Wingdings" panose="05000000000000000000" pitchFamily="2" charset="2"/>
              </a:rPr>
              <a:t>2</a:t>
            </a:r>
            <a:r>
              <a:rPr lang="en-AU" b="1" dirty="0">
                <a:sym typeface="Wingdings" panose="05000000000000000000" pitchFamily="2" charset="2"/>
              </a:rPr>
              <a:t>O</a:t>
            </a:r>
            <a:endParaRPr lang="en-AU" b="1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396406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2704</TotalTime>
  <Words>387</Words>
  <Application>Microsoft Office PowerPoint</Application>
  <PresentationFormat>Widescreen</PresentationFormat>
  <Paragraphs>85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Gill Sans MT</vt:lpstr>
      <vt:lpstr>Impact</vt:lpstr>
      <vt:lpstr>Wingdings</vt:lpstr>
      <vt:lpstr>Badge</vt:lpstr>
      <vt:lpstr>GENERAL REACTIONS REVISION</vt:lpstr>
      <vt:lpstr>CLASSIFY EACH OF THE FOLLOWING SUBSTANCES AS ACIDS, BASES OR SALTS</vt:lpstr>
      <vt:lpstr>PowerPoint Presentation</vt:lpstr>
      <vt:lpstr>PowerPoint Presentation</vt:lpstr>
      <vt:lpstr>Worked example 1</vt:lpstr>
      <vt:lpstr>Worked example 1</vt:lpstr>
      <vt:lpstr>Worked example 1</vt:lpstr>
      <vt:lpstr>Worked example 1</vt:lpstr>
      <vt:lpstr>Worked example 1</vt:lpstr>
      <vt:lpstr>Worked example 1</vt:lpstr>
      <vt:lpstr>Worked example 2</vt:lpstr>
      <vt:lpstr>WORKED EXAMPLE 2</vt:lpstr>
      <vt:lpstr>Worked example 2</vt:lpstr>
      <vt:lpstr>Worked example 2</vt:lpstr>
      <vt:lpstr>WORKED EXAMPLE 2</vt:lpstr>
      <vt:lpstr>Worked example 2</vt:lpstr>
    </vt:vector>
  </TitlesOfParts>
  <Company>Department of Education Western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REACTIONS REVISION</dc:title>
  <dc:creator>JOHANSEN Rebecca [Rossmoyne Senior High School]</dc:creator>
  <cp:lastModifiedBy>JOHANSEN Rebecca [Rossmoyne Senior High School]</cp:lastModifiedBy>
  <cp:revision>7</cp:revision>
  <dcterms:created xsi:type="dcterms:W3CDTF">2020-03-16T07:59:19Z</dcterms:created>
  <dcterms:modified xsi:type="dcterms:W3CDTF">2020-03-18T05:03:22Z</dcterms:modified>
</cp:coreProperties>
</file>