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80" r:id="rId7"/>
    <p:sldId id="281" r:id="rId8"/>
    <p:sldId id="282" r:id="rId9"/>
    <p:sldId id="279" r:id="rId10"/>
    <p:sldId id="284" r:id="rId11"/>
    <p:sldId id="283" r:id="rId12"/>
    <p:sldId id="285" r:id="rId13"/>
    <p:sldId id="286" r:id="rId14"/>
    <p:sldId id="262" r:id="rId15"/>
    <p:sldId id="261" r:id="rId16"/>
    <p:sldId id="264" r:id="rId17"/>
    <p:sldId id="266" r:id="rId18"/>
    <p:sldId id="263" r:id="rId19"/>
    <p:sldId id="267" r:id="rId20"/>
    <p:sldId id="268" r:id="rId21"/>
    <p:sldId id="288" r:id="rId22"/>
    <p:sldId id="270" r:id="rId23"/>
    <p:sldId id="269" r:id="rId24"/>
    <p:sldId id="272" r:id="rId25"/>
    <p:sldId id="271" r:id="rId26"/>
    <p:sldId id="273" r:id="rId27"/>
    <p:sldId id="287" r:id="rId28"/>
    <p:sldId id="274" r:id="rId29"/>
    <p:sldId id="275" r:id="rId30"/>
    <p:sldId id="276" r:id="rId31"/>
    <p:sldId id="290" r:id="rId32"/>
    <p:sldId id="289" r:id="rId33"/>
    <p:sldId id="277" r:id="rId34"/>
    <p:sldId id="278" r:id="rId35"/>
    <p:sldId id="265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EE5C3989-CCB9-4F92-9F49-D0CA7E95AE4E}" type="datetimeFigureOut">
              <a:rPr lang="en-AU" smtClean="0"/>
              <a:t>26/05/2017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62ED8A4-37CD-4ED7-92A5-FC41350C7AC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qDsAVPjgS4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_IbPRNZ6ho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62ilJCaMFk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Heat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R. Johansen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1201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Watch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hlinkClick r:id="rId2"/>
              </a:rPr>
              <a:t>https://</a:t>
            </a:r>
            <a:r>
              <a:rPr lang="en-AU" dirty="0" smtClean="0">
                <a:hlinkClick r:id="rId2"/>
              </a:rPr>
              <a:t>www.youtube.com/watch?v=AqDsAVPjgS4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853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Thermal equilibrium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Lets say we have a bath full of room temperature water. </a:t>
            </a:r>
          </a:p>
          <a:p>
            <a:r>
              <a:rPr lang="en-AU" dirty="0" smtClean="0"/>
              <a:t>We then add some hot stones to the bath.</a:t>
            </a:r>
          </a:p>
          <a:p>
            <a:r>
              <a:rPr lang="en-AU" dirty="0" smtClean="0"/>
              <a:t>Thermal energy is transferred from the stones to the water. This is known as a heat transfer.</a:t>
            </a:r>
          </a:p>
          <a:p>
            <a:r>
              <a:rPr lang="en-AU" dirty="0" smtClean="0"/>
              <a:t>During heat transfer cold objects gain heat and hot objects lose heat.</a:t>
            </a:r>
          </a:p>
          <a:p>
            <a:r>
              <a:rPr lang="en-AU" dirty="0" smtClean="0"/>
              <a:t>The water will continue to gain heat and the stones will continue to lose heat until both the stones and the water are the same temperature. </a:t>
            </a:r>
          </a:p>
          <a:p>
            <a:r>
              <a:rPr lang="en-AU" dirty="0" smtClean="0"/>
              <a:t>When two objects reach the same temperature they are said to be at </a:t>
            </a:r>
            <a:r>
              <a:rPr lang="en-AU" u="sng" dirty="0" smtClean="0"/>
              <a:t>thermal equilibrium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629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thermal equilibr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2816"/>
            <a:ext cx="8176273" cy="2771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22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Activities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Oxford Textbook</a:t>
            </a:r>
          </a:p>
          <a:p>
            <a:r>
              <a:rPr lang="en-AU" dirty="0"/>
              <a:t>Page </a:t>
            </a:r>
            <a:r>
              <a:rPr lang="en-AU" dirty="0" smtClean="0"/>
              <a:t>97 </a:t>
            </a:r>
            <a:r>
              <a:rPr lang="en-AU" dirty="0"/>
              <a:t>- Compete ‘Check your learning’ questions 1- 5 in exercise book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9384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Heat transfer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All energy can be TRANSFERRED and </a:t>
            </a:r>
            <a:r>
              <a:rPr lang="en-AU" dirty="0" smtClean="0"/>
              <a:t>TRANSFORMED</a:t>
            </a:r>
          </a:p>
          <a:p>
            <a:endParaRPr lang="en-AU" dirty="0"/>
          </a:p>
          <a:p>
            <a:r>
              <a:rPr lang="en-AU" dirty="0" smtClean="0"/>
              <a:t>Objects with a higher temperature TRANSFER heat to objects at lower temperatures</a:t>
            </a:r>
          </a:p>
          <a:p>
            <a:endParaRPr lang="en-AU" dirty="0"/>
          </a:p>
          <a:p>
            <a:r>
              <a:rPr lang="en-AU" dirty="0"/>
              <a:t>Thermal energy can be TRANSFERRED through objects or to other objects in three (3) ways:</a:t>
            </a:r>
          </a:p>
          <a:p>
            <a:r>
              <a:rPr lang="en-AU" dirty="0"/>
              <a:t>- Conduction</a:t>
            </a:r>
          </a:p>
          <a:p>
            <a:r>
              <a:rPr lang="en-AU" dirty="0"/>
              <a:t>- Convection</a:t>
            </a:r>
          </a:p>
          <a:p>
            <a:r>
              <a:rPr lang="en-AU" dirty="0"/>
              <a:t>- Radiation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2833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Conduction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Heat transfer by direct collision of particles</a:t>
            </a:r>
          </a:p>
          <a:p>
            <a:endParaRPr lang="en-AU" dirty="0" smtClean="0"/>
          </a:p>
          <a:p>
            <a:r>
              <a:rPr lang="en-AU" dirty="0" smtClean="0"/>
              <a:t>Occurs mainly in solids </a:t>
            </a:r>
          </a:p>
          <a:p>
            <a:endParaRPr lang="en-AU" dirty="0" smtClean="0"/>
          </a:p>
          <a:p>
            <a:r>
              <a:rPr lang="en-AU" dirty="0" smtClean="0"/>
              <a:t>The rate of transfer will depend on the type of materials:</a:t>
            </a:r>
          </a:p>
          <a:p>
            <a:r>
              <a:rPr lang="en-AU" dirty="0"/>
              <a:t> </a:t>
            </a:r>
            <a:r>
              <a:rPr lang="en-AU" dirty="0" smtClean="0"/>
              <a:t>- Thermal Insulators </a:t>
            </a:r>
          </a:p>
          <a:p>
            <a:r>
              <a:rPr lang="en-AU" dirty="0"/>
              <a:t> </a:t>
            </a:r>
            <a:r>
              <a:rPr lang="en-AU" dirty="0" smtClean="0"/>
              <a:t>- Thermal Conductors </a:t>
            </a:r>
          </a:p>
          <a:p>
            <a:endParaRPr lang="en-AU" dirty="0"/>
          </a:p>
          <a:p>
            <a:r>
              <a:rPr lang="en-AU" dirty="0" smtClean="0"/>
              <a:t>Can you think of some thermal insulators/conductors?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8673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Conduction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Discussion Question:</a:t>
            </a:r>
          </a:p>
          <a:p>
            <a:endParaRPr lang="en-AU" dirty="0"/>
          </a:p>
          <a:p>
            <a:r>
              <a:rPr lang="en-AU" dirty="0" smtClean="0"/>
              <a:t>Why does a spoon feel hot to touch if we have left it in a hot cup of tea too long?</a:t>
            </a:r>
          </a:p>
          <a:p>
            <a:endParaRPr lang="en-AU" dirty="0"/>
          </a:p>
          <a:p>
            <a:r>
              <a:rPr lang="en-AU" dirty="0" smtClean="0"/>
              <a:t>Did the part of the spoon that we touched come in contact with the original heat source (hot water)?</a:t>
            </a:r>
            <a:endParaRPr lang="en-AU" dirty="0"/>
          </a:p>
        </p:txBody>
      </p:sp>
      <p:pic>
        <p:nvPicPr>
          <p:cNvPr id="4098" name="Picture 2" descr="Image result for condu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509120"/>
            <a:ext cx="1524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2039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Conduction – what happens to the particles?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7620000" cy="2684512"/>
          </a:xfrm>
        </p:spPr>
        <p:txBody>
          <a:bodyPr>
            <a:normAutofit fontScale="92500" lnSpcReduction="20000"/>
          </a:bodyPr>
          <a:lstStyle/>
          <a:p>
            <a:r>
              <a:rPr lang="en-AU" dirty="0" smtClean="0"/>
              <a:t>The particles closest to the heat source start to vibrate more rapidly (they gain kinetic energy)</a:t>
            </a:r>
          </a:p>
          <a:p>
            <a:endParaRPr lang="en-AU" dirty="0" smtClean="0"/>
          </a:p>
          <a:p>
            <a:r>
              <a:rPr lang="en-AU" dirty="0" smtClean="0"/>
              <a:t>This movement of the particles causes collisions with the particles next to them</a:t>
            </a:r>
          </a:p>
          <a:p>
            <a:endParaRPr lang="en-AU" dirty="0"/>
          </a:p>
          <a:p>
            <a:r>
              <a:rPr lang="en-AU" dirty="0" smtClean="0"/>
              <a:t>A chain reaction occurs and all the particles start to move faster (gaining kinetic energy)</a:t>
            </a:r>
            <a:endParaRPr lang="en-AU" dirty="0"/>
          </a:p>
        </p:txBody>
      </p:sp>
      <p:pic>
        <p:nvPicPr>
          <p:cNvPr id="6148" name="Picture 4" descr="Image result for condu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725144"/>
            <a:ext cx="4762500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2328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Conduction – what happens to the particles?</a:t>
            </a:r>
            <a:endParaRPr lang="en-AU" dirty="0"/>
          </a:p>
        </p:txBody>
      </p:sp>
      <p:pic>
        <p:nvPicPr>
          <p:cNvPr id="3074" name="Picture 2" descr="Image result for condu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564904"/>
            <a:ext cx="5200650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40162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Conduction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Can you think of everyday examples where conduction is used for heat transfer?</a:t>
            </a:r>
            <a:endParaRPr lang="en-AU" dirty="0"/>
          </a:p>
        </p:txBody>
      </p:sp>
      <p:pic>
        <p:nvPicPr>
          <p:cNvPr id="7170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429000"/>
            <a:ext cx="3429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825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heat?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We have learnt that heat is a form of energy!</a:t>
            </a:r>
          </a:p>
          <a:p>
            <a:r>
              <a:rPr lang="en-AU" dirty="0" smtClean="0"/>
              <a:t>We can also refer to heat as THERMAL ENERGY</a:t>
            </a:r>
          </a:p>
          <a:p>
            <a:endParaRPr lang="en-AU" dirty="0"/>
          </a:p>
          <a:p>
            <a:r>
              <a:rPr lang="en-AU" dirty="0" smtClean="0"/>
              <a:t>All energy can be TRANSFERRED and TRANSFORMED (CONVERTED)</a:t>
            </a:r>
          </a:p>
        </p:txBody>
      </p:sp>
    </p:spTree>
    <p:extLst>
      <p:ext uri="{BB962C8B-B14F-4D97-AF65-F5344CB8AC3E}">
        <p14:creationId xmlns:p14="http://schemas.microsoft.com/office/powerpoint/2010/main" val="129397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Watch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hlinkClick r:id="rId2"/>
              </a:rPr>
              <a:t>https://</a:t>
            </a:r>
            <a:r>
              <a:rPr lang="en-AU" dirty="0" smtClean="0">
                <a:hlinkClick r:id="rId2"/>
              </a:rPr>
              <a:t>www.youtube.com/watch?v=w_IbPRNZ6ho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73138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Complete HEAT </a:t>
            </a:r>
            <a:r>
              <a:rPr lang="en-AU" dirty="0" smtClean="0"/>
              <a:t>CONDUCTION </a:t>
            </a:r>
            <a:r>
              <a:rPr lang="en-AU" dirty="0"/>
              <a:t>Practical activity</a:t>
            </a:r>
          </a:p>
          <a:p>
            <a:r>
              <a:rPr lang="en-AU" dirty="0"/>
              <a:t>Record your observations in your exercise book</a:t>
            </a:r>
          </a:p>
          <a:p>
            <a:r>
              <a:rPr lang="en-AU" dirty="0"/>
              <a:t>Answer the ‘Check it Out’ questions in your exercise book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22246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Read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Oxford Textbook</a:t>
            </a:r>
          </a:p>
          <a:p>
            <a:r>
              <a:rPr lang="en-AU" dirty="0" smtClean="0"/>
              <a:t>Page 98 </a:t>
            </a:r>
          </a:p>
          <a:p>
            <a:r>
              <a:rPr lang="en-AU" b="0" dirty="0" smtClean="0"/>
              <a:t>(Take down notes in your exercise book)</a:t>
            </a:r>
            <a:endParaRPr lang="en-AU" b="0" dirty="0"/>
          </a:p>
        </p:txBody>
      </p:sp>
    </p:spTree>
    <p:extLst>
      <p:ext uri="{BB962C8B-B14F-4D97-AF65-F5344CB8AC3E}">
        <p14:creationId xmlns:p14="http://schemas.microsoft.com/office/powerpoint/2010/main" val="12671367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Convection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AU" dirty="0" smtClean="0"/>
              <a:t>Transfer of heat by movement of particles</a:t>
            </a:r>
          </a:p>
          <a:p>
            <a:endParaRPr lang="en-AU" dirty="0" smtClean="0"/>
          </a:p>
          <a:p>
            <a:r>
              <a:rPr lang="en-AU" dirty="0" smtClean="0"/>
              <a:t>Occurs in fluids (liquids and gases)</a:t>
            </a:r>
          </a:p>
          <a:p>
            <a:endParaRPr lang="en-AU" dirty="0"/>
          </a:p>
          <a:p>
            <a:r>
              <a:rPr lang="en-AU" u="sng" dirty="0" smtClean="0"/>
              <a:t>Hot fluids rise </a:t>
            </a:r>
            <a:r>
              <a:rPr lang="en-AU" dirty="0" smtClean="0"/>
              <a:t>due to expansion. The particles taking up more volume due to the additional kinetic energy and space between particles</a:t>
            </a:r>
          </a:p>
          <a:p>
            <a:endParaRPr lang="en-AU" dirty="0"/>
          </a:p>
          <a:p>
            <a:r>
              <a:rPr lang="en-AU" u="sng" dirty="0" smtClean="0"/>
              <a:t>Cold fluids fall.</a:t>
            </a:r>
            <a:r>
              <a:rPr lang="en-AU" dirty="0" smtClean="0"/>
              <a:t> The particles are losing kinetic energy and therefore volume is reduced as the space between the particles reduces</a:t>
            </a:r>
          </a:p>
          <a:p>
            <a:endParaRPr lang="en-AU" u="sng" dirty="0"/>
          </a:p>
          <a:p>
            <a:r>
              <a:rPr lang="en-AU" dirty="0" smtClean="0"/>
              <a:t>This rising and falling of particles can be called a </a:t>
            </a:r>
            <a:r>
              <a:rPr lang="en-AU" u="sng" dirty="0" smtClean="0"/>
              <a:t>convection current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60400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Image result for conv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7964085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7496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Convection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Can you think of some examples of convection currents??</a:t>
            </a:r>
          </a:p>
          <a:p>
            <a:r>
              <a:rPr lang="en-AU" dirty="0" smtClean="0"/>
              <a:t>What items used around the home use the process of convection </a:t>
            </a:r>
            <a:r>
              <a:rPr lang="en-AU" dirty="0" smtClean="0"/>
              <a:t>for </a:t>
            </a:r>
            <a:r>
              <a:rPr lang="en-AU" dirty="0" smtClean="0"/>
              <a:t>heat transfer?</a:t>
            </a:r>
          </a:p>
          <a:p>
            <a:endParaRPr lang="en-AU" dirty="0"/>
          </a:p>
        </p:txBody>
      </p:sp>
      <p:pic>
        <p:nvPicPr>
          <p:cNvPr id="8194" name="Picture 2" descr="Image result for conv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843853"/>
            <a:ext cx="4320480" cy="2411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30827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Watch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hlinkClick r:id="rId2"/>
              </a:rPr>
              <a:t>https://</a:t>
            </a:r>
            <a:r>
              <a:rPr lang="en-AU" dirty="0" smtClean="0">
                <a:hlinkClick r:id="rId2"/>
              </a:rPr>
              <a:t>www.youtube.com/watch?v=v62ilJCaMFk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670557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Complete HEAT CONVECTION Practical activity</a:t>
            </a:r>
          </a:p>
          <a:p>
            <a:r>
              <a:rPr lang="en-AU" dirty="0" smtClean="0"/>
              <a:t>Record your observations in your exercise book</a:t>
            </a:r>
          </a:p>
          <a:p>
            <a:r>
              <a:rPr lang="en-AU" dirty="0" smtClean="0"/>
              <a:t>Answer the ‘Check it Out’ questions in your exercise book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261256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Read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Oxford Textbook</a:t>
            </a:r>
          </a:p>
          <a:p>
            <a:r>
              <a:rPr lang="en-AU" dirty="0"/>
              <a:t>Page </a:t>
            </a:r>
            <a:r>
              <a:rPr lang="en-AU" dirty="0" smtClean="0"/>
              <a:t>99 </a:t>
            </a:r>
            <a:endParaRPr lang="en-AU" dirty="0"/>
          </a:p>
          <a:p>
            <a:r>
              <a:rPr lang="en-AU" b="0" dirty="0"/>
              <a:t>(Take down notes in your exercise book)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484766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Activities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Oxford Textbook</a:t>
            </a:r>
          </a:p>
          <a:p>
            <a:r>
              <a:rPr lang="en-AU" dirty="0"/>
              <a:t>Page 99 </a:t>
            </a:r>
            <a:r>
              <a:rPr lang="en-AU" dirty="0" smtClean="0"/>
              <a:t> - Compete ‘Check your learning’ questions 1- 5 in exercise book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56847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Particle theory of matter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We know that the physical world is made up of </a:t>
            </a:r>
            <a:r>
              <a:rPr lang="en-AU" u="sng" dirty="0" smtClean="0"/>
              <a:t>particles</a:t>
            </a:r>
            <a:r>
              <a:rPr lang="en-AU" dirty="0" smtClean="0"/>
              <a:t>.</a:t>
            </a:r>
          </a:p>
          <a:p>
            <a:r>
              <a:rPr lang="en-AU" dirty="0" smtClean="0"/>
              <a:t>We can explain the process of heating using the KINETIC THEORY OF MATTER.</a:t>
            </a:r>
          </a:p>
          <a:p>
            <a:r>
              <a:rPr lang="en-AU" dirty="0" smtClean="0"/>
              <a:t>This theory has 4 assumptions:</a:t>
            </a:r>
          </a:p>
          <a:p>
            <a:pPr marL="457200" indent="-457200">
              <a:buAutoNum type="arabicPeriod"/>
            </a:pPr>
            <a:r>
              <a:rPr lang="en-AU" dirty="0" smtClean="0"/>
              <a:t>All matter is made up of particles</a:t>
            </a:r>
          </a:p>
          <a:p>
            <a:pPr marL="457200" indent="-457200">
              <a:buAutoNum type="arabicPeriod"/>
            </a:pPr>
            <a:r>
              <a:rPr lang="en-AU" dirty="0" smtClean="0"/>
              <a:t>The particles are constantly moving </a:t>
            </a:r>
          </a:p>
          <a:p>
            <a:pPr marL="457200" indent="-457200">
              <a:buAutoNum type="arabicPeriod"/>
            </a:pPr>
            <a:r>
              <a:rPr lang="en-AU" dirty="0" smtClean="0"/>
              <a:t>The particles are attracted to each other when they get close enough</a:t>
            </a:r>
          </a:p>
          <a:p>
            <a:pPr marL="457200" indent="-457200">
              <a:buAutoNum type="arabicPeriod"/>
            </a:pPr>
            <a:r>
              <a:rPr lang="en-AU" dirty="0" smtClean="0"/>
              <a:t>The particles have elastic collisions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9994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Radiation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Heat is transferred using infrared rays</a:t>
            </a:r>
          </a:p>
          <a:p>
            <a:endParaRPr lang="en-AU" dirty="0"/>
          </a:p>
          <a:p>
            <a:r>
              <a:rPr lang="en-AU" dirty="0" smtClean="0"/>
              <a:t>Infrared radiation is not hot until it is absorbed by an object which converts it to increased kinetic energy of particles</a:t>
            </a:r>
          </a:p>
          <a:p>
            <a:endParaRPr lang="en-AU" dirty="0"/>
          </a:p>
          <a:p>
            <a:r>
              <a:rPr lang="en-AU" dirty="0" smtClean="0"/>
              <a:t>Does not involve the transfer of matter</a:t>
            </a:r>
          </a:p>
          <a:p>
            <a:endParaRPr lang="en-AU" dirty="0"/>
          </a:p>
          <a:p>
            <a:r>
              <a:rPr lang="en-AU" dirty="0" smtClean="0"/>
              <a:t>Rate of infrared radiation depends on colour and texture of objects</a:t>
            </a:r>
          </a:p>
          <a:p>
            <a:endParaRPr lang="en-AU" dirty="0"/>
          </a:p>
          <a:p>
            <a:r>
              <a:rPr lang="en-AU" dirty="0" smtClean="0"/>
              <a:t>The sun is a source of the Earth’s heat by radiation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010151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RADIATION HE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76672"/>
            <a:ext cx="6048672" cy="5758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50199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Complete HEAT </a:t>
            </a:r>
            <a:r>
              <a:rPr lang="en-AU" dirty="0" smtClean="0"/>
              <a:t>RADIATION </a:t>
            </a:r>
            <a:r>
              <a:rPr lang="en-AU" dirty="0"/>
              <a:t>Practical activity</a:t>
            </a:r>
          </a:p>
          <a:p>
            <a:r>
              <a:rPr lang="en-AU" dirty="0"/>
              <a:t>Record your observations in your exercise book</a:t>
            </a:r>
          </a:p>
          <a:p>
            <a:r>
              <a:rPr lang="en-AU" dirty="0"/>
              <a:t>Answer the ‘Check it Out’ questions in your exercise book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940144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Read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Oxford Textbook</a:t>
            </a:r>
          </a:p>
          <a:p>
            <a:r>
              <a:rPr lang="en-AU" dirty="0"/>
              <a:t>Page </a:t>
            </a:r>
            <a:r>
              <a:rPr lang="en-AU" dirty="0" smtClean="0"/>
              <a:t>100-101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80047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Activities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Oxford Textbook</a:t>
            </a:r>
          </a:p>
          <a:p>
            <a:r>
              <a:rPr lang="en-AU" dirty="0"/>
              <a:t>Page </a:t>
            </a:r>
            <a:r>
              <a:rPr lang="en-AU" dirty="0" smtClean="0"/>
              <a:t>101  - Complete ‘Check your learning’ questions 1- 5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585008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mage result for condu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0687"/>
            <a:ext cx="7920880" cy="5940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1260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REVIEW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Complete 4.1 Unit Review Questions Handout</a:t>
            </a:r>
          </a:p>
          <a:p>
            <a:r>
              <a:rPr lang="en-AU" dirty="0" smtClean="0"/>
              <a:t>Write the answers to your questions in your exercise book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9635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kinetic theory of mat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711750" cy="580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80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kinetic theory of mat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36712"/>
            <a:ext cx="8183915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341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Temperature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Temperature is measurement we take to see how much kinetic energy particles have</a:t>
            </a:r>
          </a:p>
          <a:p>
            <a:r>
              <a:rPr lang="en-AU" dirty="0" smtClean="0"/>
              <a:t>The units used to measure temperature are Kelvin, Celsius and Fahrenheit</a:t>
            </a:r>
          </a:p>
          <a:p>
            <a:r>
              <a:rPr lang="en-AU" dirty="0" smtClean="0"/>
              <a:t>High temperatures = particles move fast</a:t>
            </a:r>
          </a:p>
          <a:p>
            <a:r>
              <a:rPr lang="en-AU" dirty="0" smtClean="0"/>
              <a:t>Low temperatures = particles move slow</a:t>
            </a:r>
          </a:p>
          <a:p>
            <a:r>
              <a:rPr lang="en-AU" dirty="0" smtClean="0"/>
              <a:t>At the temperature absolute zero the amount of thermal energy is also zero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829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Thermal energy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Thermal energy is the total kinetic energy of all particles in a material</a:t>
            </a:r>
          </a:p>
          <a:p>
            <a:r>
              <a:rPr lang="en-AU" dirty="0" smtClean="0"/>
              <a:t>More molecules = more thermal energy</a:t>
            </a:r>
          </a:p>
          <a:p>
            <a:r>
              <a:rPr lang="en-AU" dirty="0" smtClean="0"/>
              <a:t>Which cup of tea has more thermal energy?</a:t>
            </a:r>
          </a:p>
          <a:p>
            <a:endParaRPr lang="en-AU" dirty="0"/>
          </a:p>
          <a:p>
            <a:endParaRPr lang="en-A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717032"/>
            <a:ext cx="5794027" cy="2786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404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Thermal energy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Question…..</a:t>
            </a:r>
          </a:p>
          <a:p>
            <a:endParaRPr lang="en-AU" dirty="0"/>
          </a:p>
          <a:p>
            <a:r>
              <a:rPr lang="en-AU" dirty="0" smtClean="0"/>
              <a:t>A lake has a water temperature of 1 degree Celsius</a:t>
            </a:r>
          </a:p>
          <a:p>
            <a:r>
              <a:rPr lang="en-AU" dirty="0" smtClean="0"/>
              <a:t>A cup of boiled water has a temperature of 95 degrees Celsius</a:t>
            </a:r>
          </a:p>
          <a:p>
            <a:r>
              <a:rPr lang="en-AU" dirty="0" smtClean="0"/>
              <a:t>The mug is placed next to the lake on a below freezing day (- temperature)</a:t>
            </a:r>
          </a:p>
          <a:p>
            <a:r>
              <a:rPr lang="en-AU" dirty="0" smtClean="0"/>
              <a:t>Which freezes first? The lake or the mug of water?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07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Temperature and thermal energy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is the difference between Temperature and Thermal Energy?</a:t>
            </a:r>
            <a:endParaRPr lang="en-AU" b="0" dirty="0"/>
          </a:p>
          <a:p>
            <a:r>
              <a:rPr lang="en-AU" b="0" dirty="0"/>
              <a:t>• Thermal energy is not a directly measurable quantity whereas temperature is a measurable quantity.</a:t>
            </a:r>
          </a:p>
          <a:p>
            <a:r>
              <a:rPr lang="en-AU" b="0" dirty="0"/>
              <a:t>• The temperature of an object can take negative values depending on the unit system used to measure the temperature, but the thermal energy of a system cannot be negative.</a:t>
            </a:r>
          </a:p>
          <a:p>
            <a:r>
              <a:rPr lang="en-AU" b="0" dirty="0"/>
              <a:t>• Temperature is measured in Kelvin whereas thermal energy is measured in Joule.</a:t>
            </a:r>
          </a:p>
          <a:p>
            <a:r>
              <a:rPr lang="en-AU" b="0" dirty="0"/>
              <a:t>• An object can lose or gain thermal energy in a state transition without changing the temperature of the system.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9412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319</TotalTime>
  <Words>988</Words>
  <Application>Microsoft Office PowerPoint</Application>
  <PresentationFormat>On-screen Show (4:3)</PresentationFormat>
  <Paragraphs>143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Essential</vt:lpstr>
      <vt:lpstr>Heat </vt:lpstr>
      <vt:lpstr>What is heat?</vt:lpstr>
      <vt:lpstr>Particle theory of matter</vt:lpstr>
      <vt:lpstr>PowerPoint Presentation</vt:lpstr>
      <vt:lpstr>PowerPoint Presentation</vt:lpstr>
      <vt:lpstr>Temperature</vt:lpstr>
      <vt:lpstr>Thermal energy</vt:lpstr>
      <vt:lpstr>Thermal energy</vt:lpstr>
      <vt:lpstr>Temperature and thermal energy</vt:lpstr>
      <vt:lpstr>Watch</vt:lpstr>
      <vt:lpstr>Thermal equilibrium</vt:lpstr>
      <vt:lpstr>PowerPoint Presentation</vt:lpstr>
      <vt:lpstr>Activities</vt:lpstr>
      <vt:lpstr>Heat transfer</vt:lpstr>
      <vt:lpstr>Conduction</vt:lpstr>
      <vt:lpstr>Conduction</vt:lpstr>
      <vt:lpstr>Conduction – what happens to the particles?</vt:lpstr>
      <vt:lpstr>Conduction – what happens to the particles?</vt:lpstr>
      <vt:lpstr>Conduction</vt:lpstr>
      <vt:lpstr>Watch</vt:lpstr>
      <vt:lpstr>do</vt:lpstr>
      <vt:lpstr>Read</vt:lpstr>
      <vt:lpstr>Convection</vt:lpstr>
      <vt:lpstr>PowerPoint Presentation</vt:lpstr>
      <vt:lpstr>Convection</vt:lpstr>
      <vt:lpstr>Watch</vt:lpstr>
      <vt:lpstr>Do </vt:lpstr>
      <vt:lpstr>Read</vt:lpstr>
      <vt:lpstr>Activities</vt:lpstr>
      <vt:lpstr>Radiation</vt:lpstr>
      <vt:lpstr>PowerPoint Presentation</vt:lpstr>
      <vt:lpstr>DO</vt:lpstr>
      <vt:lpstr>Read</vt:lpstr>
      <vt:lpstr>Activities </vt:lpstr>
      <vt:lpstr>PowerPoint Presentation</vt:lpstr>
      <vt:lpstr>REVIEW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Heat </dc:title>
  <dc:creator>JOHANSEN Rebecca</dc:creator>
  <cp:lastModifiedBy>JOHANSEN Rebecca</cp:lastModifiedBy>
  <cp:revision>34</cp:revision>
  <dcterms:created xsi:type="dcterms:W3CDTF">2017-05-24T06:34:27Z</dcterms:created>
  <dcterms:modified xsi:type="dcterms:W3CDTF">2017-05-26T00:18:41Z</dcterms:modified>
</cp:coreProperties>
</file>