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66" r:id="rId6"/>
    <p:sldId id="258" r:id="rId7"/>
    <p:sldId id="259" r:id="rId8"/>
    <p:sldId id="260" r:id="rId9"/>
    <p:sldId id="261" r:id="rId10"/>
    <p:sldId id="262" r:id="rId11"/>
    <p:sldId id="263"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90"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A011BAC-EF3D-4A64-86D7-5676CD7FC801}" type="datetimeFigureOut">
              <a:rPr lang="en-AU" smtClean="0"/>
              <a:t>14/03/2016</a:t>
            </a:fld>
            <a:endParaRPr lang="en-AU"/>
          </a:p>
        </p:txBody>
      </p:sp>
      <p:sp>
        <p:nvSpPr>
          <p:cNvPr id="8" name="Slide Number Placeholder 7"/>
          <p:cNvSpPr>
            <a:spLocks noGrp="1"/>
          </p:cNvSpPr>
          <p:nvPr>
            <p:ph type="sldNum" sz="quarter" idx="11"/>
          </p:nvPr>
        </p:nvSpPr>
        <p:spPr/>
        <p:txBody>
          <a:bodyPr/>
          <a:lstStyle/>
          <a:p>
            <a:fld id="{42C2372E-6708-4F70-884E-02F7C3B8EDCB}" type="slidenum">
              <a:rPr lang="en-AU" smtClean="0"/>
              <a:t>‹#›</a:t>
            </a:fld>
            <a:endParaRPr lang="en-AU"/>
          </a:p>
        </p:txBody>
      </p:sp>
      <p:sp>
        <p:nvSpPr>
          <p:cNvPr id="9" name="Footer Placeholder 8"/>
          <p:cNvSpPr>
            <a:spLocks noGrp="1"/>
          </p:cNvSpPr>
          <p:nvPr>
            <p:ph type="ftr" sz="quarter" idx="12"/>
          </p:nvPr>
        </p:nvSpPr>
        <p:spPr/>
        <p:txBody>
          <a:bodyPr/>
          <a:lstStyle/>
          <a:p>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11BAC-EF3D-4A64-86D7-5676CD7FC801}" type="datetimeFigureOut">
              <a:rPr lang="en-AU" smtClean="0"/>
              <a:t>14/03/2016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2C2372E-6708-4F70-884E-02F7C3B8EDCB}"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11BAC-EF3D-4A64-86D7-5676CD7FC801}" type="datetimeFigureOut">
              <a:rPr lang="en-AU" smtClean="0"/>
              <a:t>14/03/2016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2C2372E-6708-4F70-884E-02F7C3B8EDCB}"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011BAC-EF3D-4A64-86D7-5676CD7FC801}" type="datetimeFigureOut">
              <a:rPr lang="en-AU" smtClean="0"/>
              <a:t>14/03/2016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2C2372E-6708-4F70-884E-02F7C3B8EDCB}"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011BAC-EF3D-4A64-86D7-5676CD7FC801}" type="datetimeFigureOut">
              <a:rPr lang="en-AU" smtClean="0"/>
              <a:t>14/03/2016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2C2372E-6708-4F70-884E-02F7C3B8EDCB}"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A011BAC-EF3D-4A64-86D7-5676CD7FC801}" type="datetimeFigureOut">
              <a:rPr lang="en-AU" smtClean="0"/>
              <a:t>14/03/2016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2C2372E-6708-4F70-884E-02F7C3B8EDCB}" type="slidenum">
              <a:rPr lang="en-AU" smtClean="0"/>
              <a:t>‹#›</a:t>
            </a:fld>
            <a:endParaRPr lang="en-AU"/>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A011BAC-EF3D-4A64-86D7-5676CD7FC801}" type="datetimeFigureOut">
              <a:rPr lang="en-AU" smtClean="0"/>
              <a:t>14/03/2016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2C2372E-6708-4F70-884E-02F7C3B8EDCB}" type="slidenum">
              <a:rPr lang="en-AU" smtClean="0"/>
              <a:t>‹#›</a:t>
            </a:fld>
            <a:endParaRPr lang="en-AU"/>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011BAC-EF3D-4A64-86D7-5676CD7FC801}" type="datetimeFigureOut">
              <a:rPr lang="en-AU" smtClean="0"/>
              <a:t>14/03/2016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2C2372E-6708-4F70-884E-02F7C3B8EDCB}"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11BAC-EF3D-4A64-86D7-5676CD7FC801}" type="datetimeFigureOut">
              <a:rPr lang="en-AU" smtClean="0"/>
              <a:t>14/03/2016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2C2372E-6708-4F70-884E-02F7C3B8EDCB}"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11BAC-EF3D-4A64-86D7-5676CD7FC801}" type="datetimeFigureOut">
              <a:rPr lang="en-AU" smtClean="0"/>
              <a:t>14/03/2016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2C2372E-6708-4F70-884E-02F7C3B8EDCB}"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11BAC-EF3D-4A64-86D7-5676CD7FC801}" type="datetimeFigureOut">
              <a:rPr lang="en-AU" smtClean="0"/>
              <a:t>14/03/2016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2C2372E-6708-4F70-884E-02F7C3B8EDCB}"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4A011BAC-EF3D-4A64-86D7-5676CD7FC801}" type="datetimeFigureOut">
              <a:rPr lang="en-AU" smtClean="0"/>
              <a:t>14/03/2016</a:t>
            </a:fld>
            <a:endParaRPr lang="en-AU"/>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42C2372E-6708-4F70-884E-02F7C3B8EDCB}" type="slidenum">
              <a:rPr lang="en-AU" smtClean="0"/>
              <a:t>‹#›</a:t>
            </a:fld>
            <a:endParaRPr lang="en-AU"/>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A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Organisational Structures </a:t>
            </a:r>
            <a:endParaRPr lang="en-AU" dirty="0"/>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1026148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Customer </a:t>
            </a:r>
            <a:endParaRPr lang="en-AU" dirty="0"/>
          </a:p>
        </p:txBody>
      </p:sp>
      <p:sp>
        <p:nvSpPr>
          <p:cNvPr id="3" name="Content Placeholder 2"/>
          <p:cNvSpPr>
            <a:spLocks noGrp="1"/>
          </p:cNvSpPr>
          <p:nvPr>
            <p:ph idx="1"/>
          </p:nvPr>
        </p:nvSpPr>
        <p:spPr/>
        <p:txBody>
          <a:bodyPr/>
          <a:lstStyle/>
          <a:p>
            <a:r>
              <a:rPr lang="en-AU" dirty="0" smtClean="0"/>
              <a:t>The business is made up of areas that deal with different customers. </a:t>
            </a:r>
            <a:r>
              <a:rPr lang="en-AU" dirty="0" err="1" smtClean="0"/>
              <a:t>Eg</a:t>
            </a:r>
            <a:r>
              <a:rPr lang="en-AU" dirty="0" smtClean="0"/>
              <a:t> clothing shops that have different </a:t>
            </a:r>
            <a:r>
              <a:rPr lang="en-AU" dirty="0" err="1" smtClean="0"/>
              <a:t>depts</a:t>
            </a:r>
            <a:r>
              <a:rPr lang="en-AU" dirty="0" smtClean="0"/>
              <a:t> for men, women, children</a:t>
            </a:r>
          </a:p>
          <a:p>
            <a:r>
              <a:rPr lang="en-AU" dirty="0" smtClean="0"/>
              <a:t>Where </a:t>
            </a:r>
            <a:r>
              <a:rPr lang="en-AU" dirty="0" smtClean="0"/>
              <a:t>different customers have different needs</a:t>
            </a:r>
            <a:endParaRPr lang="en-AU" dirty="0"/>
          </a:p>
        </p:txBody>
      </p:sp>
    </p:spTree>
    <p:extLst>
      <p:ext uri="{BB962C8B-B14F-4D97-AF65-F5344CB8AC3E}">
        <p14:creationId xmlns:p14="http://schemas.microsoft.com/office/powerpoint/2010/main" val="3479103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Process </a:t>
            </a:r>
            <a:endParaRPr lang="en-AU" dirty="0"/>
          </a:p>
        </p:txBody>
      </p:sp>
      <p:sp>
        <p:nvSpPr>
          <p:cNvPr id="3" name="Content Placeholder 2"/>
          <p:cNvSpPr>
            <a:spLocks noGrp="1"/>
          </p:cNvSpPr>
          <p:nvPr>
            <p:ph idx="1"/>
          </p:nvPr>
        </p:nvSpPr>
        <p:spPr/>
        <p:txBody>
          <a:bodyPr/>
          <a:lstStyle/>
          <a:p>
            <a:r>
              <a:rPr lang="en-AU" dirty="0" smtClean="0"/>
              <a:t>The business is made up of different areas that rely on processes or machinery that is common in manufacturing, </a:t>
            </a:r>
            <a:r>
              <a:rPr lang="en-AU" dirty="0" err="1" smtClean="0"/>
              <a:t>eg</a:t>
            </a:r>
            <a:r>
              <a:rPr lang="en-AU" dirty="0" smtClean="0"/>
              <a:t> printing in one </a:t>
            </a:r>
            <a:r>
              <a:rPr lang="en-AU" dirty="0" err="1" smtClean="0"/>
              <a:t>dept</a:t>
            </a:r>
            <a:r>
              <a:rPr lang="en-AU" dirty="0" smtClean="0"/>
              <a:t>, magazine production in another</a:t>
            </a:r>
          </a:p>
          <a:p>
            <a:r>
              <a:rPr lang="en-AU" dirty="0" smtClean="0"/>
              <a:t>Where </a:t>
            </a:r>
            <a:r>
              <a:rPr lang="en-AU" dirty="0" smtClean="0"/>
              <a:t>products have to go through stages as they are made</a:t>
            </a:r>
            <a:endParaRPr lang="en-AU" dirty="0"/>
          </a:p>
        </p:txBody>
      </p:sp>
    </p:spTree>
    <p:extLst>
      <p:ext uri="{BB962C8B-B14F-4D97-AF65-F5344CB8AC3E}">
        <p14:creationId xmlns:p14="http://schemas.microsoft.com/office/powerpoint/2010/main" val="3477661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Matrix</a:t>
            </a:r>
            <a:endParaRPr lang="en-AU" dirty="0"/>
          </a:p>
        </p:txBody>
      </p:sp>
      <p:sp>
        <p:nvSpPr>
          <p:cNvPr id="3" name="Content Placeholder 2"/>
          <p:cNvSpPr>
            <a:spLocks noGrp="1"/>
          </p:cNvSpPr>
          <p:nvPr>
            <p:ph idx="1"/>
          </p:nvPr>
        </p:nvSpPr>
        <p:spPr/>
        <p:txBody>
          <a:bodyPr/>
          <a:lstStyle/>
          <a:p>
            <a:r>
              <a:rPr lang="en-AU" dirty="0" smtClean="0"/>
              <a:t>The business is structured on people working as part of a team. A person working on a project may be responsible to more than one team leader – the team leader of the department they work and the project team leader.</a:t>
            </a:r>
            <a:endParaRPr lang="en-AU" dirty="0"/>
          </a:p>
        </p:txBody>
      </p:sp>
    </p:spTree>
    <p:extLst>
      <p:ext uri="{BB962C8B-B14F-4D97-AF65-F5344CB8AC3E}">
        <p14:creationId xmlns:p14="http://schemas.microsoft.com/office/powerpoint/2010/main" val="2052427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Flat or tall structures</a:t>
            </a:r>
            <a:endParaRPr lang="en-AU" dirty="0"/>
          </a:p>
        </p:txBody>
      </p:sp>
      <p:sp>
        <p:nvSpPr>
          <p:cNvPr id="3" name="Content Placeholder 2"/>
          <p:cNvSpPr>
            <a:spLocks noGrp="1"/>
          </p:cNvSpPr>
          <p:nvPr>
            <p:ph idx="1"/>
          </p:nvPr>
        </p:nvSpPr>
        <p:spPr/>
        <p:txBody>
          <a:bodyPr/>
          <a:lstStyle/>
          <a:p>
            <a:r>
              <a:rPr lang="en-AU" dirty="0" smtClean="0"/>
              <a:t>Organisational structures can differ depending on the organisation’s ethos or industry. In the past, most organisations had many layers in their organisations and these are called TALL STRUCTURES. Companies such as Dyson, Google and Vodafone have reduced the number of layers making them FLAT STRUCTURES. This speeds up communication as there are fewer levels for the decision making to pass through. This also helps boost morale and motivation as staff feel they can talk directly to senior managers. The more layers and organisation has the harder it can be to adapt and make quick decisions!</a:t>
            </a:r>
            <a:endParaRPr lang="en-AU" dirty="0"/>
          </a:p>
        </p:txBody>
      </p:sp>
    </p:spTree>
    <p:extLst>
      <p:ext uri="{BB962C8B-B14F-4D97-AF65-F5344CB8AC3E}">
        <p14:creationId xmlns:p14="http://schemas.microsoft.com/office/powerpoint/2010/main" val="3752514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Activity</a:t>
            </a:r>
            <a:endParaRPr lang="en-AU" dirty="0"/>
          </a:p>
        </p:txBody>
      </p:sp>
      <p:sp>
        <p:nvSpPr>
          <p:cNvPr id="3" name="Content Placeholder 2"/>
          <p:cNvSpPr>
            <a:spLocks noGrp="1"/>
          </p:cNvSpPr>
          <p:nvPr>
            <p:ph idx="1"/>
          </p:nvPr>
        </p:nvSpPr>
        <p:spPr/>
        <p:txBody>
          <a:bodyPr/>
          <a:lstStyle/>
          <a:p>
            <a:r>
              <a:rPr lang="en-AU" dirty="0" smtClean="0"/>
              <a:t>Brainstorm 4 advantages and 4 disadvantages of a flat structure</a:t>
            </a:r>
            <a:endParaRPr lang="en-AU" dirty="0"/>
          </a:p>
        </p:txBody>
      </p:sp>
    </p:spTree>
    <p:extLst>
      <p:ext uri="{BB962C8B-B14F-4D97-AF65-F5344CB8AC3E}">
        <p14:creationId xmlns:p14="http://schemas.microsoft.com/office/powerpoint/2010/main" val="2251062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Advantages of flat structure</a:t>
            </a:r>
            <a:endParaRPr lang="en-AU" dirty="0"/>
          </a:p>
        </p:txBody>
      </p:sp>
      <p:sp>
        <p:nvSpPr>
          <p:cNvPr id="3" name="Content Placeholder 2"/>
          <p:cNvSpPr>
            <a:spLocks noGrp="1"/>
          </p:cNvSpPr>
          <p:nvPr>
            <p:ph idx="1"/>
          </p:nvPr>
        </p:nvSpPr>
        <p:spPr/>
        <p:txBody>
          <a:bodyPr/>
          <a:lstStyle/>
          <a:p>
            <a:r>
              <a:rPr lang="en-AU" dirty="0" smtClean="0"/>
              <a:t>Fewer managers are needed, which saves money</a:t>
            </a:r>
          </a:p>
          <a:p>
            <a:r>
              <a:rPr lang="en-AU" dirty="0" smtClean="0"/>
              <a:t>Managers have to give more responsibility to the workers, which leads to more job satisfaction to the employees</a:t>
            </a:r>
          </a:p>
          <a:p>
            <a:r>
              <a:rPr lang="en-AU" dirty="0" smtClean="0"/>
              <a:t>Communication between staff and management is faster and more efficient because there are fewer layers</a:t>
            </a:r>
          </a:p>
          <a:p>
            <a:r>
              <a:rPr lang="en-AU" dirty="0" smtClean="0"/>
              <a:t>Fewer management layers usually leads to faster decision making</a:t>
            </a:r>
            <a:endParaRPr lang="en-AU" dirty="0"/>
          </a:p>
        </p:txBody>
      </p:sp>
    </p:spTree>
    <p:extLst>
      <p:ext uri="{BB962C8B-B14F-4D97-AF65-F5344CB8AC3E}">
        <p14:creationId xmlns:p14="http://schemas.microsoft.com/office/powerpoint/2010/main" val="2556594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Disadvantages of a flat structure</a:t>
            </a:r>
            <a:endParaRPr lang="en-AU" dirty="0"/>
          </a:p>
        </p:txBody>
      </p:sp>
      <p:sp>
        <p:nvSpPr>
          <p:cNvPr id="3" name="Content Placeholder 2"/>
          <p:cNvSpPr>
            <a:spLocks noGrp="1"/>
          </p:cNvSpPr>
          <p:nvPr>
            <p:ph idx="1"/>
          </p:nvPr>
        </p:nvSpPr>
        <p:spPr/>
        <p:txBody>
          <a:bodyPr/>
          <a:lstStyle/>
          <a:p>
            <a:r>
              <a:rPr lang="en-AU" dirty="0" smtClean="0"/>
              <a:t>Each manager is responsible for more people</a:t>
            </a:r>
          </a:p>
          <a:p>
            <a:r>
              <a:rPr lang="en-AU" dirty="0" smtClean="0"/>
              <a:t>Managers have to rely on their subordinate staff much more to work efficiently and safely</a:t>
            </a:r>
          </a:p>
          <a:p>
            <a:r>
              <a:rPr lang="en-AU" dirty="0" smtClean="0"/>
              <a:t>Managers may lose control of subordinates if there is too wide a span of control of each manager</a:t>
            </a:r>
          </a:p>
          <a:p>
            <a:r>
              <a:rPr lang="en-AU" dirty="0" smtClean="0"/>
              <a:t>It can lead to overwork and stress</a:t>
            </a:r>
          </a:p>
          <a:p>
            <a:r>
              <a:rPr lang="en-AU" dirty="0" smtClean="0"/>
              <a:t>There are fewer opportunities for promotion</a:t>
            </a:r>
            <a:endParaRPr lang="en-AU" dirty="0"/>
          </a:p>
        </p:txBody>
      </p:sp>
    </p:spTree>
    <p:extLst>
      <p:ext uri="{BB962C8B-B14F-4D97-AF65-F5344CB8AC3E}">
        <p14:creationId xmlns:p14="http://schemas.microsoft.com/office/powerpoint/2010/main" val="3293303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Formal and informal structures</a:t>
            </a:r>
            <a:endParaRPr lang="en-AU" dirty="0"/>
          </a:p>
        </p:txBody>
      </p:sp>
      <p:sp>
        <p:nvSpPr>
          <p:cNvPr id="3" name="Content Placeholder 2"/>
          <p:cNvSpPr>
            <a:spLocks noGrp="1"/>
          </p:cNvSpPr>
          <p:nvPr>
            <p:ph idx="1"/>
          </p:nvPr>
        </p:nvSpPr>
        <p:spPr/>
        <p:txBody>
          <a:bodyPr/>
          <a:lstStyle/>
          <a:p>
            <a:r>
              <a:rPr lang="en-AU" dirty="0" smtClean="0"/>
              <a:t>Organisations generally have a formal structure which is the way that the organisation is organised by those with responsibility for managing the organisation. They create the formal structures that enable the organisation to meet its stated objectives.</a:t>
            </a:r>
          </a:p>
          <a:p>
            <a:r>
              <a:rPr lang="en-AU" dirty="0" smtClean="0"/>
              <a:t>Often these formal structures will be set out on paper in the form of organisational charts. However, in the course of time an informal structure develops in most organisations which are based on the reality of day-to-day interactions between the members of the organisation. This informal structure may be different from that which is set out on paper. </a:t>
            </a:r>
            <a:endParaRPr lang="en-AU" dirty="0"/>
          </a:p>
        </p:txBody>
      </p:sp>
    </p:spTree>
    <p:extLst>
      <p:ext uri="{BB962C8B-B14F-4D97-AF65-F5344CB8AC3E}">
        <p14:creationId xmlns:p14="http://schemas.microsoft.com/office/powerpoint/2010/main" val="4063204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Informal structures develop because</a:t>
            </a:r>
            <a:endParaRPr lang="en-AU" dirty="0"/>
          </a:p>
        </p:txBody>
      </p:sp>
      <p:sp>
        <p:nvSpPr>
          <p:cNvPr id="3" name="Content Placeholder 2"/>
          <p:cNvSpPr>
            <a:spLocks noGrp="1"/>
          </p:cNvSpPr>
          <p:nvPr>
            <p:ph idx="1"/>
          </p:nvPr>
        </p:nvSpPr>
        <p:spPr/>
        <p:txBody>
          <a:bodyPr/>
          <a:lstStyle/>
          <a:p>
            <a:r>
              <a:rPr lang="en-AU" dirty="0" smtClean="0"/>
              <a:t>People find new ways of doing things which they find easier and save them time</a:t>
            </a:r>
          </a:p>
          <a:p>
            <a:r>
              <a:rPr lang="en-AU" dirty="0" smtClean="0"/>
              <a:t>Patterns of interaction are shaped by friendship groups and other relationships</a:t>
            </a:r>
          </a:p>
          <a:p>
            <a:r>
              <a:rPr lang="en-AU" dirty="0" smtClean="0"/>
              <a:t>People forget what the formal structure is</a:t>
            </a:r>
          </a:p>
          <a:p>
            <a:r>
              <a:rPr lang="en-AU" dirty="0" smtClean="0"/>
              <a:t>It is easier to work with informal structures</a:t>
            </a:r>
            <a:endParaRPr lang="en-AU" dirty="0"/>
          </a:p>
        </p:txBody>
      </p:sp>
    </p:spTree>
    <p:extLst>
      <p:ext uri="{BB962C8B-B14F-4D97-AF65-F5344CB8AC3E}">
        <p14:creationId xmlns:p14="http://schemas.microsoft.com/office/powerpoint/2010/main" val="1498437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Sometimes the informal structure may conflict with the formal one. Where this is the case the organisation may become less efficient at meeting its stated objectives. However, in some cases the formal structure may prove to be more efficient at meeting organisational objectives because the formal structure was badly set out.</a:t>
            </a:r>
          </a:p>
          <a:p>
            <a:r>
              <a:rPr lang="en-AU" dirty="0" smtClean="0"/>
              <a:t>Managers need to learn to work with both formal and informal structures. A flexible manager will realise that elements of the informal structure can be formalised, </a:t>
            </a:r>
            <a:r>
              <a:rPr lang="en-AU" dirty="0" err="1" smtClean="0"/>
              <a:t>ie</a:t>
            </a:r>
            <a:r>
              <a:rPr lang="en-AU" dirty="0" smtClean="0"/>
              <a:t> by adapting the formal structure to incorporate improvements which result from the day-to-day working of the informal structure.</a:t>
            </a:r>
            <a:endParaRPr lang="en-AU" dirty="0"/>
          </a:p>
        </p:txBody>
      </p:sp>
    </p:spTree>
    <p:extLst>
      <p:ext uri="{BB962C8B-B14F-4D97-AF65-F5344CB8AC3E}">
        <p14:creationId xmlns:p14="http://schemas.microsoft.com/office/powerpoint/2010/main" val="89852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Every organisation made up of more than one person will need some form of organisational structure. An organisational chart shows the way in which the chain of command works within the organisation.</a:t>
            </a:r>
          </a:p>
          <a:p>
            <a:r>
              <a:rPr lang="en-AU" dirty="0" smtClean="0"/>
              <a:t>The shape/structure of the organisation is best revealed by examining the organisational chart. The chart shows the main parts of the business and the relationship between the various parts. </a:t>
            </a:r>
            <a:endParaRPr lang="en-AU" dirty="0"/>
          </a:p>
        </p:txBody>
      </p:sp>
    </p:spTree>
    <p:extLst>
      <p:ext uri="{BB962C8B-B14F-4D97-AF65-F5344CB8AC3E}">
        <p14:creationId xmlns:p14="http://schemas.microsoft.com/office/powerpoint/2010/main" val="1064003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Functional areas of a business</a:t>
            </a:r>
            <a:endParaRPr lang="en-AU" dirty="0"/>
          </a:p>
        </p:txBody>
      </p:sp>
      <p:sp>
        <p:nvSpPr>
          <p:cNvPr id="3" name="Content Placeholder 2"/>
          <p:cNvSpPr>
            <a:spLocks noGrp="1"/>
          </p:cNvSpPr>
          <p:nvPr>
            <p:ph idx="1"/>
          </p:nvPr>
        </p:nvSpPr>
        <p:spPr/>
        <p:txBody>
          <a:bodyPr/>
          <a:lstStyle/>
          <a:p>
            <a:r>
              <a:rPr lang="en-AU" dirty="0" smtClean="0"/>
              <a:t>Finance and accounts</a:t>
            </a:r>
          </a:p>
          <a:p>
            <a:r>
              <a:rPr lang="en-AU" dirty="0" smtClean="0"/>
              <a:t>Human resources</a:t>
            </a:r>
          </a:p>
          <a:p>
            <a:r>
              <a:rPr lang="en-AU" dirty="0" smtClean="0"/>
              <a:t>Production operations</a:t>
            </a:r>
          </a:p>
          <a:p>
            <a:r>
              <a:rPr lang="en-AU" dirty="0" smtClean="0"/>
              <a:t>Customer service</a:t>
            </a:r>
          </a:p>
          <a:p>
            <a:r>
              <a:rPr lang="en-AU" dirty="0" smtClean="0"/>
              <a:t>Marketing/sales</a:t>
            </a:r>
          </a:p>
          <a:p>
            <a:r>
              <a:rPr lang="en-AU" dirty="0" smtClean="0"/>
              <a:t>Administration/IT</a:t>
            </a:r>
          </a:p>
          <a:p>
            <a:r>
              <a:rPr lang="en-AU" dirty="0" smtClean="0"/>
              <a:t>Research and development</a:t>
            </a:r>
            <a:endParaRPr lang="en-AU" dirty="0"/>
          </a:p>
        </p:txBody>
      </p:sp>
    </p:spTree>
    <p:extLst>
      <p:ext uri="{BB962C8B-B14F-4D97-AF65-F5344CB8AC3E}">
        <p14:creationId xmlns:p14="http://schemas.microsoft.com/office/powerpoint/2010/main" val="3086813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When you look at an organisation chart you should get a clear picture of what the relevant parts of the business are and who reports to whom. When we talk about the management line we mean the person who is directly responsible for someone else. </a:t>
            </a:r>
            <a:endParaRPr lang="en-AU" dirty="0"/>
          </a:p>
        </p:txBody>
      </p:sp>
    </p:spTree>
    <p:extLst>
      <p:ext uri="{BB962C8B-B14F-4D97-AF65-F5344CB8AC3E}">
        <p14:creationId xmlns:p14="http://schemas.microsoft.com/office/powerpoint/2010/main" val="331747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Purpose of organisational </a:t>
            </a:r>
            <a:r>
              <a:rPr lang="en-AU" dirty="0" err="1" smtClean="0"/>
              <a:t>strucures</a:t>
            </a:r>
            <a:endParaRPr lang="en-AU" dirty="0"/>
          </a:p>
        </p:txBody>
      </p:sp>
      <p:sp>
        <p:nvSpPr>
          <p:cNvPr id="3" name="Content Placeholder 2"/>
          <p:cNvSpPr>
            <a:spLocks noGrp="1"/>
          </p:cNvSpPr>
          <p:nvPr>
            <p:ph idx="1"/>
          </p:nvPr>
        </p:nvSpPr>
        <p:spPr/>
        <p:txBody>
          <a:bodyPr/>
          <a:lstStyle/>
          <a:p>
            <a:r>
              <a:rPr lang="en-AU" dirty="0" smtClean="0"/>
              <a:t>A business must chose the correct organisational structure so that its stakeholders can see clearly the:</a:t>
            </a:r>
          </a:p>
          <a:p>
            <a:pPr lvl="1"/>
            <a:r>
              <a:rPr lang="en-AU" dirty="0"/>
              <a:t>Communication channels and lines of control</a:t>
            </a:r>
          </a:p>
          <a:p>
            <a:pPr lvl="1"/>
            <a:r>
              <a:rPr lang="en-AU" dirty="0"/>
              <a:t>How the workload is broken up between staff and departments</a:t>
            </a:r>
          </a:p>
          <a:p>
            <a:endParaRPr lang="en-AU" dirty="0" smtClean="0"/>
          </a:p>
          <a:p>
            <a:r>
              <a:rPr lang="en-AU" dirty="0" smtClean="0"/>
              <a:t>An organisation divides up its work this way so that :</a:t>
            </a:r>
          </a:p>
          <a:p>
            <a:pPr lvl="1"/>
            <a:r>
              <a:rPr lang="en-AU" dirty="0" smtClean="0"/>
              <a:t>Staff are clear what their roles and duties are</a:t>
            </a:r>
          </a:p>
          <a:p>
            <a:pPr lvl="1"/>
            <a:r>
              <a:rPr lang="en-AU" dirty="0" smtClean="0"/>
              <a:t>There is no time-wasting overlap in decision making</a:t>
            </a:r>
          </a:p>
          <a:p>
            <a:pPr lvl="1"/>
            <a:r>
              <a:rPr lang="en-AU" dirty="0" smtClean="0"/>
              <a:t>Staff at all levels can see who they should be reporting to</a:t>
            </a:r>
          </a:p>
        </p:txBody>
      </p:sp>
    </p:spTree>
    <p:extLst>
      <p:ext uri="{BB962C8B-B14F-4D97-AF65-F5344CB8AC3E}">
        <p14:creationId xmlns:p14="http://schemas.microsoft.com/office/powerpoint/2010/main" val="257625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Types of organisational structures</a:t>
            </a:r>
            <a:endParaRPr lang="en-AU" dirty="0"/>
          </a:p>
        </p:txBody>
      </p:sp>
      <p:sp>
        <p:nvSpPr>
          <p:cNvPr id="3" name="Content Placeholder 2"/>
          <p:cNvSpPr>
            <a:spLocks noGrp="1"/>
          </p:cNvSpPr>
          <p:nvPr>
            <p:ph idx="1"/>
          </p:nvPr>
        </p:nvSpPr>
        <p:spPr/>
        <p:txBody>
          <a:bodyPr/>
          <a:lstStyle/>
          <a:p>
            <a:r>
              <a:rPr lang="en-AU" dirty="0" smtClean="0"/>
              <a:t>As businesses grow, it is important that they build the organisation using the most appropriate structure. Choosing the correct type of structure could mean the difference between success and failure</a:t>
            </a:r>
            <a:endParaRPr lang="en-AU" dirty="0"/>
          </a:p>
        </p:txBody>
      </p:sp>
    </p:spTree>
    <p:extLst>
      <p:ext uri="{BB962C8B-B14F-4D97-AF65-F5344CB8AC3E}">
        <p14:creationId xmlns:p14="http://schemas.microsoft.com/office/powerpoint/2010/main" val="1731402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Types of structures</a:t>
            </a:r>
            <a:endParaRPr lang="en-AU" dirty="0"/>
          </a:p>
        </p:txBody>
      </p:sp>
      <p:sp>
        <p:nvSpPr>
          <p:cNvPr id="3" name="Content Placeholder 2"/>
          <p:cNvSpPr>
            <a:spLocks noGrp="1"/>
          </p:cNvSpPr>
          <p:nvPr>
            <p:ph idx="1"/>
          </p:nvPr>
        </p:nvSpPr>
        <p:spPr/>
        <p:txBody>
          <a:bodyPr>
            <a:normAutofit/>
          </a:bodyPr>
          <a:lstStyle/>
          <a:p>
            <a:r>
              <a:rPr lang="en-AU" dirty="0" smtClean="0"/>
              <a:t>All businesses have to organise what they do. A clear structure makes it easier to see which part of the business does what. </a:t>
            </a:r>
            <a:endParaRPr lang="en-AU" dirty="0"/>
          </a:p>
          <a:p>
            <a:r>
              <a:rPr lang="en-AU" dirty="0" smtClean="0"/>
              <a:t>There are many ways to structure a business.</a:t>
            </a:r>
          </a:p>
          <a:p>
            <a:pPr lvl="1"/>
            <a:r>
              <a:rPr lang="en-AU" dirty="0" smtClean="0"/>
              <a:t>Function </a:t>
            </a:r>
          </a:p>
          <a:p>
            <a:pPr lvl="1"/>
            <a:r>
              <a:rPr lang="en-AU" dirty="0" smtClean="0"/>
              <a:t>Product or activity</a:t>
            </a:r>
          </a:p>
          <a:p>
            <a:pPr lvl="1"/>
            <a:r>
              <a:rPr lang="en-AU" dirty="0" smtClean="0"/>
              <a:t>Geographical</a:t>
            </a:r>
            <a:endParaRPr lang="en-AU" dirty="0" smtClean="0"/>
          </a:p>
          <a:p>
            <a:pPr lvl="1"/>
            <a:r>
              <a:rPr lang="en-AU" dirty="0" smtClean="0"/>
              <a:t>Types of Customer</a:t>
            </a:r>
            <a:endParaRPr lang="en-AU" dirty="0" smtClean="0"/>
          </a:p>
          <a:p>
            <a:pPr lvl="1"/>
            <a:r>
              <a:rPr lang="en-AU" dirty="0" smtClean="0"/>
              <a:t>P</a:t>
            </a:r>
            <a:r>
              <a:rPr lang="en-AU" dirty="0" smtClean="0"/>
              <a:t>rocess</a:t>
            </a:r>
          </a:p>
          <a:p>
            <a:pPr lvl="1"/>
            <a:r>
              <a:rPr lang="en-AU" dirty="0" smtClean="0"/>
              <a:t>Matrix </a:t>
            </a:r>
            <a:endParaRPr lang="en-AU" dirty="0"/>
          </a:p>
        </p:txBody>
      </p:sp>
    </p:spTree>
    <p:extLst>
      <p:ext uri="{BB962C8B-B14F-4D97-AF65-F5344CB8AC3E}">
        <p14:creationId xmlns:p14="http://schemas.microsoft.com/office/powerpoint/2010/main" val="3036702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Function </a:t>
            </a:r>
            <a:endParaRPr lang="en-AU" dirty="0"/>
          </a:p>
        </p:txBody>
      </p:sp>
      <p:sp>
        <p:nvSpPr>
          <p:cNvPr id="3" name="Content Placeholder 2"/>
          <p:cNvSpPr>
            <a:spLocks noGrp="1"/>
          </p:cNvSpPr>
          <p:nvPr>
            <p:ph idx="1"/>
          </p:nvPr>
        </p:nvSpPr>
        <p:spPr/>
        <p:txBody>
          <a:bodyPr/>
          <a:lstStyle/>
          <a:p>
            <a:r>
              <a:rPr lang="en-AU" dirty="0" smtClean="0"/>
              <a:t>The business is made up of parts that are designed to meet specific purposes, </a:t>
            </a:r>
            <a:r>
              <a:rPr lang="en-AU" dirty="0" err="1" smtClean="0"/>
              <a:t>eg</a:t>
            </a:r>
            <a:r>
              <a:rPr lang="en-AU" dirty="0" smtClean="0"/>
              <a:t>, marketing, accounting</a:t>
            </a:r>
          </a:p>
          <a:p>
            <a:r>
              <a:rPr lang="en-AU" dirty="0" smtClean="0"/>
              <a:t>Arranging </a:t>
            </a:r>
            <a:r>
              <a:rPr lang="en-AU" dirty="0" smtClean="0"/>
              <a:t>the business according to what each section or department does</a:t>
            </a:r>
            <a:endParaRPr lang="en-AU" dirty="0"/>
          </a:p>
        </p:txBody>
      </p:sp>
    </p:spTree>
    <p:extLst>
      <p:ext uri="{BB962C8B-B14F-4D97-AF65-F5344CB8AC3E}">
        <p14:creationId xmlns:p14="http://schemas.microsoft.com/office/powerpoint/2010/main" val="1171369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Product or activity</a:t>
            </a:r>
            <a:endParaRPr lang="en-AU" dirty="0"/>
          </a:p>
        </p:txBody>
      </p:sp>
      <p:sp>
        <p:nvSpPr>
          <p:cNvPr id="3" name="Content Placeholder 2"/>
          <p:cNvSpPr>
            <a:spLocks noGrp="1"/>
          </p:cNvSpPr>
          <p:nvPr>
            <p:ph idx="1"/>
          </p:nvPr>
        </p:nvSpPr>
        <p:spPr/>
        <p:txBody>
          <a:bodyPr/>
          <a:lstStyle/>
          <a:p>
            <a:r>
              <a:rPr lang="en-AU" dirty="0" smtClean="0"/>
              <a:t>The business is made up of departments based on the products each sells, </a:t>
            </a:r>
            <a:r>
              <a:rPr lang="en-AU" dirty="0" err="1" smtClean="0"/>
              <a:t>eg</a:t>
            </a:r>
            <a:r>
              <a:rPr lang="en-AU" dirty="0" smtClean="0"/>
              <a:t> Nike has departments for boots, clothing </a:t>
            </a:r>
            <a:r>
              <a:rPr lang="en-AU" dirty="0" err="1" smtClean="0"/>
              <a:t>etc</a:t>
            </a:r>
            <a:endParaRPr lang="en-AU" dirty="0" smtClean="0"/>
          </a:p>
          <a:p>
            <a:r>
              <a:rPr lang="en-AU" dirty="0" smtClean="0"/>
              <a:t>Organising </a:t>
            </a:r>
            <a:r>
              <a:rPr lang="en-AU" dirty="0" smtClean="0"/>
              <a:t>according to the different products made</a:t>
            </a:r>
            <a:endParaRPr lang="en-AU" dirty="0"/>
          </a:p>
        </p:txBody>
      </p:sp>
    </p:spTree>
    <p:extLst>
      <p:ext uri="{BB962C8B-B14F-4D97-AF65-F5344CB8AC3E}">
        <p14:creationId xmlns:p14="http://schemas.microsoft.com/office/powerpoint/2010/main" val="2718044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Geographical</a:t>
            </a:r>
            <a:endParaRPr lang="en-AU" dirty="0"/>
          </a:p>
        </p:txBody>
      </p:sp>
      <p:sp>
        <p:nvSpPr>
          <p:cNvPr id="3" name="Content Placeholder 2"/>
          <p:cNvSpPr>
            <a:spLocks noGrp="1"/>
          </p:cNvSpPr>
          <p:nvPr>
            <p:ph idx="1"/>
          </p:nvPr>
        </p:nvSpPr>
        <p:spPr/>
        <p:txBody>
          <a:bodyPr/>
          <a:lstStyle/>
          <a:p>
            <a:r>
              <a:rPr lang="en-AU" dirty="0" smtClean="0"/>
              <a:t>The business is made up of parts that deal with regional areas, </a:t>
            </a:r>
            <a:r>
              <a:rPr lang="en-AU" dirty="0" err="1" smtClean="0"/>
              <a:t>eg</a:t>
            </a:r>
            <a:r>
              <a:rPr lang="en-AU" dirty="0" smtClean="0"/>
              <a:t> SE branch, European </a:t>
            </a:r>
            <a:r>
              <a:rPr lang="en-AU" dirty="0" err="1" smtClean="0"/>
              <a:t>etc</a:t>
            </a:r>
            <a:endParaRPr lang="en-AU" dirty="0" smtClean="0"/>
          </a:p>
          <a:p>
            <a:r>
              <a:rPr lang="en-AU" dirty="0" smtClean="0"/>
              <a:t>Geographical </a:t>
            </a:r>
            <a:r>
              <a:rPr lang="en-AU" dirty="0" smtClean="0"/>
              <a:t>or regional structure</a:t>
            </a:r>
            <a:endParaRPr lang="en-AU" dirty="0"/>
          </a:p>
        </p:txBody>
      </p:sp>
    </p:spTree>
    <p:extLst>
      <p:ext uri="{BB962C8B-B14F-4D97-AF65-F5344CB8AC3E}">
        <p14:creationId xmlns:p14="http://schemas.microsoft.com/office/powerpoint/2010/main" val="1021141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48</TotalTime>
  <Words>985</Words>
  <Application>Microsoft Office PowerPoint</Application>
  <PresentationFormat>On-screen Show (4:3)</PresentationFormat>
  <Paragraphs>74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Perspective</vt:lpstr>
      <vt:lpstr>Organisational Structures </vt:lpstr>
      <vt:lpstr>PowerPoint Presentation</vt:lpstr>
      <vt:lpstr>PowerPoint Presentation</vt:lpstr>
      <vt:lpstr>Purpose of organisational strucures</vt:lpstr>
      <vt:lpstr>Types of organisational structures</vt:lpstr>
      <vt:lpstr>Types of structures</vt:lpstr>
      <vt:lpstr>Function </vt:lpstr>
      <vt:lpstr>Product or activity</vt:lpstr>
      <vt:lpstr>Geographical</vt:lpstr>
      <vt:lpstr>Customer </vt:lpstr>
      <vt:lpstr>Process </vt:lpstr>
      <vt:lpstr>Matrix</vt:lpstr>
      <vt:lpstr>Flat or tall structures</vt:lpstr>
      <vt:lpstr>Activity</vt:lpstr>
      <vt:lpstr>Advantages of flat structure</vt:lpstr>
      <vt:lpstr>Disadvantages of a flat structure</vt:lpstr>
      <vt:lpstr>Formal and informal structures</vt:lpstr>
      <vt:lpstr>Informal structures develop because</vt:lpstr>
      <vt:lpstr>PowerPoint Presentation</vt:lpstr>
      <vt:lpstr>Functional areas of a business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Organisational Structures</dc:title>
  <dc:creator>SCHWARTZ Catherine</dc:creator>
  <cp:lastModifiedBy>SCHWARTZ Catherine</cp:lastModifiedBy>
  <cp:revision>8</cp:revision>
  <dcterms:created xsi:type="dcterms:W3CDTF">2016-03-14T01:23:40Z</dcterms:created>
  <dcterms:modified xsi:type="dcterms:W3CDTF">2016-03-14T03:03:19Z</dcterms:modified>
</cp:coreProperties>
</file>