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67" r:id="rId2"/>
    <p:sldId id="268" r:id="rId3"/>
    <p:sldId id="276" r:id="rId4"/>
    <p:sldId id="27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57" r:id="rId18"/>
    <p:sldId id="258" r:id="rId19"/>
    <p:sldId id="260" r:id="rId20"/>
    <p:sldId id="261" r:id="rId21"/>
    <p:sldId id="262" r:id="rId22"/>
    <p:sldId id="263" r:id="rId23"/>
    <p:sldId id="264" r:id="rId24"/>
    <p:sldId id="259" r:id="rId25"/>
    <p:sldId id="26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6/20/2019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iHFg_nfnE" TargetMode="External"/><Relationship Id="rId2" Type="http://schemas.openxmlformats.org/officeDocument/2006/relationships/hyperlink" Target="https://www.youtube.com/watch?v=rb7TVW77Z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38" y="0"/>
            <a:ext cx="7543800" cy="2593975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Calibri"/>
                <a:cs typeface="Calibri"/>
              </a:rPr>
              <a:t>The Immune System</a:t>
            </a:r>
            <a:endParaRPr lang="en-US" sz="6000" b="1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71" y="3049211"/>
            <a:ext cx="5166857" cy="34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877" b="-14877"/>
          <a:stretch>
            <a:fillRect/>
          </a:stretch>
        </p:blipFill>
        <p:spPr>
          <a:xfrm>
            <a:off x="723054" y="910913"/>
            <a:ext cx="6970224" cy="5947087"/>
          </a:xfrm>
        </p:spPr>
      </p:pic>
    </p:spTree>
    <p:extLst>
      <p:ext uri="{BB962C8B-B14F-4D97-AF65-F5344CB8AC3E}">
        <p14:creationId xmlns:p14="http://schemas.microsoft.com/office/powerpoint/2010/main" val="48697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>
              <a:solidFill>
                <a:srgbClr val="0F366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Can you name some white blood cells that play a part in the immune system and explain their role? 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4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5715"/>
              </p:ext>
            </p:extLst>
          </p:nvPr>
        </p:nvGraphicFramePr>
        <p:xfrm>
          <a:off x="109252" y="421853"/>
          <a:ext cx="8248446" cy="634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82"/>
                <a:gridCol w="2749482"/>
                <a:gridCol w="2749482"/>
              </a:tblGrid>
              <a:tr h="5594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Cell Type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Function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Example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9080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Neutrophil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The most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abundant white blood cell in the body.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These cells rush to the site of the pathogen and attack them by ingesting the pathogen, and then self-destructing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58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Lymphocytes: </a:t>
                      </a:r>
                    </a:p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T-Cells </a:t>
                      </a:r>
                    </a:p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B-Cells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There are two types of lymphocytes, T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and B cells </a:t>
                      </a:r>
                    </a:p>
                    <a:p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T-Cell function: They control the immune system, telling certain cell when to attack and when to stop, also attacking pathogens themselves!</a:t>
                      </a:r>
                    </a:p>
                    <a:p>
                      <a:endParaRPr lang="en-US" sz="1600" baseline="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B-Cell function: They produce antibodies, which attach to antigens on pathogens and immobilise them, until another cell can come an digest the pathogen. 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29" y="1141576"/>
            <a:ext cx="1714083" cy="16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87" y="3593543"/>
            <a:ext cx="2267250" cy="16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396365"/>
              </p:ext>
            </p:extLst>
          </p:nvPr>
        </p:nvGraphicFramePr>
        <p:xfrm>
          <a:off x="0" y="640265"/>
          <a:ext cx="8445831" cy="561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277"/>
                <a:gridCol w="2815277"/>
                <a:gridCol w="2815277"/>
              </a:tblGrid>
              <a:tr h="5500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Cell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Type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Function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Example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5272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Macrophages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Macrophage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means “big eater”. These cells digest and clean up the mess of dead cells (e.g. Neutrophils)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03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Dendritic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Cell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These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cells are known as the ‘spies’ of the immune system. If they detect a pathogen or invader, they present what they have found the the T lymphocytes. 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272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Eosinophil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These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cells take part in the attack and digestion of parasitic pathogens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17" y="1228684"/>
            <a:ext cx="2422026" cy="153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553" b="50270"/>
          <a:stretch/>
        </p:blipFill>
        <p:spPr>
          <a:xfrm>
            <a:off x="5926221" y="3040778"/>
            <a:ext cx="2052342" cy="149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43" y="4749289"/>
            <a:ext cx="1699802" cy="15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>
              <a:solidFill>
                <a:srgbClr val="0F366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Can you list some defence mechanisms included in the </a:t>
            </a:r>
            <a:r>
              <a:rPr lang="en-US" sz="3200" b="1" dirty="0" smtClean="0">
                <a:solidFill>
                  <a:srgbClr val="0F3661"/>
                </a:solidFill>
                <a:latin typeface="Calibri"/>
                <a:cs typeface="Calibri"/>
              </a:rPr>
              <a:t>second line of defence</a:t>
            </a: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? 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32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800"/>
            <a:ext cx="7620000" cy="4800600"/>
          </a:xfrm>
        </p:spPr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Blood clotting 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Inflammation 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Fever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3525896"/>
            <a:ext cx="7230533" cy="33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1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96" y="1795655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We have covered the first and second lines of defence,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rgbClr val="0F3661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0F3661"/>
                </a:solidFill>
                <a:latin typeface="Calibri"/>
                <a:cs typeface="Calibri"/>
              </a:rPr>
              <a:t>so </a:t>
            </a:r>
            <a:r>
              <a:rPr lang="en-US" b="1" dirty="0" smtClean="0">
                <a:latin typeface="Calibri"/>
                <a:cs typeface="Calibri"/>
              </a:rPr>
              <a:t>what’s next? 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0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Third Line of Defence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7924800" cy="54403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Pathogens that survive the first and second line of defence (non-specific immunity) will encounter the third line of defence, known as </a:t>
            </a:r>
            <a:r>
              <a:rPr lang="en-US" b="1" dirty="0" smtClean="0">
                <a:solidFill>
                  <a:srgbClr val="17375E"/>
                </a:solidFill>
                <a:latin typeface="Calibri"/>
                <a:cs typeface="Calibri"/>
              </a:rPr>
              <a:t>specific immunity or adaptive immunity. </a:t>
            </a:r>
          </a:p>
          <a:p>
            <a:pPr algn="just"/>
            <a:endParaRPr lang="en-US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algn="just"/>
            <a:r>
              <a:rPr lang="en-US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This line of defence consists for white blood cells known as lymphocytes, more specifically </a:t>
            </a:r>
            <a:r>
              <a:rPr lang="en-US" b="1" dirty="0" smtClean="0">
                <a:solidFill>
                  <a:srgbClr val="17375E"/>
                </a:solidFill>
                <a:latin typeface="Calibri"/>
                <a:cs typeface="Calibri"/>
              </a:rPr>
              <a:t>B and T cell lymphocytes. </a:t>
            </a:r>
          </a:p>
          <a:p>
            <a:pPr algn="just"/>
            <a:endParaRPr lang="en-US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algn="just"/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These cells create </a:t>
            </a:r>
            <a:r>
              <a:rPr lang="en-US" b="1" dirty="0" smtClean="0">
                <a:solidFill>
                  <a:srgbClr val="17375E"/>
                </a:solidFill>
                <a:latin typeface="Calibri"/>
                <a:cs typeface="Calibri"/>
              </a:rPr>
              <a:t>antibodies, </a:t>
            </a:r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which fight off pathogens. These antibodies remain in the body after the infection/disease has been defeated, to protect your body against the pathogen if it ever returned in the future, as well as a faster, more rapid response. </a:t>
            </a:r>
          </a:p>
          <a:p>
            <a:pPr algn="just"/>
            <a:endParaRPr lang="en-US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algn="just"/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This line of defence also creates </a:t>
            </a:r>
            <a:r>
              <a:rPr lang="en-US" b="1" dirty="0" smtClean="0">
                <a:solidFill>
                  <a:srgbClr val="17375E"/>
                </a:solidFill>
                <a:latin typeface="Calibri"/>
                <a:cs typeface="Calibri"/>
              </a:rPr>
              <a:t>memory cells</a:t>
            </a:r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, which as the name suggests, are cells that remember how to fight off the pathogen if it ever returned in the future</a:t>
            </a:r>
          </a:p>
          <a:p>
            <a:pPr algn="just"/>
            <a:endParaRPr lang="en-US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b="1" dirty="0" smtClean="0">
                <a:solidFill>
                  <a:srgbClr val="17375E"/>
                </a:solidFill>
                <a:latin typeface="Calibri"/>
                <a:cs typeface="Calibri"/>
              </a:rPr>
              <a:t>THIS IS IMMUNITY </a:t>
            </a:r>
            <a:endParaRPr lang="en-US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92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Activity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733"/>
            <a:ext cx="7620000" cy="514773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Complete the fill in the blank detailed </a:t>
            </a:r>
            <a:r>
              <a:rPr lang="en-US" sz="2800" b="1" dirty="0" smtClean="0">
                <a:solidFill>
                  <a:srgbClr val="17375E"/>
                </a:solidFill>
                <a:latin typeface="Calibri"/>
                <a:cs typeface="Calibri"/>
              </a:rPr>
              <a:t>mind map </a:t>
            </a:r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to summarise the complex immune system. </a:t>
            </a:r>
            <a:endParaRPr lang="en-US" sz="2800" dirty="0">
              <a:solidFill>
                <a:srgbClr val="17375E"/>
              </a:solidFill>
              <a:latin typeface="Calibri"/>
              <a:cs typeface="Calibri"/>
            </a:endParaRPr>
          </a:p>
          <a:p>
            <a:pPr lvl="1"/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Use immune system PowerPoint, your device (laptop/tablet) and the oxford textbook to help you!</a:t>
            </a:r>
          </a:p>
          <a:p>
            <a:endParaRPr lang="en-US" sz="2800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17375E"/>
                </a:solidFill>
                <a:latin typeface="Calibri"/>
                <a:cs typeface="Calibri"/>
              </a:rPr>
              <a:t>If you finish the task above: </a:t>
            </a:r>
          </a:p>
          <a:p>
            <a:pPr marL="114300" indent="0">
              <a:buNone/>
            </a:pPr>
            <a:endParaRPr lang="en-US" sz="2800" b="1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Complete the </a:t>
            </a:r>
            <a:r>
              <a:rPr lang="en-US" sz="2800" b="1" dirty="0" smtClean="0">
                <a:solidFill>
                  <a:srgbClr val="17375E"/>
                </a:solidFill>
                <a:latin typeface="Calibri"/>
                <a:cs typeface="Calibri"/>
              </a:rPr>
              <a:t>immune system table worksheet</a:t>
            </a:r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, filling in the information about the three lines for defence of the immune system</a:t>
            </a:r>
          </a:p>
          <a:p>
            <a:pPr lvl="2"/>
            <a:r>
              <a:rPr lang="en-US" sz="2800" dirty="0" smtClean="0">
                <a:solidFill>
                  <a:srgbClr val="17375E"/>
                </a:solidFill>
                <a:latin typeface="Calibri"/>
                <a:cs typeface="Calibri"/>
              </a:rPr>
              <a:t>Use your oxford textbook and your laptops/tablets to help you!</a:t>
            </a:r>
            <a:endParaRPr lang="en-US" dirty="0" smtClean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4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Immunity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The human body acquires immunity through the lines of defence, specifically the third line of defence, where the B and T lymphocytes create antibodies and memory cells. </a:t>
            </a:r>
          </a:p>
          <a:p>
            <a:endParaRPr lang="en-US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17375E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en-US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600" b="1" dirty="0" smtClean="0">
                <a:solidFill>
                  <a:srgbClr val="17375E"/>
                </a:solidFill>
                <a:latin typeface="Calibri"/>
                <a:cs typeface="Calibri"/>
              </a:rPr>
              <a:t>However, it is possible to acquire immunity in another way! </a:t>
            </a:r>
            <a:endParaRPr lang="en-US" sz="36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31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36" y="1371072"/>
            <a:ext cx="6750624" cy="41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3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120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VACCINATION! 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42" y="3578311"/>
            <a:ext cx="3847438" cy="25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What is vaccination?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Vaccination is the injection or ingestion of a small, specific part of a pathogen </a:t>
            </a:r>
          </a:p>
          <a:p>
            <a:endParaRPr lang="en-US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This encourages the body to create an immune response to this pathogen, creating antibodies and memory cells against the pathogen (targeting the adaptive/specific immune system). </a:t>
            </a:r>
          </a:p>
          <a:p>
            <a:endParaRPr lang="en-US" dirty="0">
              <a:solidFill>
                <a:srgbClr val="17375E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A vaccine can contain: </a:t>
            </a:r>
          </a:p>
          <a:p>
            <a:pPr lvl="2"/>
            <a:r>
              <a:rPr lang="en-US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 dead pathogen</a:t>
            </a:r>
          </a:p>
          <a:p>
            <a:pPr lvl="2"/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A weakened pathogen</a:t>
            </a:r>
          </a:p>
          <a:p>
            <a:pPr lvl="2"/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Parts of a broken up pathogen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2" descr="Image result for vacci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97" y="4869160"/>
            <a:ext cx="31586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1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Vaccination </a:t>
            </a:r>
            <a:endParaRPr lang="en-US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Vaccinations help to build </a:t>
            </a:r>
            <a:r>
              <a:rPr lang="en-US" b="1" dirty="0" smtClean="0">
                <a:solidFill>
                  <a:srgbClr val="17375E"/>
                </a:solidFill>
              </a:rPr>
              <a:t>herd immunity </a:t>
            </a:r>
            <a:r>
              <a:rPr lang="en-US" dirty="0" smtClean="0">
                <a:solidFill>
                  <a:srgbClr val="17375E"/>
                </a:solidFill>
              </a:rPr>
              <a:t>to pathogens, to </a:t>
            </a:r>
            <a:r>
              <a:rPr lang="en-US" b="1" dirty="0" smtClean="0">
                <a:solidFill>
                  <a:srgbClr val="17375E"/>
                </a:solidFill>
              </a:rPr>
              <a:t>reduce the spread </a:t>
            </a:r>
            <a:r>
              <a:rPr lang="en-US" dirty="0" smtClean="0">
                <a:solidFill>
                  <a:srgbClr val="17375E"/>
                </a:solidFill>
              </a:rPr>
              <a:t>among populations</a:t>
            </a:r>
          </a:p>
          <a:p>
            <a:endParaRPr lang="en-US" b="1" dirty="0">
              <a:solidFill>
                <a:srgbClr val="17375E"/>
              </a:solidFill>
            </a:endParaRPr>
          </a:p>
          <a:p>
            <a:r>
              <a:rPr lang="en-US" dirty="0" smtClean="0">
                <a:solidFill>
                  <a:srgbClr val="17375E"/>
                </a:solidFill>
              </a:rPr>
              <a:t>Vaccines are considered a </a:t>
            </a:r>
            <a:r>
              <a:rPr lang="en-US" b="1" dirty="0" smtClean="0">
                <a:solidFill>
                  <a:srgbClr val="17375E"/>
                </a:solidFill>
              </a:rPr>
              <a:t>preventative method</a:t>
            </a:r>
            <a:endParaRPr lang="en-US" b="1" dirty="0">
              <a:solidFill>
                <a:srgbClr val="17375E"/>
              </a:solidFill>
            </a:endParaRPr>
          </a:p>
        </p:txBody>
      </p:sp>
      <p:pic>
        <p:nvPicPr>
          <p:cNvPr id="4" name="Picture 2" descr="Image result for vaccines weakened pathogen i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63" y="3403741"/>
            <a:ext cx="3852081" cy="34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3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Vaccination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Lets look at how vaccinations work! 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7171"/>
            <a:ext cx="6176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17375E"/>
                </a:solidFill>
                <a:latin typeface="Calibri"/>
                <a:cs typeface="Calibri"/>
                <a:hlinkClick r:id="rId2"/>
              </a:rPr>
              <a:t>https://www.youtube.com/watch?v=</a:t>
            </a:r>
            <a:r>
              <a:rPr lang="en-AU" dirty="0" smtClean="0">
                <a:solidFill>
                  <a:srgbClr val="17375E"/>
                </a:solidFill>
                <a:latin typeface="Calibri"/>
                <a:cs typeface="Calibri"/>
                <a:hlinkClick r:id="rId2"/>
              </a:rPr>
              <a:t>rb7TVW77ZCs</a:t>
            </a:r>
            <a:endParaRPr lang="en-AU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r>
              <a:rPr lang="en-AU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lang="en-AU" dirty="0">
              <a:solidFill>
                <a:srgbClr val="17375E"/>
              </a:solidFill>
              <a:latin typeface="Calibri"/>
              <a:cs typeface="Calibri"/>
            </a:endParaRPr>
          </a:p>
          <a:p>
            <a:r>
              <a:rPr lang="en-AU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https://www.youtube.com/watch?v=ZuiHFg_nfnE</a:t>
            </a:r>
            <a:r>
              <a:rPr lang="en-AU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56" y="36919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1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irst line of de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3" y="596056"/>
            <a:ext cx="7848872" cy="58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6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alibri"/>
                <a:cs typeface="Calibri"/>
              </a:rPr>
              <a:t>Acquired Immune system and Vaccination Recap</a:t>
            </a:r>
            <a:endParaRPr lang="en-US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Lets summarise the acquired immune system and vaccination!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1976" y="233531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375E"/>
                </a:solidFill>
              </a:rPr>
              <a:t>https://www.youtube.com/watch?v=2DFN4IBZ3rI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06" r="12172"/>
          <a:stretch/>
        </p:blipFill>
        <p:spPr>
          <a:xfrm>
            <a:off x="1536102" y="2998065"/>
            <a:ext cx="5608415" cy="35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600" dirty="0" smtClean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endParaRPr lang="en-US" sz="36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600" dirty="0" smtClean="0">
                <a:solidFill>
                  <a:srgbClr val="0F3661"/>
                </a:solidFill>
                <a:latin typeface="Calibri"/>
                <a:cs typeface="Calibri"/>
              </a:rPr>
              <a:t>What is the main role of the immune system?</a:t>
            </a:r>
            <a:endParaRPr lang="en-US" sz="36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5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The main role of the immune system is to defend the body against infection and disease, caused by pathogens such as: </a:t>
            </a:r>
          </a:p>
          <a:p>
            <a:pPr algn="ctr"/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Bacteria</a:t>
            </a:r>
          </a:p>
          <a:p>
            <a:pPr algn="ctr"/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Viruses</a:t>
            </a:r>
          </a:p>
          <a:p>
            <a:pPr algn="ctr"/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Fungi</a:t>
            </a:r>
          </a:p>
          <a:p>
            <a:pPr algn="ctr"/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Parasites</a:t>
            </a:r>
          </a:p>
          <a:p>
            <a:pPr algn="ctr"/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Protozoa </a:t>
            </a:r>
          </a:p>
          <a:p>
            <a:pPr algn="ctr"/>
            <a:r>
              <a:rPr lang="en-US" sz="2800" dirty="0" smtClean="0">
                <a:solidFill>
                  <a:srgbClr val="0F3661"/>
                </a:solidFill>
                <a:latin typeface="Calibri"/>
                <a:cs typeface="Calibri"/>
              </a:rPr>
              <a:t>Prions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2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The Immune System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>
              <a:solidFill>
                <a:srgbClr val="0F3661"/>
              </a:solidFill>
            </a:endParaRPr>
          </a:p>
          <a:p>
            <a:pPr marL="114300" indent="0" algn="ctr">
              <a:buNone/>
            </a:pPr>
            <a:endParaRPr lang="en-US" sz="3200" dirty="0" smtClean="0">
              <a:solidFill>
                <a:srgbClr val="0F366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rgbClr val="0F3661"/>
              </a:solidFill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Can you list the features of the immune system (cells, tissues and organs)?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42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6239" b="-46239"/>
          <a:stretch>
            <a:fillRect/>
          </a:stretch>
        </p:blipFill>
        <p:spPr>
          <a:xfrm>
            <a:off x="176642" y="975380"/>
            <a:ext cx="4341831" cy="5450268"/>
          </a:xfrm>
        </p:spPr>
      </p:pic>
      <p:sp>
        <p:nvSpPr>
          <p:cNvPr id="5" name="TextBox 4"/>
          <p:cNvSpPr txBox="1"/>
          <p:nvPr/>
        </p:nvSpPr>
        <p:spPr>
          <a:xfrm>
            <a:off x="3759201" y="2170931"/>
            <a:ext cx="4524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buFont typeface="Arial"/>
              <a:buChar char="•"/>
            </a:pP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The tonsils and </a:t>
            </a:r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thymus</a:t>
            </a:r>
          </a:p>
          <a:p>
            <a:pPr lvl="1" algn="ctr"/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which make </a:t>
            </a:r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antibodies</a:t>
            </a:r>
          </a:p>
          <a:p>
            <a:pPr marL="742950" lvl="1" indent="-285750" algn="ctr">
              <a:buFont typeface="Arial"/>
              <a:buChar char="•"/>
            </a:pPr>
            <a:endParaRPr lang="en-US" sz="20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742950" lvl="1" indent="-285750" algn="ctr">
              <a:buFont typeface="Arial"/>
              <a:buChar char="•"/>
            </a:pP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The lymphatic </a:t>
            </a:r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system</a:t>
            </a:r>
          </a:p>
          <a:p>
            <a:pPr lvl="1" algn="ctr"/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(lymph nodes and vessels) </a:t>
            </a:r>
            <a:endParaRPr lang="en-US" sz="2000" dirty="0" smtClean="0">
              <a:solidFill>
                <a:srgbClr val="0F3661"/>
              </a:solidFill>
              <a:latin typeface="Calibri"/>
              <a:cs typeface="Calibri"/>
            </a:endParaRPr>
          </a:p>
          <a:p>
            <a:pPr marL="742950" lvl="1" indent="-285750" algn="ctr">
              <a:buFont typeface="Arial"/>
              <a:buChar char="•"/>
            </a:pPr>
            <a:endParaRPr lang="en-US" sz="20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742950" lvl="1" indent="-285750" algn="ctr">
              <a:buFont typeface="Arial"/>
              <a:buChar char="•"/>
            </a:pP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Bone </a:t>
            </a:r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marrow</a:t>
            </a:r>
          </a:p>
          <a:p>
            <a:pPr marL="742950" lvl="1" indent="-285750" algn="ctr">
              <a:buFont typeface="Arial"/>
              <a:buChar char="•"/>
            </a:pPr>
            <a:endParaRPr lang="en-US" sz="20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742950" lvl="1" indent="-285750" algn="ctr">
              <a:buFont typeface="Arial"/>
              <a:buChar char="•"/>
            </a:pP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The </a:t>
            </a:r>
            <a:r>
              <a:rPr lang="en-US" sz="2000" dirty="0" smtClean="0">
                <a:solidFill>
                  <a:srgbClr val="0F3661"/>
                </a:solidFill>
                <a:latin typeface="Calibri"/>
                <a:cs typeface="Calibri"/>
              </a:rPr>
              <a:t>spleen</a:t>
            </a:r>
          </a:p>
          <a:p>
            <a:pPr marL="742950" lvl="1" indent="-285750" algn="ctr">
              <a:buFont typeface="Arial"/>
              <a:buChar char="•"/>
            </a:pPr>
            <a:endParaRPr lang="en-US" sz="20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742950" lvl="1" indent="-285750" algn="ctr">
              <a:buFont typeface="Arial"/>
              <a:buChar char="•"/>
            </a:pPr>
            <a:r>
              <a:rPr lang="en-US" sz="2000" dirty="0">
                <a:solidFill>
                  <a:srgbClr val="0F3661"/>
                </a:solidFill>
                <a:latin typeface="Calibri"/>
                <a:cs typeface="Calibri"/>
              </a:rPr>
              <a:t>White blood cells </a:t>
            </a:r>
          </a:p>
        </p:txBody>
      </p:sp>
    </p:spTree>
    <p:extLst>
      <p:ext uri="{BB962C8B-B14F-4D97-AF65-F5344CB8AC3E}">
        <p14:creationId xmlns:p14="http://schemas.microsoft.com/office/powerpoint/2010/main" val="341391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11430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114300" indent="0" algn="ctr">
              <a:buNone/>
            </a:pPr>
            <a:endParaRPr lang="en-US" dirty="0" smtClean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600" dirty="0" smtClean="0">
                <a:solidFill>
                  <a:srgbClr val="0F3661"/>
                </a:solidFill>
                <a:latin typeface="Calibri"/>
                <a:cs typeface="Calibri"/>
              </a:rPr>
              <a:t>Can you name the two branches of the immune system? </a:t>
            </a:r>
            <a:endParaRPr lang="en-US" sz="36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45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2782" y="1860798"/>
            <a:ext cx="277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The Immune System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44437" y="3159787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12314" y="3159787"/>
            <a:ext cx="856442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60353" y="4275218"/>
            <a:ext cx="1876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Adaptive Specific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196" y="4253128"/>
            <a:ext cx="2731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Innate</a:t>
            </a:r>
          </a:p>
          <a:p>
            <a:pPr algn="ctr"/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Non-Specific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89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Immune System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>
              <a:solidFill>
                <a:srgbClr val="0F366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What anatomical barriers are included in 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the immune system’s </a:t>
            </a:r>
            <a:r>
              <a:rPr lang="en-US" sz="3200" b="1" dirty="0" smtClean="0">
                <a:solidFill>
                  <a:srgbClr val="0F3661"/>
                </a:solidFill>
                <a:latin typeface="Calibri"/>
                <a:cs typeface="Calibri"/>
              </a:rPr>
              <a:t>first line of defence</a:t>
            </a:r>
            <a:r>
              <a:rPr lang="en-US" sz="3200" dirty="0" smtClean="0">
                <a:solidFill>
                  <a:srgbClr val="0F3661"/>
                </a:solidFill>
                <a:latin typeface="Calibri"/>
                <a:cs typeface="Calibri"/>
              </a:rPr>
              <a:t>? </a:t>
            </a:r>
            <a:endParaRPr lang="en-US" sz="3200" dirty="0">
              <a:solidFill>
                <a:srgbClr val="0F366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949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425</TotalTime>
  <Words>752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The Immune System</vt:lpstr>
      <vt:lpstr>PowerPoint Presentation</vt:lpstr>
      <vt:lpstr>The Immune System</vt:lpstr>
      <vt:lpstr>The Immune System</vt:lpstr>
      <vt:lpstr>The Immune System </vt:lpstr>
      <vt:lpstr>The Immune System</vt:lpstr>
      <vt:lpstr>The Immune System</vt:lpstr>
      <vt:lpstr>The Immune System</vt:lpstr>
      <vt:lpstr>The Immune System</vt:lpstr>
      <vt:lpstr>The Immune System</vt:lpstr>
      <vt:lpstr>The Immune System</vt:lpstr>
      <vt:lpstr>PowerPoint Presentation</vt:lpstr>
      <vt:lpstr>PowerPoint Presentation</vt:lpstr>
      <vt:lpstr>The Immune System</vt:lpstr>
      <vt:lpstr>The Immune System</vt:lpstr>
      <vt:lpstr>We have covered the first and second lines of defence,  so what’s next? </vt:lpstr>
      <vt:lpstr>The Third Line of Defence </vt:lpstr>
      <vt:lpstr>Activity</vt:lpstr>
      <vt:lpstr>Immunity</vt:lpstr>
      <vt:lpstr>VACCINATION! </vt:lpstr>
      <vt:lpstr>What is vaccination? </vt:lpstr>
      <vt:lpstr>Vaccination </vt:lpstr>
      <vt:lpstr>Vaccination </vt:lpstr>
      <vt:lpstr>PowerPoint Presentation</vt:lpstr>
      <vt:lpstr>Acquired Immune system and Vaccination Recap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</dc:title>
  <dc:creator>Tiana </dc:creator>
  <cp:lastModifiedBy>STUBBS Tiana</cp:lastModifiedBy>
  <cp:revision>23</cp:revision>
  <dcterms:created xsi:type="dcterms:W3CDTF">2019-06-18T10:46:57Z</dcterms:created>
  <dcterms:modified xsi:type="dcterms:W3CDTF">2019-06-20T01:38:00Z</dcterms:modified>
</cp:coreProperties>
</file>