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AEA81843-5555-4AEB-BDF8-50E686D871CE}" type="datetimeFigureOut">
              <a:rPr lang="en-AU" smtClean="0"/>
              <a:t>2/03/2017</a:t>
            </a:fld>
            <a:endParaRPr lang="en-A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58945EC-2CBC-493C-9B3C-2C04AB6D9F1D}" type="slidenum">
              <a:rPr lang="en-AU" smtClean="0"/>
              <a:t>‹#›</a:t>
            </a:fld>
            <a:endParaRPr lang="en-A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A81843-5555-4AEB-BDF8-50E686D871CE}" type="datetimeFigureOut">
              <a:rPr lang="en-AU" smtClean="0"/>
              <a:t>2/03/2017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8945EC-2CBC-493C-9B3C-2C04AB6D9F1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A81843-5555-4AEB-BDF8-50E686D871CE}" type="datetimeFigureOut">
              <a:rPr lang="en-AU" smtClean="0"/>
              <a:t>2/03/2017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8945EC-2CBC-493C-9B3C-2C04AB6D9F1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A81843-5555-4AEB-BDF8-50E686D871CE}" type="datetimeFigureOut">
              <a:rPr lang="en-AU" smtClean="0"/>
              <a:t>2/03/2017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8945EC-2CBC-493C-9B3C-2C04AB6D9F1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AEA81843-5555-4AEB-BDF8-50E686D871CE}" type="datetimeFigureOut">
              <a:rPr lang="en-AU" smtClean="0"/>
              <a:t>2/03/2017</a:t>
            </a:fld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58945EC-2CBC-493C-9B3C-2C04AB6D9F1D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A81843-5555-4AEB-BDF8-50E686D871CE}" type="datetimeFigureOut">
              <a:rPr lang="en-AU" smtClean="0"/>
              <a:t>2/03/2017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958945EC-2CBC-493C-9B3C-2C04AB6D9F1D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A81843-5555-4AEB-BDF8-50E686D871CE}" type="datetimeFigureOut">
              <a:rPr lang="en-AU" smtClean="0"/>
              <a:t>2/03/2017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958945EC-2CBC-493C-9B3C-2C04AB6D9F1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A81843-5555-4AEB-BDF8-50E686D871CE}" type="datetimeFigureOut">
              <a:rPr lang="en-AU" smtClean="0"/>
              <a:t>2/03/2017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8945EC-2CBC-493C-9B3C-2C04AB6D9F1D}" type="slidenum">
              <a:rPr lang="en-AU" smtClean="0"/>
              <a:t>‹#›</a:t>
            </a:fld>
            <a:endParaRPr lang="en-AU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A81843-5555-4AEB-BDF8-50E686D871CE}" type="datetimeFigureOut">
              <a:rPr lang="en-AU" smtClean="0"/>
              <a:t>2/03/2017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8945EC-2CBC-493C-9B3C-2C04AB6D9F1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AEA81843-5555-4AEB-BDF8-50E686D871CE}" type="datetimeFigureOut">
              <a:rPr lang="en-AU" smtClean="0"/>
              <a:t>2/03/2017</a:t>
            </a:fld>
            <a:endParaRPr lang="en-A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58945EC-2CBC-493C-9B3C-2C04AB6D9F1D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AEA81843-5555-4AEB-BDF8-50E686D871CE}" type="datetimeFigureOut">
              <a:rPr lang="en-AU" smtClean="0"/>
              <a:t>2/03/2017</a:t>
            </a:fld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58945EC-2CBC-493C-9B3C-2C04AB6D9F1D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AEA81843-5555-4AEB-BDF8-50E686D871CE}" type="datetimeFigureOut">
              <a:rPr lang="en-AU" smtClean="0"/>
              <a:t>2/03/2017</a:t>
            </a:fld>
            <a:endParaRPr lang="en-A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958945EC-2CBC-493C-9B3C-2C04AB6D9F1D}" type="slidenum">
              <a:rPr lang="en-AU" smtClean="0"/>
              <a:t>‹#›</a:t>
            </a:fld>
            <a:endParaRPr lang="en-AU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Investigating Skills 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Year 9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50166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Controlled Variables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Controlled variables are any variables that </a:t>
            </a:r>
            <a:r>
              <a:rPr lang="en-AU" u="sng" dirty="0" smtClean="0"/>
              <a:t>may influence </a:t>
            </a:r>
            <a:r>
              <a:rPr lang="en-AU" dirty="0" smtClean="0"/>
              <a:t>the measurements you receive for the dependent variable </a:t>
            </a:r>
          </a:p>
          <a:p>
            <a:r>
              <a:rPr lang="en-AU" dirty="0" smtClean="0"/>
              <a:t>These are things you are not looking at testing now</a:t>
            </a:r>
          </a:p>
          <a:p>
            <a:r>
              <a:rPr lang="en-AU" dirty="0" smtClean="0"/>
              <a:t>You must keep these variables the same </a:t>
            </a:r>
          </a:p>
          <a:p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10061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Controlled Variables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For the aim below, list 2 variables that you may need to control:</a:t>
            </a:r>
          </a:p>
          <a:p>
            <a:endParaRPr lang="en-AU" dirty="0" smtClean="0"/>
          </a:p>
          <a:p>
            <a:pPr marL="292100" lvl="1" indent="-292100">
              <a:spcBef>
                <a:spcPts val="0"/>
              </a:spcBef>
              <a:buClr>
                <a:schemeClr val="accent1"/>
              </a:buClr>
              <a:buSzPct val="70000"/>
              <a:buFont typeface="Wingdings 2"/>
              <a:buChar char=""/>
            </a:pPr>
            <a:r>
              <a:rPr lang="en-AU" dirty="0">
                <a:solidFill>
                  <a:schemeClr val="bg1"/>
                </a:solidFill>
              </a:rPr>
              <a:t>To determine if type of soil effects plant growth</a:t>
            </a:r>
          </a:p>
          <a:p>
            <a:endParaRPr lang="en-AU" dirty="0" smtClean="0"/>
          </a:p>
          <a:p>
            <a:r>
              <a:rPr lang="en-AU" dirty="0" smtClean="0"/>
              <a:t>Think about what other factors may effect plant growth, other than soil type…..</a:t>
            </a:r>
          </a:p>
          <a:p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59084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Controlled Variables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Some examples may include:</a:t>
            </a:r>
          </a:p>
          <a:p>
            <a:pPr lvl="1"/>
            <a:r>
              <a:rPr lang="en-AU" dirty="0" smtClean="0"/>
              <a:t>Amount of water given to plants</a:t>
            </a:r>
          </a:p>
          <a:p>
            <a:pPr lvl="1"/>
            <a:r>
              <a:rPr lang="en-AU" dirty="0" smtClean="0"/>
              <a:t>Type of plants testing</a:t>
            </a:r>
          </a:p>
          <a:p>
            <a:pPr lvl="1"/>
            <a:r>
              <a:rPr lang="en-AU" dirty="0" smtClean="0"/>
              <a:t>Amount of sunlight available to plants</a:t>
            </a:r>
          </a:p>
          <a:p>
            <a:pPr lvl="1"/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4479493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Writing a Hypothesis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This is a testable statement based on your aim and prediction</a:t>
            </a:r>
          </a:p>
          <a:p>
            <a:r>
              <a:rPr lang="en-AU" dirty="0" smtClean="0"/>
              <a:t>You must be specific about the </a:t>
            </a:r>
            <a:r>
              <a:rPr lang="en-AU" u="sng" dirty="0" smtClean="0"/>
              <a:t>effect</a:t>
            </a:r>
            <a:r>
              <a:rPr lang="en-AU" dirty="0" smtClean="0"/>
              <a:t> you think the independent variable will have on the dependent variable….</a:t>
            </a:r>
          </a:p>
          <a:p>
            <a:r>
              <a:rPr lang="en-AU" dirty="0" smtClean="0"/>
              <a:t>For example:</a:t>
            </a:r>
          </a:p>
          <a:p>
            <a:pPr lvl="1"/>
            <a:r>
              <a:rPr lang="en-AU" dirty="0" smtClean="0"/>
              <a:t>Plants grown in potting mix will </a:t>
            </a:r>
            <a:r>
              <a:rPr lang="en-AU" dirty="0" smtClean="0">
                <a:solidFill>
                  <a:srgbClr val="00B050"/>
                </a:solidFill>
              </a:rPr>
              <a:t>grow taller </a:t>
            </a:r>
            <a:r>
              <a:rPr lang="en-AU" dirty="0" smtClean="0"/>
              <a:t>than plants grown in sand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90902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Writing a Hypothesis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Now you try and write a hypothesis based on the following aim (note the I.V and D.V):</a:t>
            </a:r>
          </a:p>
          <a:p>
            <a:pPr marL="0" indent="0">
              <a:buNone/>
            </a:pPr>
            <a:endParaRPr lang="en-AU" dirty="0" smtClean="0"/>
          </a:p>
          <a:p>
            <a:pPr marL="292100" lvl="1" indent="-292100">
              <a:spcBef>
                <a:spcPts val="0"/>
              </a:spcBef>
              <a:buClr>
                <a:schemeClr val="accent1"/>
              </a:buClr>
              <a:buSzPct val="70000"/>
              <a:buFont typeface="Wingdings 2"/>
              <a:buChar char=""/>
            </a:pPr>
            <a:r>
              <a:rPr lang="en-AU" dirty="0"/>
              <a:t>To see if </a:t>
            </a:r>
            <a:r>
              <a:rPr lang="en-AU" dirty="0">
                <a:solidFill>
                  <a:srgbClr val="FFFF00"/>
                </a:solidFill>
              </a:rPr>
              <a:t>taller people </a:t>
            </a:r>
            <a:r>
              <a:rPr lang="en-AU" dirty="0"/>
              <a:t>have more </a:t>
            </a:r>
            <a:r>
              <a:rPr lang="en-AU" dirty="0">
                <a:solidFill>
                  <a:srgbClr val="FF0000"/>
                </a:solidFill>
              </a:rPr>
              <a:t>mass</a:t>
            </a:r>
          </a:p>
          <a:p>
            <a:pPr marL="0" indent="0">
              <a:buNone/>
            </a:pPr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18072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Writing a Hypothesis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92100" lvl="1" indent="-292100">
              <a:spcBef>
                <a:spcPts val="0"/>
              </a:spcBef>
              <a:buClr>
                <a:schemeClr val="accent1"/>
              </a:buClr>
              <a:buSzPct val="70000"/>
              <a:buFont typeface="Wingdings 2"/>
              <a:buChar char=""/>
            </a:pPr>
            <a:r>
              <a:rPr lang="en-AU" dirty="0"/>
              <a:t>To see if </a:t>
            </a:r>
            <a:r>
              <a:rPr lang="en-AU" dirty="0">
                <a:solidFill>
                  <a:srgbClr val="FFFF00"/>
                </a:solidFill>
              </a:rPr>
              <a:t>taller people </a:t>
            </a:r>
            <a:r>
              <a:rPr lang="en-AU" dirty="0"/>
              <a:t>have more </a:t>
            </a:r>
            <a:r>
              <a:rPr lang="en-AU" dirty="0" smtClean="0">
                <a:solidFill>
                  <a:srgbClr val="FF0000"/>
                </a:solidFill>
              </a:rPr>
              <a:t>mass</a:t>
            </a:r>
          </a:p>
          <a:p>
            <a:pPr marL="292100" lvl="1" indent="-292100">
              <a:spcBef>
                <a:spcPts val="0"/>
              </a:spcBef>
              <a:buClr>
                <a:schemeClr val="accent1"/>
              </a:buClr>
              <a:buSzPct val="70000"/>
              <a:buFont typeface="Wingdings 2"/>
              <a:buChar char=""/>
            </a:pPr>
            <a:endParaRPr lang="en-AU" dirty="0">
              <a:solidFill>
                <a:srgbClr val="FF0000"/>
              </a:solidFill>
            </a:endParaRPr>
          </a:p>
          <a:p>
            <a:pPr marL="0" lvl="1" indent="0">
              <a:spcBef>
                <a:spcPts val="0"/>
              </a:spcBef>
              <a:buClr>
                <a:schemeClr val="accent1"/>
              </a:buClr>
              <a:buSzPct val="70000"/>
              <a:buNone/>
            </a:pPr>
            <a:endParaRPr lang="en-AU" dirty="0" smtClean="0"/>
          </a:p>
          <a:p>
            <a:r>
              <a:rPr lang="en-AU" dirty="0" smtClean="0"/>
              <a:t>Taller people will </a:t>
            </a:r>
            <a:r>
              <a:rPr lang="en-AU" dirty="0" smtClean="0">
                <a:solidFill>
                  <a:srgbClr val="00B050"/>
                </a:solidFill>
              </a:rPr>
              <a:t>weigh more </a:t>
            </a:r>
            <a:r>
              <a:rPr lang="en-AU" dirty="0" smtClean="0"/>
              <a:t>than short people</a:t>
            </a:r>
          </a:p>
          <a:p>
            <a:r>
              <a:rPr lang="en-AU" dirty="0" smtClean="0"/>
              <a:t>Taller people will </a:t>
            </a:r>
            <a:r>
              <a:rPr lang="en-AU" dirty="0" smtClean="0">
                <a:solidFill>
                  <a:srgbClr val="00B050"/>
                </a:solidFill>
              </a:rPr>
              <a:t>weigh less </a:t>
            </a:r>
            <a:r>
              <a:rPr lang="en-AU" dirty="0" smtClean="0"/>
              <a:t>than short people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009893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Recording Results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After conducting an experiment you will record your results in a </a:t>
            </a:r>
            <a:r>
              <a:rPr lang="en-AU" u="sng" dirty="0" smtClean="0"/>
              <a:t>table</a:t>
            </a:r>
          </a:p>
          <a:p>
            <a:r>
              <a:rPr lang="en-AU" dirty="0" smtClean="0"/>
              <a:t>Tables must be drawn using a </a:t>
            </a:r>
            <a:r>
              <a:rPr lang="en-AU" u="sng" dirty="0" smtClean="0"/>
              <a:t>ruler</a:t>
            </a:r>
            <a:r>
              <a:rPr lang="en-AU" dirty="0" smtClean="0"/>
              <a:t> and a </a:t>
            </a:r>
            <a:r>
              <a:rPr lang="en-AU" u="sng" dirty="0" smtClean="0"/>
              <a:t>pencil</a:t>
            </a:r>
            <a:endParaRPr lang="en-AU" u="sng" dirty="0"/>
          </a:p>
        </p:txBody>
      </p:sp>
    </p:spTree>
    <p:extLst>
      <p:ext uri="{BB962C8B-B14F-4D97-AF65-F5344CB8AC3E}">
        <p14:creationId xmlns:p14="http://schemas.microsoft.com/office/powerpoint/2010/main" val="38095524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Results Tables </a:t>
            </a:r>
            <a:endParaRPr lang="en-A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7" y="2060848"/>
            <a:ext cx="8696325" cy="3705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61597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Graphing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Now that you have your results in a table, you must now draw a graph</a:t>
            </a:r>
          </a:p>
          <a:p>
            <a:r>
              <a:rPr lang="en-AU" dirty="0" smtClean="0"/>
              <a:t>There are 2 types of graphs:</a:t>
            </a:r>
          </a:p>
          <a:p>
            <a:pPr lvl="1"/>
            <a:r>
              <a:rPr lang="en-AU" dirty="0" smtClean="0"/>
              <a:t>Bar Graph (discrete data)</a:t>
            </a:r>
          </a:p>
          <a:p>
            <a:pPr lvl="1"/>
            <a:r>
              <a:rPr lang="en-AU" dirty="0" smtClean="0"/>
              <a:t>Line Graph (continuous data) *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704404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Graphing</a:t>
            </a:r>
            <a:endParaRPr lang="en-A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772816"/>
            <a:ext cx="6647706" cy="4503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5748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So many questions….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Scientists conduct experiments to solve problems, answer questions and prove theories. </a:t>
            </a:r>
          </a:p>
          <a:p>
            <a:r>
              <a:rPr lang="en-AU" dirty="0" smtClean="0"/>
              <a:t>Experiments need to be conducted in a certain way to ensure that results are </a:t>
            </a:r>
            <a:r>
              <a:rPr lang="en-AU" u="sng" dirty="0" smtClean="0"/>
              <a:t>valid and reliable</a:t>
            </a:r>
            <a:endParaRPr lang="en-AU" u="sng" dirty="0"/>
          </a:p>
        </p:txBody>
      </p:sp>
    </p:spTree>
    <p:extLst>
      <p:ext uri="{BB962C8B-B14F-4D97-AF65-F5344CB8AC3E}">
        <p14:creationId xmlns:p14="http://schemas.microsoft.com/office/powerpoint/2010/main" val="29810398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Analysing a Graph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Describe the graph using words</a:t>
            </a:r>
          </a:p>
          <a:p>
            <a:r>
              <a:rPr lang="en-AU" dirty="0" smtClean="0"/>
              <a:t>Always include </a:t>
            </a:r>
            <a:r>
              <a:rPr lang="en-AU" u="sng" dirty="0" smtClean="0"/>
              <a:t>specific data points </a:t>
            </a:r>
            <a:r>
              <a:rPr lang="en-AU" dirty="0" smtClean="0"/>
              <a:t>to support your answer</a:t>
            </a:r>
          </a:p>
          <a:p>
            <a:r>
              <a:rPr lang="en-AU" dirty="0" smtClean="0"/>
              <a:t>Usually needed to discuss 2 things:</a:t>
            </a:r>
          </a:p>
          <a:p>
            <a:pPr lvl="1"/>
            <a:r>
              <a:rPr lang="en-AU" dirty="0" smtClean="0"/>
              <a:t>What is the relationship between the Independent and Dependent variable (what does the whole line tell us)?</a:t>
            </a:r>
          </a:p>
          <a:p>
            <a:pPr lvl="1"/>
            <a:r>
              <a:rPr lang="en-AU" dirty="0" smtClean="0"/>
              <a:t>Are there any patterns or trends </a:t>
            </a:r>
            <a:r>
              <a:rPr lang="en-AU" u="sng" dirty="0" smtClean="0"/>
              <a:t>within</a:t>
            </a:r>
            <a:r>
              <a:rPr lang="en-AU" dirty="0" smtClean="0"/>
              <a:t> the line?</a:t>
            </a:r>
          </a:p>
          <a:p>
            <a:pPr lvl="1"/>
            <a:endParaRPr lang="en-AU" dirty="0" smtClean="0"/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43637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Evaluating the Experiment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This is the part where we assess whether we conducted a fair test. </a:t>
            </a:r>
            <a:endParaRPr lang="en-AU" dirty="0"/>
          </a:p>
          <a:p>
            <a:r>
              <a:rPr lang="en-AU" dirty="0" smtClean="0"/>
              <a:t>We must assess 2 aspects of our experiment:</a:t>
            </a:r>
          </a:p>
          <a:p>
            <a:pPr lvl="1"/>
            <a:r>
              <a:rPr lang="en-AU" dirty="0" smtClean="0"/>
              <a:t>Validity</a:t>
            </a:r>
          </a:p>
          <a:p>
            <a:pPr lvl="1"/>
            <a:r>
              <a:rPr lang="en-AU" dirty="0" smtClean="0"/>
              <a:t>Reliability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315697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Validity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Here we are assessing whether it was the </a:t>
            </a:r>
            <a:r>
              <a:rPr lang="en-AU" u="sng" dirty="0" smtClean="0"/>
              <a:t>independent variable </a:t>
            </a:r>
            <a:r>
              <a:rPr lang="en-AU" dirty="0" smtClean="0"/>
              <a:t>that </a:t>
            </a:r>
            <a:r>
              <a:rPr lang="en-AU" u="sng" dirty="0" smtClean="0"/>
              <a:t>caused the change</a:t>
            </a:r>
            <a:r>
              <a:rPr lang="en-AU" dirty="0" smtClean="0"/>
              <a:t> on the </a:t>
            </a:r>
            <a:r>
              <a:rPr lang="en-AU" u="sng" dirty="0" smtClean="0"/>
              <a:t>dependent variable </a:t>
            </a:r>
            <a:r>
              <a:rPr lang="en-AU" dirty="0" smtClean="0"/>
              <a:t>or whether there were other factors that caused change</a:t>
            </a:r>
          </a:p>
          <a:p>
            <a:r>
              <a:rPr lang="en-AU" dirty="0" smtClean="0"/>
              <a:t>To do this we discuss how well we controlled our variables</a:t>
            </a:r>
          </a:p>
          <a:p>
            <a:pPr marL="0" indent="0">
              <a:buNone/>
            </a:pPr>
            <a:endParaRPr lang="en-AU" dirty="0" smtClean="0"/>
          </a:p>
          <a:p>
            <a:r>
              <a:rPr lang="en-AU" dirty="0" smtClean="0"/>
              <a:t>V for Validity……V for Variables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851083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Reliability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Here we are assessing whether our results can be replicated</a:t>
            </a:r>
          </a:p>
          <a:p>
            <a:r>
              <a:rPr lang="en-AU" dirty="0" smtClean="0"/>
              <a:t>Some ways we can increase reliability:</a:t>
            </a:r>
          </a:p>
          <a:p>
            <a:pPr lvl="1"/>
            <a:r>
              <a:rPr lang="en-AU" dirty="0" smtClean="0"/>
              <a:t>Conduct the test multiple times in one experiment and find an average</a:t>
            </a:r>
          </a:p>
          <a:p>
            <a:pPr lvl="1"/>
            <a:r>
              <a:rPr lang="en-AU" dirty="0" smtClean="0"/>
              <a:t>Repeat the experiment more than once</a:t>
            </a:r>
          </a:p>
          <a:p>
            <a:pPr lvl="1"/>
            <a:r>
              <a:rPr lang="en-AU" dirty="0" smtClean="0"/>
              <a:t>Increase the sample size </a:t>
            </a:r>
            <a:endParaRPr lang="en-AU" dirty="0"/>
          </a:p>
          <a:p>
            <a:pPr lvl="1"/>
            <a:endParaRPr lang="en-AU" dirty="0" smtClean="0"/>
          </a:p>
          <a:p>
            <a:r>
              <a:rPr lang="en-AU" dirty="0" smtClean="0"/>
              <a:t>R for Reliability…. R for Repeatability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20566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the question?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Scientists star off with a question… this question is the </a:t>
            </a:r>
            <a:r>
              <a:rPr lang="en-AU" u="sng" dirty="0" smtClean="0"/>
              <a:t>aim</a:t>
            </a:r>
            <a:r>
              <a:rPr lang="en-AU" dirty="0" smtClean="0"/>
              <a:t> of the experiment!</a:t>
            </a:r>
          </a:p>
          <a:p>
            <a:r>
              <a:rPr lang="en-AU" dirty="0" smtClean="0"/>
              <a:t>Some examples include:</a:t>
            </a:r>
          </a:p>
          <a:p>
            <a:pPr lvl="1"/>
            <a:r>
              <a:rPr lang="en-AU" dirty="0" smtClean="0"/>
              <a:t>To determine if type of soil effects plant growth</a:t>
            </a:r>
          </a:p>
          <a:p>
            <a:pPr lvl="1"/>
            <a:r>
              <a:rPr lang="en-AU" dirty="0" smtClean="0"/>
              <a:t>To see if taller people have more mass</a:t>
            </a:r>
          </a:p>
          <a:p>
            <a:pPr lvl="1"/>
            <a:r>
              <a:rPr lang="en-AU" dirty="0" smtClean="0"/>
              <a:t>To find out whether boys are fitter than girls</a:t>
            </a:r>
          </a:p>
          <a:p>
            <a:pPr lvl="1"/>
            <a:r>
              <a:rPr lang="en-AU" dirty="0" smtClean="0"/>
              <a:t>To see if studying for longer periods of time helps you receive better marks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24581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Variables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Variables are the different factors that will influence your experiment. </a:t>
            </a:r>
          </a:p>
          <a:p>
            <a:r>
              <a:rPr lang="en-AU" dirty="0" smtClean="0"/>
              <a:t>Once you know what you want to test (you have an aim), you need to consider the factors that will influence your results</a:t>
            </a:r>
          </a:p>
          <a:p>
            <a:r>
              <a:rPr lang="en-AU" dirty="0" smtClean="0"/>
              <a:t>We </a:t>
            </a:r>
            <a:r>
              <a:rPr lang="en-AU" u="sng" dirty="0" smtClean="0"/>
              <a:t>control our variables</a:t>
            </a:r>
            <a:r>
              <a:rPr lang="en-AU" dirty="0" smtClean="0"/>
              <a:t> to ensure we have a </a:t>
            </a:r>
            <a:r>
              <a:rPr lang="en-AU" u="sng" dirty="0" smtClean="0"/>
              <a:t>valid test </a:t>
            </a:r>
            <a:endParaRPr lang="en-AU" u="sng" dirty="0"/>
          </a:p>
        </p:txBody>
      </p:sp>
    </p:spTree>
    <p:extLst>
      <p:ext uri="{BB962C8B-B14F-4D97-AF65-F5344CB8AC3E}">
        <p14:creationId xmlns:p14="http://schemas.microsoft.com/office/powerpoint/2010/main" val="1298691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Variables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There are 3 types of variables we need to consider:</a:t>
            </a:r>
          </a:p>
          <a:p>
            <a:pPr lvl="1"/>
            <a:r>
              <a:rPr lang="en-AU" dirty="0" smtClean="0"/>
              <a:t>Independent Variable</a:t>
            </a:r>
          </a:p>
          <a:p>
            <a:pPr lvl="1"/>
            <a:r>
              <a:rPr lang="en-AU" dirty="0" smtClean="0"/>
              <a:t>Dependent Variable</a:t>
            </a:r>
          </a:p>
          <a:p>
            <a:pPr lvl="1"/>
            <a:r>
              <a:rPr lang="en-AU" dirty="0" smtClean="0"/>
              <a:t>Controlled Variables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12274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Independent Variable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This is the variable we want to </a:t>
            </a:r>
            <a:r>
              <a:rPr lang="en-AU" u="sng" dirty="0" smtClean="0"/>
              <a:t>test</a:t>
            </a:r>
          </a:p>
          <a:p>
            <a:r>
              <a:rPr lang="en-AU" u="sng" dirty="0" smtClean="0"/>
              <a:t>Changing </a:t>
            </a:r>
            <a:r>
              <a:rPr lang="en-AU" dirty="0" smtClean="0"/>
              <a:t>this variable will influence the measurements you receive for the dependent variable </a:t>
            </a:r>
          </a:p>
          <a:p>
            <a:r>
              <a:rPr lang="en-AU" dirty="0" smtClean="0"/>
              <a:t>In other words, the changes we make to the independent variable will </a:t>
            </a:r>
            <a:r>
              <a:rPr lang="en-AU" u="sng" dirty="0" smtClean="0"/>
              <a:t>effect</a:t>
            </a:r>
            <a:r>
              <a:rPr lang="en-AU" dirty="0" smtClean="0"/>
              <a:t> the dependant variable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65543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Dependent Variable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This is the variable we want to </a:t>
            </a:r>
            <a:r>
              <a:rPr lang="en-AU" u="sng" dirty="0" smtClean="0"/>
              <a:t>measure</a:t>
            </a:r>
            <a:r>
              <a:rPr lang="en-AU" dirty="0" smtClean="0"/>
              <a:t> </a:t>
            </a:r>
          </a:p>
          <a:p>
            <a:r>
              <a:rPr lang="en-AU" dirty="0" smtClean="0"/>
              <a:t>The measurements will change (or are dependent on)the independent variable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22677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Identifying Variables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With 2 different coloured highlighters, identify (highlight) the independent and dependent variable for each aim…..</a:t>
            </a:r>
          </a:p>
          <a:p>
            <a:pPr lvl="1"/>
            <a:r>
              <a:rPr lang="en-AU" dirty="0"/>
              <a:t>To determine if type of soil effects plant growth</a:t>
            </a:r>
          </a:p>
          <a:p>
            <a:pPr lvl="1"/>
            <a:r>
              <a:rPr lang="en-AU" dirty="0"/>
              <a:t>To see if taller people have more mass</a:t>
            </a:r>
          </a:p>
          <a:p>
            <a:pPr lvl="1"/>
            <a:r>
              <a:rPr lang="en-AU" dirty="0"/>
              <a:t>To find out whether boys are fitter than girls</a:t>
            </a:r>
          </a:p>
          <a:p>
            <a:pPr lvl="1"/>
            <a:r>
              <a:rPr lang="en-AU" dirty="0"/>
              <a:t>To see if studying for longer periods of time helps you receive better marks</a:t>
            </a:r>
          </a:p>
          <a:p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74944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Identifying Variables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>
                <a:solidFill>
                  <a:srgbClr val="FFFF00"/>
                </a:solidFill>
              </a:rPr>
              <a:t>Independent variable</a:t>
            </a:r>
          </a:p>
          <a:p>
            <a:r>
              <a:rPr lang="en-AU" dirty="0" smtClean="0">
                <a:solidFill>
                  <a:srgbClr val="FF0000"/>
                </a:solidFill>
              </a:rPr>
              <a:t>Dependent variable</a:t>
            </a:r>
          </a:p>
          <a:p>
            <a:pPr lvl="1"/>
            <a:r>
              <a:rPr lang="en-AU" dirty="0"/>
              <a:t>To determine if </a:t>
            </a:r>
            <a:r>
              <a:rPr lang="en-AU" dirty="0">
                <a:solidFill>
                  <a:srgbClr val="FFFF00"/>
                </a:solidFill>
              </a:rPr>
              <a:t>type of soil</a:t>
            </a:r>
            <a:r>
              <a:rPr lang="en-AU" dirty="0"/>
              <a:t> effects </a:t>
            </a:r>
            <a:r>
              <a:rPr lang="en-AU" dirty="0">
                <a:solidFill>
                  <a:srgbClr val="FF0000"/>
                </a:solidFill>
              </a:rPr>
              <a:t>plant growth</a:t>
            </a:r>
          </a:p>
          <a:p>
            <a:pPr lvl="1"/>
            <a:r>
              <a:rPr lang="en-AU" dirty="0"/>
              <a:t>To see if </a:t>
            </a:r>
            <a:r>
              <a:rPr lang="en-AU" dirty="0">
                <a:solidFill>
                  <a:srgbClr val="FFFF00"/>
                </a:solidFill>
              </a:rPr>
              <a:t>taller people </a:t>
            </a:r>
            <a:r>
              <a:rPr lang="en-AU" dirty="0"/>
              <a:t>have more </a:t>
            </a:r>
            <a:r>
              <a:rPr lang="en-AU" dirty="0">
                <a:solidFill>
                  <a:srgbClr val="FF0000"/>
                </a:solidFill>
              </a:rPr>
              <a:t>mass</a:t>
            </a:r>
          </a:p>
          <a:p>
            <a:pPr lvl="1"/>
            <a:r>
              <a:rPr lang="en-AU" dirty="0"/>
              <a:t>To find out whether </a:t>
            </a:r>
            <a:r>
              <a:rPr lang="en-AU" dirty="0">
                <a:solidFill>
                  <a:srgbClr val="FFFF00"/>
                </a:solidFill>
              </a:rPr>
              <a:t>boys</a:t>
            </a:r>
            <a:r>
              <a:rPr lang="en-AU" dirty="0"/>
              <a:t> are </a:t>
            </a:r>
            <a:r>
              <a:rPr lang="en-AU" dirty="0">
                <a:solidFill>
                  <a:srgbClr val="FF0000"/>
                </a:solidFill>
              </a:rPr>
              <a:t>fitter</a:t>
            </a:r>
            <a:r>
              <a:rPr lang="en-AU" dirty="0"/>
              <a:t> than </a:t>
            </a:r>
            <a:r>
              <a:rPr lang="en-AU" dirty="0">
                <a:solidFill>
                  <a:srgbClr val="FFFF00"/>
                </a:solidFill>
              </a:rPr>
              <a:t>girls</a:t>
            </a:r>
          </a:p>
          <a:p>
            <a:pPr lvl="1"/>
            <a:r>
              <a:rPr lang="en-AU" dirty="0"/>
              <a:t>To see if studying for </a:t>
            </a:r>
            <a:r>
              <a:rPr lang="en-AU" dirty="0">
                <a:solidFill>
                  <a:srgbClr val="FFFF00"/>
                </a:solidFill>
              </a:rPr>
              <a:t>longer periods of time </a:t>
            </a:r>
            <a:r>
              <a:rPr lang="en-AU" dirty="0"/>
              <a:t>helps you receive </a:t>
            </a:r>
            <a:r>
              <a:rPr lang="en-AU" dirty="0">
                <a:solidFill>
                  <a:srgbClr val="FF0000"/>
                </a:solidFill>
              </a:rPr>
              <a:t>better marks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442267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60</TotalTime>
  <Words>780</Words>
  <Application>Microsoft Office PowerPoint</Application>
  <PresentationFormat>On-screen Show (4:3)</PresentationFormat>
  <Paragraphs>105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Foundry</vt:lpstr>
      <vt:lpstr>Investigating Skills </vt:lpstr>
      <vt:lpstr>So many questions….</vt:lpstr>
      <vt:lpstr>What is the question?</vt:lpstr>
      <vt:lpstr>Variables</vt:lpstr>
      <vt:lpstr>Variables</vt:lpstr>
      <vt:lpstr>Independent Variable</vt:lpstr>
      <vt:lpstr>Dependent Variable</vt:lpstr>
      <vt:lpstr>Identifying Variables</vt:lpstr>
      <vt:lpstr>Identifying Variables </vt:lpstr>
      <vt:lpstr>Controlled Variables</vt:lpstr>
      <vt:lpstr>Controlled Variables</vt:lpstr>
      <vt:lpstr>Controlled Variables</vt:lpstr>
      <vt:lpstr>Writing a Hypothesis</vt:lpstr>
      <vt:lpstr>Writing a Hypothesis</vt:lpstr>
      <vt:lpstr>Writing a Hypothesis</vt:lpstr>
      <vt:lpstr>Recording Results</vt:lpstr>
      <vt:lpstr>Results Tables </vt:lpstr>
      <vt:lpstr>Graphing</vt:lpstr>
      <vt:lpstr>Graphing</vt:lpstr>
      <vt:lpstr>Analysing a Graph</vt:lpstr>
      <vt:lpstr>Evaluating the Experiment </vt:lpstr>
      <vt:lpstr>Validity</vt:lpstr>
      <vt:lpstr>Reliability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Investigating Skills</dc:title>
  <dc:creator>JOHANSEN Rebecca</dc:creator>
  <cp:lastModifiedBy>JOHANSEN Rebecca</cp:lastModifiedBy>
  <cp:revision>15</cp:revision>
  <dcterms:created xsi:type="dcterms:W3CDTF">2017-03-02T02:24:55Z</dcterms:created>
  <dcterms:modified xsi:type="dcterms:W3CDTF">2017-03-02T03:25:28Z</dcterms:modified>
</cp:coreProperties>
</file>