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59" r:id="rId6"/>
    <p:sldId id="265" r:id="rId7"/>
    <p:sldId id="267" r:id="rId8"/>
    <p:sldId id="266" r:id="rId9"/>
    <p:sldId id="264" r:id="rId10"/>
    <p:sldId id="260" r:id="rId11"/>
    <p:sldId id="262" r:id="rId12"/>
    <p:sldId id="269" r:id="rId13"/>
    <p:sldId id="270" r:id="rId14"/>
    <p:sldId id="271" r:id="rId15"/>
    <p:sldId id="272" r:id="rId16"/>
    <p:sldId id="273" r:id="rId17"/>
    <p:sldId id="274" r:id="rId18"/>
    <p:sldId id="263" r:id="rId19"/>
    <p:sldId id="276" r:id="rId20"/>
    <p:sldId id="275" r:id="rId21"/>
    <p:sldId id="277" r:id="rId22"/>
    <p:sldId id="268" r:id="rId23"/>
    <p:sldId id="279" r:id="rId24"/>
    <p:sldId id="278" r:id="rId25"/>
    <p:sldId id="280" r:id="rId26"/>
    <p:sldId id="281" r:id="rId27"/>
    <p:sldId id="282" r:id="rId28"/>
    <p:sldId id="288" r:id="rId29"/>
    <p:sldId id="283" r:id="rId30"/>
    <p:sldId id="284" r:id="rId31"/>
    <p:sldId id="286" r:id="rId32"/>
    <p:sldId id="287" r:id="rId33"/>
    <p:sldId id="290" r:id="rId34"/>
    <p:sldId id="291" r:id="rId35"/>
    <p:sldId id="289" r:id="rId36"/>
    <p:sldId id="292" r:id="rId37"/>
    <p:sldId id="293" r:id="rId38"/>
    <p:sldId id="285" r:id="rId39"/>
    <p:sldId id="294" r:id="rId40"/>
    <p:sldId id="295" r:id="rId41"/>
    <p:sldId id="296" r:id="rId42"/>
    <p:sldId id="306" r:id="rId43"/>
    <p:sldId id="297" r:id="rId44"/>
    <p:sldId id="300" r:id="rId45"/>
    <p:sldId id="301" r:id="rId46"/>
    <p:sldId id="302" r:id="rId47"/>
    <p:sldId id="303" r:id="rId48"/>
    <p:sldId id="298" r:id="rId49"/>
    <p:sldId id="299" r:id="rId50"/>
    <p:sldId id="304" r:id="rId51"/>
    <p:sldId id="305" r:id="rId52"/>
    <p:sldId id="337" r:id="rId53"/>
    <p:sldId id="338" r:id="rId54"/>
    <p:sldId id="309" r:id="rId55"/>
    <p:sldId id="307" r:id="rId56"/>
    <p:sldId id="308"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5" r:id="rId79"/>
    <p:sldId id="331" r:id="rId80"/>
    <p:sldId id="332" r:id="rId81"/>
    <p:sldId id="333" r:id="rId82"/>
    <p:sldId id="334" r:id="rId83"/>
    <p:sldId id="336"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2" autoAdjust="0"/>
    <p:restoredTop sz="94660"/>
  </p:normalViewPr>
  <p:slideViewPr>
    <p:cSldViewPr>
      <p:cViewPr varScale="1">
        <p:scale>
          <a:sx n="117" d="100"/>
          <a:sy n="11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170E2F1-FB82-4F30-98A9-838EED816CC2}" type="datetimeFigureOut">
              <a:rPr lang="en-AU" smtClean="0"/>
              <a:pPr/>
              <a:t>20/06/2016</a:t>
            </a:fld>
            <a:endParaRPr lang="en-A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A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D2544A7-CE64-43F2-A91E-693D915AA4C7}" type="slidenum">
              <a:rPr lang="en-AU" smtClean="0"/>
              <a:pPr/>
              <a:t>‹#›</a:t>
            </a:fld>
            <a:endParaRPr lang="en-A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2544A7-CE64-43F2-A91E-693D915AA4C7}" type="slidenum">
              <a:rPr lang="en-AU" smtClean="0"/>
              <a:pPr/>
              <a:t>‹#›</a:t>
            </a:fld>
            <a:endParaRPr lang="en-AU"/>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7" name="Slide Number Placeholder 6"/>
          <p:cNvSpPr>
            <a:spLocks noGrp="1"/>
          </p:cNvSpPr>
          <p:nvPr>
            <p:ph type="sldNum" sz="quarter" idx="12"/>
          </p:nvPr>
        </p:nvSpPr>
        <p:spPr/>
        <p:txBody>
          <a:bodyPr/>
          <a:lstStyle/>
          <a:p>
            <a:fld id="{CD2544A7-CE64-43F2-A91E-693D915AA4C7}" type="slidenum">
              <a:rPr lang="en-AU" smtClean="0"/>
              <a:pPr/>
              <a:t>‹#›</a:t>
            </a:fld>
            <a:endParaRPr lang="en-A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0E2F1-FB82-4F30-98A9-838EED816CC2}" type="datetimeFigureOut">
              <a:rPr lang="en-AU" smtClean="0"/>
              <a:pPr/>
              <a:t>20/06/2016</a:t>
            </a:fld>
            <a:endParaRPr lang="en-A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7" name="Slide Number Placeholder 6"/>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170E2F1-FB82-4F30-98A9-838EED816CC2}" type="datetimeFigureOut">
              <a:rPr lang="en-AU" smtClean="0"/>
              <a:pPr/>
              <a:t>20/06/2016</a:t>
            </a:fld>
            <a:endParaRPr lang="en-A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D2544A7-CE64-43F2-A91E-693D915AA4C7}"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au/url?sa=i&amp;rct=j&amp;q=&amp;esrc=s&amp;frm=1&amp;source=images&amp;cd=&amp;cad=rja&amp;uact=8&amp;docid=qZgHCukG9L-yKM&amp;tbnid=6SWtcKT1g9ZidM:&amp;ved=0CAUQjRw&amp;url=http://www.vce.bioninja.com.au/aos-3-heredity/cell-reproduction/meiosis.html&amp;ei=DN6TU-aLMsmLkQX1-YHoBA&amp;bvm=bv.68445247,d.dGI&amp;psig=AFQjCNGqT8EKUUpeRgE2N7EdBRZYvNPMeg&amp;ust=140228595915695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au/url?sa=i&amp;rct=j&amp;q=&amp;esrc=s&amp;frm=1&amp;source=images&amp;cd=&amp;cad=rja&amp;uact=8&amp;docid=ji8lqoFjA1cosM&amp;tbnid=72f-8zPDp6OE9M:&amp;ved=0CAUQjRw&amp;url=http://www.genetic-diseases.net/klinefelter-syndrome/&amp;ei=1eOTU5ShCszAkQX6nYHoBA&amp;bvm=bv.68445247,d.dGI&amp;psig=AFQjCNG2Z6cA2lk_VQW7jt38XiFC3Viujw&amp;ust=140228731266521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au/url?sa=i&amp;rct=j&amp;q=&amp;esrc=s&amp;frm=1&amp;source=images&amp;cd=&amp;cad=rja&amp;uact=8&amp;docid=qw078lMFCMPKOM&amp;tbnid=52eR7YeB2hMqGM:&amp;ved=0CAUQjRw&amp;url=http://www.webmd.com/men/male-with-klinefelter-syndrome&amp;ei=EuSTU6XqD9CalQWYz4DACw&amp;bvm=bv.68445247,d.dGI&amp;psig=AFQjCNG2Z6cA2lk_VQW7jt38XiFC3Viujw&amp;ust=140228731266521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au/url?sa=i&amp;rct=j&amp;q=&amp;esrc=s&amp;frm=1&amp;source=images&amp;cd=&amp;cad=rja&amp;uact=8&amp;docid=obcaVssSplfXpM&amp;tbnid=OR05lXgnkeroRM:&amp;ved=0CAUQjRw&amp;url=http://scielo.isciii.es/scielo.php?pid=S0213-61632009000100003&amp;script=sci_arttext&amp;ei=h-eTU96qC8itlQWJsYHwBg&amp;bvm=bv.68445247,d.dGI&amp;psig=AFQjCNEKjiecdBykY0Rc3bLzI7M9xueiag&amp;ust=140228835986844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au/url?sa=i&amp;rct=j&amp;q=&amp;esrc=s&amp;frm=1&amp;source=images&amp;cd=&amp;cad=rja&amp;uact=8&amp;docid=eMAFfHglEycXvM&amp;tbnid=hGKsSBN2vWCHPM:&amp;ved=0CAUQjRw&amp;url=http://www.glogster.com/marleya/turners-syndrome/g-6mdcpeslfcslcv2aedo43a0&amp;ei=XuiTU4WNEIeakgXO8YCYBA&amp;bvm=bv.68445247,d.dGI&amp;psig=AFQjCNGR3csuBvqasbYRxCvChl6czpkDAQ&amp;ust=1402288579659145"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om.au/url?sa=i&amp;rct=j&amp;q=&amp;esrc=s&amp;frm=1&amp;source=images&amp;cd=&amp;cad=rja&amp;uact=8&amp;docid=bZvEOcHAH1d2NM&amp;tbnid=Q7gUr4ZlxYwV_M:&amp;ved=0CAUQjRw&amp;url=http://medical-dictionary.thefreedictionary.com/Turner's+syndrome&amp;ei=luiTU_TOPIHdkAWhhoHoAQ&amp;bvm=bv.68445247,d.dGI&amp;psig=AFQjCNGR3csuBvqasbYRxCvChl6czpkDAQ&amp;ust=140228857965914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au/url?sa=i&amp;rct=j&amp;q=&amp;esrc=s&amp;frm=1&amp;source=images&amp;cd=&amp;cad=rja&amp;uact=8&amp;docid=AwuPT6R09vDfwM&amp;tbnid=tycvwvFwZKAMNM:&amp;ved=0CAUQjRw&amp;url=http://syndromepictures.com/klinefelter-s-syndrome-pictures/&amp;ei=beOTU7-yLMitlQWJsYHwBg&amp;bvm=bv.68445247,d.dGI&amp;psig=AFQjCNG2Z6cA2lk_VQW7jt38XiFC3Viujw&amp;ust=140228731266521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au/url?sa=i&amp;rct=j&amp;q=&amp;esrc=s&amp;frm=1&amp;source=images&amp;cd=&amp;cad=rja&amp;uact=8&amp;docid=mkfr2KwZE6rPLM&amp;tbnid=4zGobZdiehOnLM:&amp;ved=0CAUQjRw&amp;url=http://noahsdad.com/down-syndrome/&amp;ei=H-6TU7n6O4m_kAWG0oG4Dw&amp;bvm=bv.68445247,d.dGI&amp;psig=AFQjCNEA9y790rho9VWKlTxglwLBGZvYIw&amp;ust=140229006330165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au/url?sa=i&amp;rct=j&amp;q=&amp;esrc=s&amp;frm=1&amp;source=images&amp;cd=&amp;cad=rja&amp;uact=8&amp;docid=mDMoqrrX5cfuiM&amp;tbnid=uTMjPhU9jpoAqM:&amp;ved=0CAUQjRw&amp;url=http://web.nmsu.edu/~wboeckle/biston.html&amp;ei=uBmUU-2dJcXYkQXbr4HoCw&amp;bvm=bv.68445247,d.dGI&amp;psig=AFQjCNEDg4kHYtiINp33QkmcBWzl9srtJg&amp;ust=140230117967669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Wuk0W10Eve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New Generations </a:t>
            </a:r>
            <a:endParaRPr lang="en-AU" dirty="0"/>
          </a:p>
        </p:txBody>
      </p:sp>
      <p:sp>
        <p:nvSpPr>
          <p:cNvPr id="3" name="Subtitle 2"/>
          <p:cNvSpPr>
            <a:spLocks noGrp="1"/>
          </p:cNvSpPr>
          <p:nvPr>
            <p:ph type="subTitle" idx="1"/>
          </p:nvPr>
        </p:nvSpPr>
        <p:spPr/>
        <p:txBody>
          <a:bodyPr/>
          <a:lstStyle/>
          <a:p>
            <a:r>
              <a:rPr lang="en-AU" dirty="0" smtClean="0"/>
              <a:t>Part 2</a:t>
            </a:r>
            <a:endParaRPr lang="en-AU" dirty="0"/>
          </a:p>
        </p:txBody>
      </p:sp>
    </p:spTree>
    <p:extLst>
      <p:ext uri="{BB962C8B-B14F-4D97-AF65-F5344CB8AC3E}">
        <p14:creationId xmlns:p14="http://schemas.microsoft.com/office/powerpoint/2010/main" val="157515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determination</a:t>
            </a:r>
            <a:endParaRPr lang="en-AU" dirty="0"/>
          </a:p>
        </p:txBody>
      </p:sp>
      <p:sp>
        <p:nvSpPr>
          <p:cNvPr id="3" name="Content Placeholder 2"/>
          <p:cNvSpPr>
            <a:spLocks noGrp="1"/>
          </p:cNvSpPr>
          <p:nvPr>
            <p:ph idx="1"/>
          </p:nvPr>
        </p:nvSpPr>
        <p:spPr/>
        <p:txBody>
          <a:bodyPr>
            <a:normAutofit lnSpcReduction="10000"/>
          </a:bodyPr>
          <a:lstStyle/>
          <a:p>
            <a:r>
              <a:rPr lang="en-AU" dirty="0" smtClean="0"/>
              <a:t>We know that in order to be a male you need to have a Y chromosome. </a:t>
            </a:r>
          </a:p>
          <a:p>
            <a:r>
              <a:rPr lang="en-AU" dirty="0" smtClean="0"/>
              <a:t>This means that females have 2 X chromosomes and males have 1 X and 1 Y chromosome</a:t>
            </a:r>
          </a:p>
          <a:p>
            <a:r>
              <a:rPr lang="en-AU" dirty="0" smtClean="0"/>
              <a:t>The male determines the sex of the offspring depending on whether the sperm that fertilises the egg is carrying an X or Y chromosome </a:t>
            </a:r>
            <a:endParaRPr lang="en-AU" dirty="0"/>
          </a:p>
        </p:txBody>
      </p:sp>
    </p:spTree>
    <p:extLst>
      <p:ext uri="{BB962C8B-B14F-4D97-AF65-F5344CB8AC3E}">
        <p14:creationId xmlns:p14="http://schemas.microsoft.com/office/powerpoint/2010/main" val="41579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04663"/>
            <a:ext cx="7256596" cy="612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823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Sex determination punnet square</a:t>
            </a:r>
            <a:endParaRPr lang="en-AU" dirty="0"/>
          </a:p>
        </p:txBody>
      </p:sp>
      <p:cxnSp>
        <p:nvCxnSpPr>
          <p:cNvPr id="10" name="Straight Connector 9"/>
          <p:cNvCxnSpPr/>
          <p:nvPr/>
        </p:nvCxnSpPr>
        <p:spPr>
          <a:xfrm>
            <a:off x="2123728" y="3140968"/>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15816" y="2348880"/>
            <a:ext cx="0" cy="345638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19872" y="2348880"/>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15" name="TextBox 14"/>
          <p:cNvSpPr txBox="1"/>
          <p:nvPr/>
        </p:nvSpPr>
        <p:spPr>
          <a:xfrm>
            <a:off x="5045102" y="2348880"/>
            <a:ext cx="504056"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AU" sz="2400" dirty="0" smtClean="0"/>
              <a:t>Y</a:t>
            </a:r>
            <a:endParaRPr lang="en-AU" sz="2400" dirty="0"/>
          </a:p>
        </p:txBody>
      </p:sp>
      <p:sp>
        <p:nvSpPr>
          <p:cNvPr id="16" name="TextBox 15"/>
          <p:cNvSpPr txBox="1"/>
          <p:nvPr/>
        </p:nvSpPr>
        <p:spPr>
          <a:xfrm>
            <a:off x="2123728" y="3501008"/>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17" name="TextBox 16"/>
          <p:cNvSpPr txBox="1"/>
          <p:nvPr/>
        </p:nvSpPr>
        <p:spPr>
          <a:xfrm>
            <a:off x="2123728" y="4797152"/>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18" name="TextBox 17"/>
          <p:cNvSpPr txBox="1"/>
          <p:nvPr/>
        </p:nvSpPr>
        <p:spPr>
          <a:xfrm>
            <a:off x="3068216" y="3498370"/>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19" name="TextBox 18"/>
          <p:cNvSpPr txBox="1"/>
          <p:nvPr/>
        </p:nvSpPr>
        <p:spPr>
          <a:xfrm>
            <a:off x="4788024" y="3501008"/>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0" name="TextBox 19"/>
          <p:cNvSpPr txBox="1"/>
          <p:nvPr/>
        </p:nvSpPr>
        <p:spPr>
          <a:xfrm>
            <a:off x="3068216" y="4797152"/>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1" name="TextBox 20"/>
          <p:cNvSpPr txBox="1"/>
          <p:nvPr/>
        </p:nvSpPr>
        <p:spPr>
          <a:xfrm>
            <a:off x="4793074" y="4821671"/>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2" name="TextBox 21"/>
          <p:cNvSpPr txBox="1"/>
          <p:nvPr/>
        </p:nvSpPr>
        <p:spPr>
          <a:xfrm>
            <a:off x="3664763" y="3498369"/>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3" name="TextBox 22"/>
          <p:cNvSpPr txBox="1"/>
          <p:nvPr/>
        </p:nvSpPr>
        <p:spPr>
          <a:xfrm>
            <a:off x="3664763" y="4797151"/>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4" name="TextBox 23"/>
          <p:cNvSpPr txBox="1"/>
          <p:nvPr/>
        </p:nvSpPr>
        <p:spPr>
          <a:xfrm>
            <a:off x="5429476" y="3498368"/>
            <a:ext cx="504056"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AU" sz="2400" dirty="0" smtClean="0"/>
              <a:t>Y</a:t>
            </a:r>
            <a:endParaRPr lang="en-AU" sz="2400" dirty="0"/>
          </a:p>
        </p:txBody>
      </p:sp>
      <p:sp>
        <p:nvSpPr>
          <p:cNvPr id="25" name="TextBox 24"/>
          <p:cNvSpPr txBox="1"/>
          <p:nvPr/>
        </p:nvSpPr>
        <p:spPr>
          <a:xfrm>
            <a:off x="5395293" y="4821670"/>
            <a:ext cx="504056"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AU" sz="2400" dirty="0" smtClean="0"/>
              <a:t>Y</a:t>
            </a:r>
            <a:endParaRPr lang="en-AU" sz="2400" dirty="0"/>
          </a:p>
        </p:txBody>
      </p:sp>
      <p:sp>
        <p:nvSpPr>
          <p:cNvPr id="27" name="TextBox 26"/>
          <p:cNvSpPr txBox="1"/>
          <p:nvPr/>
        </p:nvSpPr>
        <p:spPr>
          <a:xfrm>
            <a:off x="6516216" y="3861048"/>
            <a:ext cx="1872208" cy="1200329"/>
          </a:xfrm>
          <a:prstGeom prst="rect">
            <a:avLst/>
          </a:prstGeom>
          <a:noFill/>
        </p:spPr>
        <p:txBody>
          <a:bodyPr wrap="square" rtlCol="0">
            <a:spAutoFit/>
          </a:bodyPr>
          <a:lstStyle/>
          <a:p>
            <a:pPr algn="ctr"/>
            <a:r>
              <a:rPr lang="en-AU" dirty="0" smtClean="0"/>
              <a:t>1:1 Males to Females</a:t>
            </a:r>
          </a:p>
          <a:p>
            <a:pPr algn="ctr"/>
            <a:endParaRPr lang="en-AU" dirty="0"/>
          </a:p>
          <a:p>
            <a:pPr algn="ctr"/>
            <a:r>
              <a:rPr lang="en-AU" dirty="0" smtClean="0"/>
              <a:t>50% Chance </a:t>
            </a:r>
            <a:endParaRPr lang="en-AU" dirty="0"/>
          </a:p>
        </p:txBody>
      </p:sp>
    </p:spTree>
    <p:extLst>
      <p:ext uri="{BB962C8B-B14F-4D97-AF65-F5344CB8AC3E}">
        <p14:creationId xmlns:p14="http://schemas.microsoft.com/office/powerpoint/2010/main" val="231472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Karyotype</a:t>
            </a:r>
            <a:endParaRPr lang="en-AU" dirty="0"/>
          </a:p>
        </p:txBody>
      </p:sp>
      <p:sp>
        <p:nvSpPr>
          <p:cNvPr id="3" name="Content Placeholder 2"/>
          <p:cNvSpPr>
            <a:spLocks noGrp="1"/>
          </p:cNvSpPr>
          <p:nvPr>
            <p:ph idx="1"/>
          </p:nvPr>
        </p:nvSpPr>
        <p:spPr/>
        <p:txBody>
          <a:bodyPr/>
          <a:lstStyle/>
          <a:p>
            <a:r>
              <a:rPr lang="en-AU" dirty="0" smtClean="0"/>
              <a:t>The karyotype is the number and appearance of chromosomes in the nucleus of a cell</a:t>
            </a:r>
          </a:p>
          <a:p>
            <a:r>
              <a:rPr lang="en-AU" dirty="0" smtClean="0"/>
              <a:t>Normal cells have 22 pairs of body chromosomes and 1 pair of sex chromosomes</a:t>
            </a:r>
            <a:endParaRPr lang="en-AU" dirty="0"/>
          </a:p>
        </p:txBody>
      </p:sp>
    </p:spTree>
    <p:extLst>
      <p:ext uri="{BB962C8B-B14F-4D97-AF65-F5344CB8AC3E}">
        <p14:creationId xmlns:p14="http://schemas.microsoft.com/office/powerpoint/2010/main" val="32038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humanbiofield.wikispaces.com/file/view/karyotype.gif/45765103/karyotyp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052736"/>
            <a:ext cx="6345703" cy="47525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796136" y="5445224"/>
            <a:ext cx="158417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95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linked inheritance </a:t>
            </a:r>
            <a:endParaRPr lang="en-AU" dirty="0"/>
          </a:p>
        </p:txBody>
      </p:sp>
      <p:sp>
        <p:nvSpPr>
          <p:cNvPr id="3" name="Content Placeholder 2"/>
          <p:cNvSpPr>
            <a:spLocks noGrp="1"/>
          </p:cNvSpPr>
          <p:nvPr>
            <p:ph idx="1"/>
          </p:nvPr>
        </p:nvSpPr>
        <p:spPr/>
        <p:txBody>
          <a:bodyPr/>
          <a:lstStyle/>
          <a:p>
            <a:r>
              <a:rPr lang="en-AU" dirty="0" smtClean="0"/>
              <a:t>Parents pass on traits such as eye and hair colour through their genes</a:t>
            </a:r>
          </a:p>
          <a:p>
            <a:r>
              <a:rPr lang="en-AU" dirty="0" smtClean="0"/>
              <a:t>Genetic diseases are passed to offspring via their parents</a:t>
            </a:r>
          </a:p>
          <a:p>
            <a:r>
              <a:rPr lang="en-AU" dirty="0" smtClean="0"/>
              <a:t>Genetic disorders are usually (not always) recessive</a:t>
            </a:r>
          </a:p>
          <a:p>
            <a:pPr marL="68580" indent="0">
              <a:buNone/>
            </a:pPr>
            <a:endParaRPr lang="en-AU" dirty="0"/>
          </a:p>
        </p:txBody>
      </p:sp>
    </p:spTree>
    <p:extLst>
      <p:ext uri="{BB962C8B-B14F-4D97-AF65-F5344CB8AC3E}">
        <p14:creationId xmlns:p14="http://schemas.microsoft.com/office/powerpoint/2010/main" val="40377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linked inheritance </a:t>
            </a:r>
            <a:endParaRPr lang="en-AU" dirty="0"/>
          </a:p>
        </p:txBody>
      </p:sp>
      <p:sp>
        <p:nvSpPr>
          <p:cNvPr id="3" name="Content Placeholder 2"/>
          <p:cNvSpPr>
            <a:spLocks noGrp="1"/>
          </p:cNvSpPr>
          <p:nvPr>
            <p:ph idx="1"/>
          </p:nvPr>
        </p:nvSpPr>
        <p:spPr/>
        <p:txBody>
          <a:bodyPr/>
          <a:lstStyle/>
          <a:p>
            <a:r>
              <a:rPr lang="en-AU" dirty="0" smtClean="0"/>
              <a:t>Some diseases appear on the X chromosome only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924944"/>
            <a:ext cx="22193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63688" y="3573016"/>
            <a:ext cx="3528392" cy="923330"/>
          </a:xfrm>
          <a:prstGeom prst="rect">
            <a:avLst/>
          </a:prstGeom>
          <a:noFill/>
        </p:spPr>
        <p:txBody>
          <a:bodyPr wrap="square" rtlCol="0">
            <a:spAutoFit/>
          </a:bodyPr>
          <a:lstStyle/>
          <a:p>
            <a:r>
              <a:rPr lang="en-AU" b="1" dirty="0" smtClean="0">
                <a:solidFill>
                  <a:srgbClr val="FFC000"/>
                </a:solidFill>
              </a:rPr>
              <a:t>Colour blindness</a:t>
            </a:r>
          </a:p>
          <a:p>
            <a:r>
              <a:rPr lang="en-AU" b="1" dirty="0" smtClean="0">
                <a:solidFill>
                  <a:srgbClr val="FFC000"/>
                </a:solidFill>
              </a:rPr>
              <a:t>Haemophilia</a:t>
            </a:r>
          </a:p>
          <a:p>
            <a:r>
              <a:rPr lang="en-AU" b="1" dirty="0" smtClean="0">
                <a:solidFill>
                  <a:srgbClr val="FFC000"/>
                </a:solidFill>
              </a:rPr>
              <a:t>Duchene Muscular Dystrophy </a:t>
            </a:r>
            <a:endParaRPr lang="en-AU" b="1" dirty="0">
              <a:solidFill>
                <a:srgbClr val="FFC000"/>
              </a:solidFill>
            </a:endParaRPr>
          </a:p>
        </p:txBody>
      </p:sp>
      <p:cxnSp>
        <p:nvCxnSpPr>
          <p:cNvPr id="6" name="Straight Arrow Connector 5"/>
          <p:cNvCxnSpPr/>
          <p:nvPr/>
        </p:nvCxnSpPr>
        <p:spPr>
          <a:xfrm flipV="1">
            <a:off x="4283968" y="3573016"/>
            <a:ext cx="1296144" cy="28803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1175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linked inheritance </a:t>
            </a:r>
            <a:endParaRPr lang="en-AU" dirty="0"/>
          </a:p>
        </p:txBody>
      </p:sp>
      <p:sp>
        <p:nvSpPr>
          <p:cNvPr id="3" name="Content Placeholder 2"/>
          <p:cNvSpPr>
            <a:spLocks noGrp="1"/>
          </p:cNvSpPr>
          <p:nvPr>
            <p:ph idx="1"/>
          </p:nvPr>
        </p:nvSpPr>
        <p:spPr/>
        <p:txBody>
          <a:bodyPr/>
          <a:lstStyle/>
          <a:p>
            <a:r>
              <a:rPr lang="en-AU" dirty="0"/>
              <a:t>Males who receive this gene from their mother have that particular disease</a:t>
            </a:r>
          </a:p>
          <a:p>
            <a:r>
              <a:rPr lang="en-AU" dirty="0"/>
              <a:t>Females however can either have the disease or be a carrier (as they also receive an X chromosome from their father</a:t>
            </a:r>
            <a:r>
              <a:rPr lang="en-AU" dirty="0" smtClean="0"/>
              <a:t>)</a:t>
            </a:r>
          </a:p>
          <a:p>
            <a:r>
              <a:rPr lang="en-AU" dirty="0" smtClean="0"/>
              <a:t>Lets take a closer look……</a:t>
            </a:r>
            <a:endParaRPr lang="en-AU" dirty="0"/>
          </a:p>
        </p:txBody>
      </p:sp>
    </p:spTree>
    <p:extLst>
      <p:ext uri="{BB962C8B-B14F-4D97-AF65-F5344CB8AC3E}">
        <p14:creationId xmlns:p14="http://schemas.microsoft.com/office/powerpoint/2010/main" val="9069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Worked example</a:t>
            </a:r>
            <a:endParaRPr lang="en-AU" dirty="0"/>
          </a:p>
        </p:txBody>
      </p:sp>
      <p:sp>
        <p:nvSpPr>
          <p:cNvPr id="3" name="Content Placeholder 2"/>
          <p:cNvSpPr>
            <a:spLocks noGrp="1"/>
          </p:cNvSpPr>
          <p:nvPr>
            <p:ph idx="1"/>
          </p:nvPr>
        </p:nvSpPr>
        <p:spPr/>
        <p:txBody>
          <a:bodyPr/>
          <a:lstStyle/>
          <a:p>
            <a:r>
              <a:rPr lang="en-AU" dirty="0" smtClean="0"/>
              <a:t>If an affected male has a child with a normal female, what are the chances the child will be affected?</a:t>
            </a:r>
            <a:endParaRPr lang="en-AU" dirty="0"/>
          </a:p>
        </p:txBody>
      </p:sp>
    </p:spTree>
    <p:extLst>
      <p:ext uri="{BB962C8B-B14F-4D97-AF65-F5344CB8AC3E}">
        <p14:creationId xmlns:p14="http://schemas.microsoft.com/office/powerpoint/2010/main" val="3690254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Worked example</a:t>
            </a:r>
            <a:endParaRPr lang="en-AU" dirty="0"/>
          </a:p>
        </p:txBody>
      </p:sp>
      <p:sp>
        <p:nvSpPr>
          <p:cNvPr id="3" name="Content Placeholder 2"/>
          <p:cNvSpPr>
            <a:spLocks noGrp="1"/>
          </p:cNvSpPr>
          <p:nvPr>
            <p:ph idx="1"/>
          </p:nvPr>
        </p:nvSpPr>
        <p:spPr/>
        <p:txBody>
          <a:bodyPr/>
          <a:lstStyle/>
          <a:p>
            <a:r>
              <a:rPr lang="en-AU" dirty="0"/>
              <a:t>If an affected male has a child with a normal female, what are the chances the child will be affected?</a:t>
            </a:r>
          </a:p>
          <a:p>
            <a:pPr marL="68580" indent="0">
              <a:buNone/>
            </a:pPr>
            <a:endParaRPr lang="en-AU" dirty="0"/>
          </a:p>
        </p:txBody>
      </p:sp>
      <p:cxnSp>
        <p:nvCxnSpPr>
          <p:cNvPr id="5" name="Straight Connector 4"/>
          <p:cNvCxnSpPr/>
          <p:nvPr/>
        </p:nvCxnSpPr>
        <p:spPr>
          <a:xfrm>
            <a:off x="1331640" y="4293096"/>
            <a:ext cx="3960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23728" y="3645024"/>
            <a:ext cx="0" cy="25922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39752" y="36450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25000" dirty="0" smtClean="0"/>
              <a:t>a</a:t>
            </a:r>
            <a:endParaRPr lang="en-AU" dirty="0"/>
          </a:p>
        </p:txBody>
      </p:sp>
      <p:sp>
        <p:nvSpPr>
          <p:cNvPr id="9" name="Rectangle 8"/>
          <p:cNvSpPr/>
          <p:nvPr/>
        </p:nvSpPr>
        <p:spPr>
          <a:xfrm>
            <a:off x="2339752" y="4509120"/>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25000" dirty="0" smtClean="0"/>
              <a:t>a</a:t>
            </a:r>
            <a:endParaRPr lang="en-AU" dirty="0"/>
          </a:p>
        </p:txBody>
      </p:sp>
      <p:sp>
        <p:nvSpPr>
          <p:cNvPr id="10" name="Rectangle 9"/>
          <p:cNvSpPr/>
          <p:nvPr/>
        </p:nvSpPr>
        <p:spPr>
          <a:xfrm>
            <a:off x="2332906" y="551723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25000" dirty="0" smtClean="0"/>
              <a:t>a</a:t>
            </a:r>
            <a:endParaRPr lang="en-AU" dirty="0"/>
          </a:p>
        </p:txBody>
      </p:sp>
      <p:sp>
        <p:nvSpPr>
          <p:cNvPr id="11" name="Rectangle 10"/>
          <p:cNvSpPr/>
          <p:nvPr/>
        </p:nvSpPr>
        <p:spPr>
          <a:xfrm>
            <a:off x="1331640" y="4520757"/>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 </a:t>
            </a:r>
            <a:endParaRPr lang="en-AU" dirty="0"/>
          </a:p>
        </p:txBody>
      </p:sp>
      <p:sp>
        <p:nvSpPr>
          <p:cNvPr id="12" name="Rectangle 11"/>
          <p:cNvSpPr/>
          <p:nvPr/>
        </p:nvSpPr>
        <p:spPr>
          <a:xfrm>
            <a:off x="3026921" y="4509120"/>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 </a:t>
            </a:r>
            <a:endParaRPr lang="en-AU" dirty="0"/>
          </a:p>
        </p:txBody>
      </p:sp>
      <p:sp>
        <p:nvSpPr>
          <p:cNvPr id="13" name="Rectangle 12"/>
          <p:cNvSpPr/>
          <p:nvPr/>
        </p:nvSpPr>
        <p:spPr>
          <a:xfrm>
            <a:off x="1333632" y="5525097"/>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 </a:t>
            </a:r>
            <a:endParaRPr lang="en-AU" dirty="0"/>
          </a:p>
        </p:txBody>
      </p:sp>
      <p:sp>
        <p:nvSpPr>
          <p:cNvPr id="14" name="Rectangle 13"/>
          <p:cNvSpPr/>
          <p:nvPr/>
        </p:nvSpPr>
        <p:spPr>
          <a:xfrm>
            <a:off x="3026921" y="5514898"/>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 </a:t>
            </a:r>
            <a:endParaRPr lang="en-AU" dirty="0"/>
          </a:p>
        </p:txBody>
      </p:sp>
      <p:sp>
        <p:nvSpPr>
          <p:cNvPr id="15" name="Rectangle 14"/>
          <p:cNvSpPr/>
          <p:nvPr/>
        </p:nvSpPr>
        <p:spPr>
          <a:xfrm>
            <a:off x="4139952" y="4509120"/>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 </a:t>
            </a:r>
            <a:endParaRPr lang="en-AU" dirty="0"/>
          </a:p>
        </p:txBody>
      </p:sp>
      <p:sp>
        <p:nvSpPr>
          <p:cNvPr id="16" name="Rectangle 15"/>
          <p:cNvSpPr/>
          <p:nvPr/>
        </p:nvSpPr>
        <p:spPr>
          <a:xfrm>
            <a:off x="4139952" y="5504928"/>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 </a:t>
            </a:r>
            <a:endParaRPr lang="en-AU" dirty="0"/>
          </a:p>
        </p:txBody>
      </p:sp>
      <p:sp>
        <p:nvSpPr>
          <p:cNvPr id="17" name="Rectangle 16"/>
          <p:cNvSpPr/>
          <p:nvPr/>
        </p:nvSpPr>
        <p:spPr>
          <a:xfrm>
            <a:off x="4141944" y="3645024"/>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18" name="Rectangle 17"/>
          <p:cNvSpPr/>
          <p:nvPr/>
        </p:nvSpPr>
        <p:spPr>
          <a:xfrm>
            <a:off x="4860032" y="4509120"/>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19" name="Rectangle 18"/>
          <p:cNvSpPr/>
          <p:nvPr/>
        </p:nvSpPr>
        <p:spPr>
          <a:xfrm>
            <a:off x="4860032" y="5514898"/>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20" name="TextBox 19"/>
          <p:cNvSpPr txBox="1"/>
          <p:nvPr/>
        </p:nvSpPr>
        <p:spPr>
          <a:xfrm>
            <a:off x="6228184" y="4934613"/>
            <a:ext cx="1728192" cy="369332"/>
          </a:xfrm>
          <a:prstGeom prst="rect">
            <a:avLst/>
          </a:prstGeom>
          <a:noFill/>
        </p:spPr>
        <p:txBody>
          <a:bodyPr wrap="square" rtlCol="0">
            <a:spAutoFit/>
          </a:bodyPr>
          <a:lstStyle/>
          <a:p>
            <a:r>
              <a:rPr lang="en-AU" dirty="0" smtClean="0"/>
              <a:t>0% Chance </a:t>
            </a:r>
            <a:endParaRPr lang="en-AU" dirty="0"/>
          </a:p>
        </p:txBody>
      </p:sp>
    </p:spTree>
    <p:extLst>
      <p:ext uri="{BB962C8B-B14F-4D97-AF65-F5344CB8AC3E}">
        <p14:creationId xmlns:p14="http://schemas.microsoft.com/office/powerpoint/2010/main" val="721002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lstStyle/>
          <a:p>
            <a:r>
              <a:rPr lang="en-AU" dirty="0" smtClean="0"/>
              <a:t>Lets review inheritance….</a:t>
            </a:r>
            <a:endParaRPr lang="en-AU" dirty="0"/>
          </a:p>
        </p:txBody>
      </p:sp>
      <p:sp>
        <p:nvSpPr>
          <p:cNvPr id="3" name="Content Placeholder 2"/>
          <p:cNvSpPr>
            <a:spLocks noGrp="1"/>
          </p:cNvSpPr>
          <p:nvPr>
            <p:ph idx="1"/>
          </p:nvPr>
        </p:nvSpPr>
        <p:spPr>
          <a:xfrm>
            <a:off x="1043608" y="2132856"/>
            <a:ext cx="6777317" cy="4273700"/>
          </a:xfrm>
        </p:spPr>
        <p:txBody>
          <a:bodyPr>
            <a:normAutofit lnSpcReduction="10000"/>
          </a:bodyPr>
          <a:lstStyle/>
          <a:p>
            <a:r>
              <a:rPr lang="en-AU" b="1" dirty="0" smtClean="0"/>
              <a:t>Incomplete dominance </a:t>
            </a:r>
          </a:p>
          <a:p>
            <a:r>
              <a:rPr lang="en-AU" dirty="0" smtClean="0"/>
              <a:t>This occurs when offspring show intermediate characteristics to those of their parents. </a:t>
            </a:r>
          </a:p>
          <a:p>
            <a:r>
              <a:rPr lang="en-AU" dirty="0" smtClean="0"/>
              <a:t>Can also be referred to as ‘blending’</a:t>
            </a:r>
          </a:p>
          <a:p>
            <a:r>
              <a:rPr lang="en-AU" dirty="0" smtClean="0"/>
              <a:t>No gene is dominant to another</a:t>
            </a:r>
          </a:p>
          <a:p>
            <a:r>
              <a:rPr lang="en-AU" dirty="0" smtClean="0"/>
              <a:t>In this case the genotypes of both pure – bred phenotypes is represented by capital letters</a:t>
            </a:r>
          </a:p>
          <a:p>
            <a:r>
              <a:rPr lang="en-AU" dirty="0" smtClean="0"/>
              <a:t>E.g.    </a:t>
            </a:r>
            <a:r>
              <a:rPr lang="en-AU" b="1" dirty="0" smtClean="0"/>
              <a:t>YY</a:t>
            </a:r>
            <a:r>
              <a:rPr lang="en-AU" dirty="0" smtClean="0"/>
              <a:t> (Yellow coat) </a:t>
            </a:r>
            <a:r>
              <a:rPr lang="en-AU" b="1" dirty="0" smtClean="0"/>
              <a:t>WW</a:t>
            </a:r>
            <a:r>
              <a:rPr lang="en-AU" dirty="0" smtClean="0"/>
              <a:t> (White coat)</a:t>
            </a:r>
          </a:p>
          <a:p>
            <a:pPr marL="68580" indent="0">
              <a:buNone/>
            </a:pPr>
            <a:r>
              <a:rPr lang="en-AU" dirty="0" smtClean="0"/>
              <a:t>                           </a:t>
            </a:r>
            <a:r>
              <a:rPr lang="en-AU" b="1" dirty="0" smtClean="0"/>
              <a:t>YW</a:t>
            </a:r>
            <a:r>
              <a:rPr lang="en-AU" dirty="0" smtClean="0"/>
              <a:t> (Cream Coat)</a:t>
            </a:r>
            <a:endParaRPr lang="en-AU" dirty="0"/>
          </a:p>
        </p:txBody>
      </p:sp>
    </p:spTree>
    <p:extLst>
      <p:ext uri="{BB962C8B-B14F-4D97-AF65-F5344CB8AC3E}">
        <p14:creationId xmlns:p14="http://schemas.microsoft.com/office/powerpoint/2010/main" val="18517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Worked example</a:t>
            </a:r>
            <a:endParaRPr lang="en-AU" dirty="0"/>
          </a:p>
        </p:txBody>
      </p:sp>
      <p:sp>
        <p:nvSpPr>
          <p:cNvPr id="3" name="Content Placeholder 2"/>
          <p:cNvSpPr>
            <a:spLocks noGrp="1"/>
          </p:cNvSpPr>
          <p:nvPr>
            <p:ph idx="1"/>
          </p:nvPr>
        </p:nvSpPr>
        <p:spPr/>
        <p:txBody>
          <a:bodyPr/>
          <a:lstStyle/>
          <a:p>
            <a:r>
              <a:rPr lang="en-AU" dirty="0" smtClean="0"/>
              <a:t>If an affected male has a child with a carrier female, what are the chances their child will be affected?</a:t>
            </a:r>
            <a:endParaRPr lang="en-AU" dirty="0"/>
          </a:p>
        </p:txBody>
      </p:sp>
    </p:spTree>
    <p:extLst>
      <p:ext uri="{BB962C8B-B14F-4D97-AF65-F5344CB8AC3E}">
        <p14:creationId xmlns:p14="http://schemas.microsoft.com/office/powerpoint/2010/main" val="790239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Worked example</a:t>
            </a:r>
            <a:endParaRPr lang="en-AU" dirty="0"/>
          </a:p>
        </p:txBody>
      </p:sp>
      <p:sp>
        <p:nvSpPr>
          <p:cNvPr id="3" name="Content Placeholder 2"/>
          <p:cNvSpPr>
            <a:spLocks noGrp="1"/>
          </p:cNvSpPr>
          <p:nvPr>
            <p:ph idx="1"/>
          </p:nvPr>
        </p:nvSpPr>
        <p:spPr/>
        <p:txBody>
          <a:bodyPr/>
          <a:lstStyle/>
          <a:p>
            <a:r>
              <a:rPr lang="en-AU" dirty="0"/>
              <a:t>If an affected male has a child with a carrier female, what are the chances their child will be affected?</a:t>
            </a:r>
          </a:p>
          <a:p>
            <a:pPr marL="68580" indent="0">
              <a:buNone/>
            </a:pPr>
            <a:endParaRPr lang="en-AU" dirty="0"/>
          </a:p>
        </p:txBody>
      </p:sp>
      <p:cxnSp>
        <p:nvCxnSpPr>
          <p:cNvPr id="5" name="Straight Connector 4"/>
          <p:cNvCxnSpPr/>
          <p:nvPr/>
        </p:nvCxnSpPr>
        <p:spPr>
          <a:xfrm>
            <a:off x="1043608" y="4293096"/>
            <a:ext cx="5256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7704" y="3573016"/>
            <a:ext cx="0" cy="288032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39752" y="36450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25000" dirty="0" smtClean="0"/>
              <a:t>a</a:t>
            </a:r>
            <a:endParaRPr lang="en-AU" dirty="0"/>
          </a:p>
        </p:txBody>
      </p:sp>
      <p:sp>
        <p:nvSpPr>
          <p:cNvPr id="9" name="Rectangle 8"/>
          <p:cNvSpPr/>
          <p:nvPr/>
        </p:nvSpPr>
        <p:spPr>
          <a:xfrm>
            <a:off x="1115616" y="5733256"/>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25000" dirty="0" smtClean="0"/>
              <a:t>a</a:t>
            </a:r>
            <a:endParaRPr lang="en-AU" dirty="0"/>
          </a:p>
        </p:txBody>
      </p:sp>
      <p:sp>
        <p:nvSpPr>
          <p:cNvPr id="10" name="Rectangle 9"/>
          <p:cNvSpPr/>
          <p:nvPr/>
        </p:nvSpPr>
        <p:spPr>
          <a:xfrm>
            <a:off x="2063787" y="443711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25000" dirty="0" smtClean="0"/>
              <a:t>a</a:t>
            </a:r>
            <a:endParaRPr lang="en-AU" dirty="0"/>
          </a:p>
        </p:txBody>
      </p:sp>
      <p:sp>
        <p:nvSpPr>
          <p:cNvPr id="11" name="Rectangle 10"/>
          <p:cNvSpPr/>
          <p:nvPr/>
        </p:nvSpPr>
        <p:spPr>
          <a:xfrm>
            <a:off x="2843808" y="5723738"/>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25000" dirty="0" smtClean="0"/>
              <a:t>a</a:t>
            </a:r>
            <a:endParaRPr lang="en-AU" dirty="0"/>
          </a:p>
        </p:txBody>
      </p:sp>
      <p:sp>
        <p:nvSpPr>
          <p:cNvPr id="12" name="Rectangle 11"/>
          <p:cNvSpPr/>
          <p:nvPr/>
        </p:nvSpPr>
        <p:spPr>
          <a:xfrm>
            <a:off x="4211960" y="5733256"/>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25000" dirty="0" smtClean="0"/>
              <a:t>a</a:t>
            </a:r>
            <a:endParaRPr lang="en-AU" dirty="0"/>
          </a:p>
        </p:txBody>
      </p:sp>
      <p:sp>
        <p:nvSpPr>
          <p:cNvPr id="13" name="Rectangle 12"/>
          <p:cNvSpPr/>
          <p:nvPr/>
        </p:nvSpPr>
        <p:spPr>
          <a:xfrm>
            <a:off x="1115616" y="4437112"/>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 </a:t>
            </a:r>
            <a:endParaRPr lang="en-AU" dirty="0"/>
          </a:p>
        </p:txBody>
      </p:sp>
      <p:sp>
        <p:nvSpPr>
          <p:cNvPr id="14" name="Rectangle 13"/>
          <p:cNvSpPr/>
          <p:nvPr/>
        </p:nvSpPr>
        <p:spPr>
          <a:xfrm>
            <a:off x="2843808" y="4437112"/>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 </a:t>
            </a:r>
            <a:endParaRPr lang="en-AU" dirty="0"/>
          </a:p>
        </p:txBody>
      </p:sp>
      <p:sp>
        <p:nvSpPr>
          <p:cNvPr id="15" name="Rectangle 14"/>
          <p:cNvSpPr/>
          <p:nvPr/>
        </p:nvSpPr>
        <p:spPr>
          <a:xfrm>
            <a:off x="2063787" y="5733256"/>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25000" dirty="0" smtClean="0"/>
              <a:t>a</a:t>
            </a:r>
            <a:endParaRPr lang="en-AU" dirty="0"/>
          </a:p>
        </p:txBody>
      </p:sp>
      <p:sp>
        <p:nvSpPr>
          <p:cNvPr id="16" name="Rectangle 15"/>
          <p:cNvSpPr/>
          <p:nvPr/>
        </p:nvSpPr>
        <p:spPr>
          <a:xfrm>
            <a:off x="4211960" y="4458427"/>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 </a:t>
            </a:r>
            <a:endParaRPr lang="en-AU" dirty="0"/>
          </a:p>
        </p:txBody>
      </p:sp>
      <p:sp>
        <p:nvSpPr>
          <p:cNvPr id="17" name="Rectangle 16"/>
          <p:cNvSpPr/>
          <p:nvPr/>
        </p:nvSpPr>
        <p:spPr>
          <a:xfrm>
            <a:off x="4211960" y="3645024"/>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18" name="Rectangle 17"/>
          <p:cNvSpPr/>
          <p:nvPr/>
        </p:nvSpPr>
        <p:spPr>
          <a:xfrm>
            <a:off x="4932040" y="4458427"/>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19" name="Rectangle 18"/>
          <p:cNvSpPr/>
          <p:nvPr/>
        </p:nvSpPr>
        <p:spPr>
          <a:xfrm>
            <a:off x="4946752" y="5733256"/>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20" name="TextBox 19"/>
          <p:cNvSpPr txBox="1"/>
          <p:nvPr/>
        </p:nvSpPr>
        <p:spPr>
          <a:xfrm>
            <a:off x="6111309" y="4532927"/>
            <a:ext cx="2376264" cy="1200329"/>
          </a:xfrm>
          <a:prstGeom prst="rect">
            <a:avLst/>
          </a:prstGeom>
          <a:noFill/>
        </p:spPr>
        <p:txBody>
          <a:bodyPr wrap="square" rtlCol="0">
            <a:spAutoFit/>
          </a:bodyPr>
          <a:lstStyle/>
          <a:p>
            <a:r>
              <a:rPr lang="en-AU" dirty="0" smtClean="0"/>
              <a:t>50 % Chance</a:t>
            </a:r>
          </a:p>
          <a:p>
            <a:endParaRPr lang="en-AU" dirty="0"/>
          </a:p>
          <a:p>
            <a:r>
              <a:rPr lang="en-AU" dirty="0" smtClean="0"/>
              <a:t>Half the females will be carriers</a:t>
            </a:r>
            <a:endParaRPr lang="en-AU" dirty="0"/>
          </a:p>
        </p:txBody>
      </p:sp>
    </p:spTree>
    <p:extLst>
      <p:ext uri="{BB962C8B-B14F-4D97-AF65-F5344CB8AC3E}">
        <p14:creationId xmlns:p14="http://schemas.microsoft.com/office/powerpoint/2010/main" val="1870547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81" y="260648"/>
            <a:ext cx="5802982" cy="624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83968" y="1412776"/>
            <a:ext cx="4248472" cy="646331"/>
          </a:xfrm>
          <a:prstGeom prst="rect">
            <a:avLst/>
          </a:prstGeom>
          <a:noFill/>
        </p:spPr>
        <p:txBody>
          <a:bodyPr wrap="square" rtlCol="0">
            <a:spAutoFit/>
          </a:bodyPr>
          <a:lstStyle/>
          <a:p>
            <a:r>
              <a:rPr lang="en-AU" dirty="0" smtClean="0"/>
              <a:t>A pedigree chart can be used to show sex linked diseases</a:t>
            </a:r>
            <a:endParaRPr lang="en-AU" dirty="0"/>
          </a:p>
        </p:txBody>
      </p:sp>
      <p:sp>
        <p:nvSpPr>
          <p:cNvPr id="3" name="TextBox 2"/>
          <p:cNvSpPr txBox="1"/>
          <p:nvPr/>
        </p:nvSpPr>
        <p:spPr>
          <a:xfrm>
            <a:off x="4283968" y="3140968"/>
            <a:ext cx="3960440" cy="646331"/>
          </a:xfrm>
          <a:prstGeom prst="rect">
            <a:avLst/>
          </a:prstGeom>
          <a:noFill/>
        </p:spPr>
        <p:txBody>
          <a:bodyPr wrap="square" rtlCol="0">
            <a:spAutoFit/>
          </a:bodyPr>
          <a:lstStyle/>
          <a:p>
            <a:r>
              <a:rPr lang="en-AU" dirty="0" smtClean="0"/>
              <a:t>Subscripts are used to show which genes the chromosomes carry</a:t>
            </a:r>
            <a:endParaRPr lang="en-AU" dirty="0"/>
          </a:p>
        </p:txBody>
      </p:sp>
      <p:cxnSp>
        <p:nvCxnSpPr>
          <p:cNvPr id="5" name="Straight Arrow Connector 4"/>
          <p:cNvCxnSpPr/>
          <p:nvPr/>
        </p:nvCxnSpPr>
        <p:spPr>
          <a:xfrm flipH="1">
            <a:off x="3563888" y="3573016"/>
            <a:ext cx="7200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43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Research Task</a:t>
            </a:r>
            <a:endParaRPr lang="en-AU" dirty="0"/>
          </a:p>
        </p:txBody>
      </p:sp>
      <p:sp>
        <p:nvSpPr>
          <p:cNvPr id="3" name="Content Placeholder 2"/>
          <p:cNvSpPr>
            <a:spLocks noGrp="1"/>
          </p:cNvSpPr>
          <p:nvPr>
            <p:ph idx="1"/>
          </p:nvPr>
        </p:nvSpPr>
        <p:spPr/>
        <p:txBody>
          <a:bodyPr>
            <a:normAutofit lnSpcReduction="10000"/>
          </a:bodyPr>
          <a:lstStyle/>
          <a:p>
            <a:r>
              <a:rPr lang="en-AU" b="1" dirty="0" smtClean="0"/>
              <a:t>Your task is to research a sex linked disease. You may choose from: </a:t>
            </a:r>
            <a:r>
              <a:rPr lang="en-AU" b="1" dirty="0">
                <a:solidFill>
                  <a:srgbClr val="FFC000"/>
                </a:solidFill>
              </a:rPr>
              <a:t>Colour </a:t>
            </a:r>
            <a:r>
              <a:rPr lang="en-AU" b="1" dirty="0" smtClean="0">
                <a:solidFill>
                  <a:srgbClr val="FFC000"/>
                </a:solidFill>
              </a:rPr>
              <a:t>blindness, </a:t>
            </a:r>
            <a:r>
              <a:rPr lang="en-AU" b="1" dirty="0" smtClean="0">
                <a:solidFill>
                  <a:srgbClr val="00B0F0"/>
                </a:solidFill>
              </a:rPr>
              <a:t>Haemophilia </a:t>
            </a:r>
            <a:r>
              <a:rPr lang="en-AU" b="1" dirty="0" smtClean="0">
                <a:solidFill>
                  <a:schemeClr val="tx1"/>
                </a:solidFill>
              </a:rPr>
              <a:t>or </a:t>
            </a:r>
            <a:r>
              <a:rPr lang="en-AU" b="1" dirty="0" smtClean="0">
                <a:solidFill>
                  <a:srgbClr val="FF0000"/>
                </a:solidFill>
              </a:rPr>
              <a:t>Duchene </a:t>
            </a:r>
            <a:r>
              <a:rPr lang="en-AU" b="1" dirty="0">
                <a:solidFill>
                  <a:srgbClr val="FF0000"/>
                </a:solidFill>
              </a:rPr>
              <a:t>Muscular </a:t>
            </a:r>
            <a:r>
              <a:rPr lang="en-AU" b="1" dirty="0" smtClean="0">
                <a:solidFill>
                  <a:srgbClr val="FF0000"/>
                </a:solidFill>
              </a:rPr>
              <a:t>Dystrophy</a:t>
            </a:r>
          </a:p>
          <a:p>
            <a:pPr marL="68580" indent="0">
              <a:buNone/>
            </a:pPr>
            <a:endParaRPr lang="en-AU" b="1" dirty="0" smtClean="0">
              <a:solidFill>
                <a:srgbClr val="FF0000"/>
              </a:solidFill>
            </a:endParaRPr>
          </a:p>
          <a:p>
            <a:r>
              <a:rPr lang="en-AU" b="1" dirty="0" smtClean="0">
                <a:solidFill>
                  <a:schemeClr val="tx1"/>
                </a:solidFill>
              </a:rPr>
              <a:t>You must find out:</a:t>
            </a:r>
          </a:p>
          <a:p>
            <a:r>
              <a:rPr lang="en-AU" dirty="0" smtClean="0">
                <a:solidFill>
                  <a:schemeClr val="tx1"/>
                </a:solidFill>
              </a:rPr>
              <a:t>How common is the disease?</a:t>
            </a:r>
          </a:p>
          <a:p>
            <a:r>
              <a:rPr lang="en-AU" dirty="0" smtClean="0">
                <a:solidFill>
                  <a:schemeClr val="tx1"/>
                </a:solidFill>
              </a:rPr>
              <a:t>What are the symptoms?</a:t>
            </a:r>
          </a:p>
          <a:p>
            <a:r>
              <a:rPr lang="en-AU" dirty="0" smtClean="0">
                <a:solidFill>
                  <a:schemeClr val="tx1"/>
                </a:solidFill>
              </a:rPr>
              <a:t>How is it managed?</a:t>
            </a:r>
            <a:endParaRPr lang="en-AU" dirty="0">
              <a:solidFill>
                <a:schemeClr val="tx1"/>
              </a:solidFill>
            </a:endParaRPr>
          </a:p>
        </p:txBody>
      </p:sp>
    </p:spTree>
    <p:extLst>
      <p:ext uri="{BB962C8B-B14F-4D97-AF65-F5344CB8AC3E}">
        <p14:creationId xmlns:p14="http://schemas.microsoft.com/office/powerpoint/2010/main" val="424606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Sex linked inheritance vs. Genetic Disorders </a:t>
            </a:r>
            <a:endParaRPr lang="en-AU" dirty="0"/>
          </a:p>
        </p:txBody>
      </p:sp>
      <p:sp>
        <p:nvSpPr>
          <p:cNvPr id="3" name="Content Placeholder 2"/>
          <p:cNvSpPr>
            <a:spLocks noGrp="1"/>
          </p:cNvSpPr>
          <p:nvPr>
            <p:ph idx="1"/>
          </p:nvPr>
        </p:nvSpPr>
        <p:spPr/>
        <p:txBody>
          <a:bodyPr/>
          <a:lstStyle/>
          <a:p>
            <a:r>
              <a:rPr lang="en-AU" dirty="0" smtClean="0"/>
              <a:t>We have just learnt about how diseases can be sex linked and are inherited from ones parents. </a:t>
            </a:r>
          </a:p>
          <a:p>
            <a:r>
              <a:rPr lang="en-AU" dirty="0" smtClean="0"/>
              <a:t>Now we will learnt about genetic disorders and how they occur.....</a:t>
            </a:r>
            <a:endParaRPr lang="en-AU" dirty="0"/>
          </a:p>
        </p:txBody>
      </p:sp>
    </p:spTree>
    <p:extLst>
      <p:ext uri="{BB962C8B-B14F-4D97-AF65-F5344CB8AC3E}">
        <p14:creationId xmlns:p14="http://schemas.microsoft.com/office/powerpoint/2010/main" val="23686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Genetic Disorders</a:t>
            </a:r>
            <a:endParaRPr lang="en-AU" dirty="0"/>
          </a:p>
        </p:txBody>
      </p:sp>
      <p:sp>
        <p:nvSpPr>
          <p:cNvPr id="3" name="Content Placeholder 2"/>
          <p:cNvSpPr>
            <a:spLocks noGrp="1"/>
          </p:cNvSpPr>
          <p:nvPr>
            <p:ph idx="1"/>
          </p:nvPr>
        </p:nvSpPr>
        <p:spPr/>
        <p:txBody>
          <a:bodyPr/>
          <a:lstStyle/>
          <a:p>
            <a:r>
              <a:rPr lang="en-AU" dirty="0" smtClean="0"/>
              <a:t>Genetic disorders occur when a mistake is make during the process of meiosis</a:t>
            </a:r>
          </a:p>
          <a:p>
            <a:r>
              <a:rPr lang="en-AU" dirty="0" smtClean="0"/>
              <a:t>We know that </a:t>
            </a:r>
            <a:r>
              <a:rPr lang="en-AU" b="1" dirty="0" smtClean="0"/>
              <a:t>meiosis</a:t>
            </a:r>
            <a:r>
              <a:rPr lang="en-AU" dirty="0" smtClean="0"/>
              <a:t> is the process of cell division that is necessary for the production of gametes (sperm and eggs).</a:t>
            </a:r>
          </a:p>
          <a:p>
            <a:r>
              <a:rPr lang="en-AU" dirty="0" smtClean="0"/>
              <a:t>Gametes have half the number of chromosomes as the original cell (haploid)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Meiosis (normal)</a:t>
            </a:r>
            <a:endParaRPr lang="en-AU" dirty="0"/>
          </a:p>
        </p:txBody>
      </p:sp>
      <p:pic>
        <p:nvPicPr>
          <p:cNvPr id="1026" name="Picture 2" descr="http://www.vce.bioninja.com.au/_Media/meiosis_brief_med.jpeg">
            <a:hlinkClick r:id="rId2"/>
          </p:cNvPr>
          <p:cNvPicPr>
            <a:picLocks noChangeAspect="1" noChangeArrowheads="1"/>
          </p:cNvPicPr>
          <p:nvPr/>
        </p:nvPicPr>
        <p:blipFill>
          <a:blip r:embed="rId3" cstate="print"/>
          <a:srcRect/>
          <a:stretch>
            <a:fillRect/>
          </a:stretch>
        </p:blipFill>
        <p:spPr bwMode="auto">
          <a:xfrm>
            <a:off x="5220072" y="980728"/>
            <a:ext cx="3133725" cy="5334001"/>
          </a:xfrm>
          <a:prstGeom prst="rect">
            <a:avLst/>
          </a:prstGeom>
          <a:noFill/>
        </p:spPr>
      </p:pic>
      <p:sp>
        <p:nvSpPr>
          <p:cNvPr id="5" name="TextBox 4"/>
          <p:cNvSpPr txBox="1"/>
          <p:nvPr/>
        </p:nvSpPr>
        <p:spPr>
          <a:xfrm>
            <a:off x="1043608" y="2924944"/>
            <a:ext cx="4320480" cy="1477328"/>
          </a:xfrm>
          <a:prstGeom prst="rect">
            <a:avLst/>
          </a:prstGeom>
          <a:noFill/>
        </p:spPr>
        <p:txBody>
          <a:bodyPr wrap="square" rtlCol="0">
            <a:spAutoFit/>
          </a:bodyPr>
          <a:lstStyle/>
          <a:p>
            <a:r>
              <a:rPr lang="en-AU" dirty="0" smtClean="0"/>
              <a:t>During the crossover genetic information is exchanged. This results in the daughter cells (gametes) having different sets of alleles and genes to their parents. </a:t>
            </a:r>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Meiosis Mistakes </a:t>
            </a:r>
            <a:endParaRPr lang="en-AU" dirty="0"/>
          </a:p>
        </p:txBody>
      </p:sp>
      <p:sp>
        <p:nvSpPr>
          <p:cNvPr id="3" name="Content Placeholder 2"/>
          <p:cNvSpPr>
            <a:spLocks noGrp="1"/>
          </p:cNvSpPr>
          <p:nvPr>
            <p:ph idx="1"/>
          </p:nvPr>
        </p:nvSpPr>
        <p:spPr/>
        <p:txBody>
          <a:bodyPr/>
          <a:lstStyle/>
          <a:p>
            <a:r>
              <a:rPr lang="en-AU" dirty="0" smtClean="0"/>
              <a:t>Sometimes the process of meiosis does not go as smoothly as planned. </a:t>
            </a:r>
          </a:p>
          <a:p>
            <a:r>
              <a:rPr lang="en-AU" dirty="0" smtClean="0"/>
              <a:t>These mistakes cause the genetic information of the offspring to be changed, resulting in genetic disorders. </a:t>
            </a:r>
          </a:p>
          <a:p>
            <a:r>
              <a:rPr lang="en-AU" dirty="0" smtClean="0"/>
              <a:t>Offspring with genetic disorders have unique karotypes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age 13 of 14"/>
          <p:cNvPicPr>
            <a:picLocks noChangeAspect="1" noChangeArrowheads="1"/>
          </p:cNvPicPr>
          <p:nvPr/>
        </p:nvPicPr>
        <p:blipFill>
          <a:blip r:embed="rId2" cstate="print"/>
          <a:srcRect/>
          <a:stretch>
            <a:fillRect/>
          </a:stretch>
        </p:blipFill>
        <p:spPr bwMode="auto">
          <a:xfrm>
            <a:off x="683568" y="692696"/>
            <a:ext cx="7620000" cy="5715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do genetic disorders come about?</a:t>
            </a:r>
            <a:endParaRPr lang="en-AU" dirty="0"/>
          </a:p>
        </p:txBody>
      </p:sp>
      <p:sp>
        <p:nvSpPr>
          <p:cNvPr id="3" name="Content Placeholder 2"/>
          <p:cNvSpPr>
            <a:spLocks noGrp="1"/>
          </p:cNvSpPr>
          <p:nvPr>
            <p:ph idx="1"/>
          </p:nvPr>
        </p:nvSpPr>
        <p:spPr/>
        <p:txBody>
          <a:bodyPr/>
          <a:lstStyle/>
          <a:p>
            <a:r>
              <a:rPr lang="en-AU" dirty="0" smtClean="0"/>
              <a:t>There are 3 mistakes during the process of meiosis that can cause a genetic disorder...</a:t>
            </a:r>
          </a:p>
          <a:p>
            <a:r>
              <a:rPr lang="en-AU" dirty="0" smtClean="0"/>
              <a:t>1. Too many/few sex chromosomes</a:t>
            </a:r>
          </a:p>
          <a:p>
            <a:r>
              <a:rPr lang="en-AU" dirty="0" smtClean="0"/>
              <a:t>2. Too many body chromosomes</a:t>
            </a:r>
          </a:p>
          <a:p>
            <a:r>
              <a:rPr lang="en-AU" dirty="0" smtClean="0"/>
              <a:t>3. Gene mutation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88" y="381000"/>
            <a:ext cx="7439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157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Mistake 1: Too many sex chromosomes </a:t>
            </a:r>
            <a:endParaRPr lang="en-AU" dirty="0"/>
          </a:p>
        </p:txBody>
      </p:sp>
      <p:sp>
        <p:nvSpPr>
          <p:cNvPr id="3" name="Content Placeholder 2"/>
          <p:cNvSpPr>
            <a:spLocks noGrp="1"/>
          </p:cNvSpPr>
          <p:nvPr>
            <p:ph idx="1"/>
          </p:nvPr>
        </p:nvSpPr>
        <p:spPr/>
        <p:txBody>
          <a:bodyPr>
            <a:normAutofit fontScale="92500"/>
          </a:bodyPr>
          <a:lstStyle/>
          <a:p>
            <a:r>
              <a:rPr lang="en-AU" dirty="0" smtClean="0"/>
              <a:t>If the chromatids fail to separate during meiosis a child may be born with an extra chromosome</a:t>
            </a:r>
          </a:p>
          <a:p>
            <a:r>
              <a:rPr lang="en-AU" dirty="0" smtClean="0"/>
              <a:t>An egg with too many X chromosomes is fertilised by a normal sperm</a:t>
            </a:r>
          </a:p>
          <a:p>
            <a:r>
              <a:rPr lang="en-AU" dirty="0" smtClean="0"/>
              <a:t>This is called </a:t>
            </a:r>
            <a:r>
              <a:rPr lang="en-AU" b="1" dirty="0" smtClean="0"/>
              <a:t>Klinefelters Syndrome (KS)</a:t>
            </a:r>
          </a:p>
          <a:p>
            <a:r>
              <a:rPr lang="en-AU" dirty="0" smtClean="0"/>
              <a:t>KS</a:t>
            </a:r>
            <a:r>
              <a:rPr lang="en-AU" b="1" dirty="0" smtClean="0"/>
              <a:t> </a:t>
            </a:r>
            <a:r>
              <a:rPr lang="en-AU" dirty="0" smtClean="0"/>
              <a:t>only affects males</a:t>
            </a:r>
          </a:p>
          <a:p>
            <a:r>
              <a:rPr lang="en-AU" dirty="0" smtClean="0"/>
              <a:t>Men with KS receive and extra X chromosome</a:t>
            </a:r>
          </a:p>
          <a:p>
            <a:r>
              <a:rPr lang="en-AU" b="1" dirty="0" smtClean="0"/>
              <a:t>Also known as XXY syndrome</a:t>
            </a: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Karotype of Klinefelters syndrome </a:t>
            </a:r>
            <a:endParaRPr lang="en-AU" dirty="0"/>
          </a:p>
        </p:txBody>
      </p:sp>
      <p:pic>
        <p:nvPicPr>
          <p:cNvPr id="44034" name="Picture 2" descr="http://www.genetic-diseases.net/wp-content/uploads/2007/10/klinef1.jpg">
            <a:hlinkClick r:id="rId2"/>
          </p:cNvPr>
          <p:cNvPicPr>
            <a:picLocks noChangeAspect="1" noChangeArrowheads="1"/>
          </p:cNvPicPr>
          <p:nvPr/>
        </p:nvPicPr>
        <p:blipFill>
          <a:blip r:embed="rId3" cstate="print"/>
          <a:srcRect/>
          <a:stretch>
            <a:fillRect/>
          </a:stretch>
        </p:blipFill>
        <p:spPr bwMode="auto">
          <a:xfrm>
            <a:off x="1763688" y="2060848"/>
            <a:ext cx="5544616" cy="41822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Klinefelters syndrome symptoms </a:t>
            </a:r>
            <a:endParaRPr lang="en-AU" dirty="0"/>
          </a:p>
        </p:txBody>
      </p:sp>
      <p:pic>
        <p:nvPicPr>
          <p:cNvPr id="45058" name="Picture 2" descr="http://img.webmd.com/dtmcms/live/webmd/consumer_assets/site_images/media/medical/hw/h9991414_001.jpg">
            <a:hlinkClick r:id="rId2"/>
          </p:cNvPr>
          <p:cNvPicPr>
            <a:picLocks noChangeAspect="1" noChangeArrowheads="1"/>
          </p:cNvPicPr>
          <p:nvPr/>
        </p:nvPicPr>
        <p:blipFill>
          <a:blip r:embed="rId3" cstate="print"/>
          <a:srcRect/>
          <a:stretch>
            <a:fillRect/>
          </a:stretch>
        </p:blipFill>
        <p:spPr bwMode="auto">
          <a:xfrm>
            <a:off x="4211960" y="1628800"/>
            <a:ext cx="2857500" cy="43815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Mistake 1: Too may chromosomes - Triple X syndrome</a:t>
            </a:r>
            <a:endParaRPr lang="en-AU" dirty="0"/>
          </a:p>
        </p:txBody>
      </p:sp>
      <p:sp>
        <p:nvSpPr>
          <p:cNvPr id="3" name="Content Placeholder 2"/>
          <p:cNvSpPr>
            <a:spLocks noGrp="1"/>
          </p:cNvSpPr>
          <p:nvPr>
            <p:ph idx="1"/>
          </p:nvPr>
        </p:nvSpPr>
        <p:spPr/>
        <p:txBody>
          <a:bodyPr/>
          <a:lstStyle/>
          <a:p>
            <a:r>
              <a:rPr lang="en-AU" dirty="0" smtClean="0"/>
              <a:t>Whilst Klinefelters syndrome can only affect males (XXY), female offspring can be affected by </a:t>
            </a:r>
            <a:r>
              <a:rPr lang="en-AU" b="1" dirty="0" smtClean="0"/>
              <a:t>Triple X syndrome  (XXX)</a:t>
            </a:r>
          </a:p>
          <a:p>
            <a:r>
              <a:rPr lang="en-AU" dirty="0" smtClean="0"/>
              <a:t>Unlike most other chromosomal conditions there is usually no distinguishable difference to the naked eye between women with triple X and the rest of the female population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Triple X Karotype</a:t>
            </a:r>
            <a:endParaRPr lang="en-AU" dirty="0"/>
          </a:p>
        </p:txBody>
      </p:sp>
      <p:pic>
        <p:nvPicPr>
          <p:cNvPr id="47106" name="Picture 2" descr="http://scielo.isciii.es/img/revistas/ejpen/v23n1/original3_figura3.jpg">
            <a:hlinkClick r:id="rId2"/>
          </p:cNvPr>
          <p:cNvPicPr>
            <a:picLocks noChangeAspect="1" noChangeArrowheads="1"/>
          </p:cNvPicPr>
          <p:nvPr/>
        </p:nvPicPr>
        <p:blipFill>
          <a:blip r:embed="rId3" cstate="print"/>
          <a:srcRect/>
          <a:stretch>
            <a:fillRect/>
          </a:stretch>
        </p:blipFill>
        <p:spPr bwMode="auto">
          <a:xfrm>
            <a:off x="2267744" y="2348880"/>
            <a:ext cx="4608512" cy="380970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Mistake 1: Too few sex chromosomes </a:t>
            </a:r>
            <a:endParaRPr lang="en-AU" dirty="0"/>
          </a:p>
        </p:txBody>
      </p:sp>
      <p:sp>
        <p:nvSpPr>
          <p:cNvPr id="3" name="Content Placeholder 2"/>
          <p:cNvSpPr>
            <a:spLocks noGrp="1"/>
          </p:cNvSpPr>
          <p:nvPr>
            <p:ph idx="1"/>
          </p:nvPr>
        </p:nvSpPr>
        <p:spPr/>
        <p:txBody>
          <a:bodyPr/>
          <a:lstStyle/>
          <a:p>
            <a:r>
              <a:rPr lang="en-AU" b="1" dirty="0" smtClean="0"/>
              <a:t>Turners syndrome </a:t>
            </a:r>
            <a:r>
              <a:rPr lang="en-AU" dirty="0" smtClean="0"/>
              <a:t>(TS) is the opposite of Klinefelters syndrome</a:t>
            </a:r>
          </a:p>
          <a:p>
            <a:r>
              <a:rPr lang="en-AU" dirty="0" smtClean="0"/>
              <a:t>It occurs in females only</a:t>
            </a:r>
          </a:p>
          <a:p>
            <a:r>
              <a:rPr lang="en-AU" dirty="0" smtClean="0"/>
              <a:t>Females with TS only receive one X chromosome</a:t>
            </a:r>
          </a:p>
          <a:p>
            <a:endParaRPr lang="en-AU" dirty="0" smtClean="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Karotype of Turners Syndrome</a:t>
            </a:r>
            <a:endParaRPr lang="en-AU" dirty="0"/>
          </a:p>
        </p:txBody>
      </p:sp>
      <p:pic>
        <p:nvPicPr>
          <p:cNvPr id="50178" name="Picture 2" descr="http://84d1f3.medialib.glogster.com/media/7a/7a9b5e144ac199960dc811d28ea56b16d364f56a5f57a2e0aed286ae581b87eb/turner-syndrome-jpg.jpg">
            <a:hlinkClick r:id="rId2"/>
          </p:cNvPr>
          <p:cNvPicPr>
            <a:picLocks noChangeAspect="1" noChangeArrowheads="1"/>
          </p:cNvPicPr>
          <p:nvPr/>
        </p:nvPicPr>
        <p:blipFill>
          <a:blip r:embed="rId3" cstate="print"/>
          <a:srcRect/>
          <a:stretch>
            <a:fillRect/>
          </a:stretch>
        </p:blipFill>
        <p:spPr bwMode="auto">
          <a:xfrm>
            <a:off x="2771800" y="2276872"/>
            <a:ext cx="3816424" cy="407011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Turners Syndrome Symptoms</a:t>
            </a:r>
            <a:endParaRPr lang="en-AU" dirty="0"/>
          </a:p>
        </p:txBody>
      </p:sp>
      <p:pic>
        <p:nvPicPr>
          <p:cNvPr id="51202" name="Picture 2" descr="http://img.tfd.com/mk/T/X2604-T-53.png">
            <a:hlinkClick r:id="rId2"/>
          </p:cNvPr>
          <p:cNvPicPr>
            <a:picLocks noChangeAspect="1" noChangeArrowheads="1"/>
          </p:cNvPicPr>
          <p:nvPr/>
        </p:nvPicPr>
        <p:blipFill>
          <a:blip r:embed="rId3" cstate="print"/>
          <a:srcRect/>
          <a:stretch>
            <a:fillRect/>
          </a:stretch>
        </p:blipFill>
        <p:spPr bwMode="auto">
          <a:xfrm>
            <a:off x="3275856" y="2348880"/>
            <a:ext cx="2686050" cy="3810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Comparison of Klinefelters syndrome and Turners syndrome </a:t>
            </a:r>
            <a:endParaRPr lang="en-AU" dirty="0"/>
          </a:p>
        </p:txBody>
      </p:sp>
      <p:pic>
        <p:nvPicPr>
          <p:cNvPr id="39938" name="Picture 2" descr="http://syndromepictures.com/wp-content/uploads/2011/09/klinefelters-syndrome-pictures.jpg">
            <a:hlinkClick r:id="rId2"/>
          </p:cNvPr>
          <p:cNvPicPr>
            <a:picLocks noChangeAspect="1" noChangeArrowheads="1"/>
          </p:cNvPicPr>
          <p:nvPr/>
        </p:nvPicPr>
        <p:blipFill>
          <a:blip r:embed="rId3" cstate="print"/>
          <a:srcRect/>
          <a:stretch>
            <a:fillRect/>
          </a:stretch>
        </p:blipFill>
        <p:spPr bwMode="auto">
          <a:xfrm>
            <a:off x="3563888" y="1628800"/>
            <a:ext cx="5046737" cy="461039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Mistake 2: Too many body chromosomes</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Sometimes when gametes are formed during meiosis the chromosomes fail to separate. This results in the gamete receiving 24 chromosomes instead of 23</a:t>
            </a:r>
          </a:p>
          <a:p>
            <a:r>
              <a:rPr lang="en-AU" dirty="0" smtClean="0"/>
              <a:t>When the egg is fertilised by sperm) the child receives 47 chromosomes instead of the normal 46</a:t>
            </a:r>
          </a:p>
          <a:p>
            <a:r>
              <a:rPr lang="en-AU" dirty="0" smtClean="0"/>
              <a:t>Children with this disorder are known to have </a:t>
            </a:r>
            <a:r>
              <a:rPr lang="en-AU" b="1" dirty="0" smtClean="0"/>
              <a:t>Down Syndrome</a:t>
            </a:r>
          </a:p>
          <a:p>
            <a:r>
              <a:rPr lang="en-AU" dirty="0" smtClean="0"/>
              <a:t>75% of the time the egg has extra chromosomes. 25% of the time it is the sperm</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lstStyle/>
          <a:p>
            <a:r>
              <a:rPr lang="en-AU" dirty="0" smtClean="0"/>
              <a:t>Lets review inheritance….</a:t>
            </a:r>
            <a:endParaRPr lang="en-AU" dirty="0"/>
          </a:p>
        </p:txBody>
      </p:sp>
      <p:sp>
        <p:nvSpPr>
          <p:cNvPr id="3" name="Content Placeholder 2"/>
          <p:cNvSpPr>
            <a:spLocks noGrp="1"/>
          </p:cNvSpPr>
          <p:nvPr>
            <p:ph idx="1"/>
          </p:nvPr>
        </p:nvSpPr>
        <p:spPr/>
        <p:txBody>
          <a:bodyPr/>
          <a:lstStyle/>
          <a:p>
            <a:r>
              <a:rPr lang="en-AU" b="1" dirty="0" smtClean="0"/>
              <a:t>Co – Dominance </a:t>
            </a:r>
          </a:p>
          <a:p>
            <a:r>
              <a:rPr lang="en-AU" dirty="0" smtClean="0"/>
              <a:t>Pure bred parents produce offspring that show characteristics of both parents</a:t>
            </a:r>
          </a:p>
          <a:p>
            <a:r>
              <a:rPr lang="en-AU" dirty="0" smtClean="0"/>
              <a:t>E.g. A male bull with a pure – bred red coat mates with a female cow with a pure – bred white coat. The offspring have a coat showing patches of red and white. (Roan Coat)</a:t>
            </a:r>
            <a:endParaRPr lang="en-AU" dirty="0"/>
          </a:p>
        </p:txBody>
      </p:sp>
    </p:spTree>
    <p:extLst>
      <p:ext uri="{BB962C8B-B14F-4D97-AF65-F5344CB8AC3E}">
        <p14:creationId xmlns:p14="http://schemas.microsoft.com/office/powerpoint/2010/main" val="55570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Down Syndrome Karotype</a:t>
            </a:r>
            <a:endParaRPr lang="en-AU" dirty="0"/>
          </a:p>
        </p:txBody>
      </p:sp>
      <p:pic>
        <p:nvPicPr>
          <p:cNvPr id="1026" name="Picture 2" descr="http://noahsdad.com/wp-content/uploads/2011/06/what-is-down-syndrome1.jpg">
            <a:hlinkClick r:id="rId2"/>
          </p:cNvPr>
          <p:cNvPicPr>
            <a:picLocks noChangeAspect="1" noChangeArrowheads="1"/>
          </p:cNvPicPr>
          <p:nvPr/>
        </p:nvPicPr>
        <p:blipFill>
          <a:blip r:embed="rId3" cstate="print"/>
          <a:srcRect/>
          <a:stretch>
            <a:fillRect/>
          </a:stretch>
        </p:blipFill>
        <p:spPr bwMode="auto">
          <a:xfrm>
            <a:off x="755576" y="2204864"/>
            <a:ext cx="6096000" cy="4057650"/>
          </a:xfrm>
          <a:prstGeom prst="rect">
            <a:avLst/>
          </a:prstGeom>
          <a:noFill/>
        </p:spPr>
      </p:pic>
      <p:sp>
        <p:nvSpPr>
          <p:cNvPr id="5" name="TextBox 4"/>
          <p:cNvSpPr txBox="1"/>
          <p:nvPr/>
        </p:nvSpPr>
        <p:spPr>
          <a:xfrm>
            <a:off x="7020272" y="3573016"/>
            <a:ext cx="1440160" cy="1754326"/>
          </a:xfrm>
          <a:prstGeom prst="rect">
            <a:avLst/>
          </a:prstGeom>
          <a:noFill/>
        </p:spPr>
        <p:txBody>
          <a:bodyPr wrap="square" rtlCol="0">
            <a:spAutoFit/>
          </a:bodyPr>
          <a:lstStyle/>
          <a:p>
            <a:r>
              <a:rPr lang="en-AU" dirty="0" smtClean="0"/>
              <a:t>Down Syndrome is also referred to as </a:t>
            </a:r>
            <a:r>
              <a:rPr lang="en-AU" b="1" dirty="0" smtClean="0"/>
              <a:t>Trisomy 21</a:t>
            </a:r>
            <a:endParaRPr lang="en-A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Mistake 3: Gene Mutation</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Mutations are changes in DNA or chromosomes</a:t>
            </a:r>
          </a:p>
          <a:p>
            <a:r>
              <a:rPr lang="en-AU" dirty="0" smtClean="0"/>
              <a:t>Mutations occur when the DNA is copied</a:t>
            </a:r>
          </a:p>
          <a:p>
            <a:r>
              <a:rPr lang="en-AU" dirty="0" smtClean="0"/>
              <a:t>Mutations can occur spontaneously or be as a result of damaged DNA. </a:t>
            </a:r>
          </a:p>
          <a:p>
            <a:r>
              <a:rPr lang="en-AU" dirty="0" smtClean="0"/>
              <a:t>Some examples of environmental causes of mutations are: UV radiation, nuclear radiation and certain chemicals such as nicotine or asbestos</a:t>
            </a:r>
          </a:p>
          <a:p>
            <a:r>
              <a:rPr lang="en-AU" dirty="0" smtClean="0"/>
              <a:t>Once a gene is changed, the change is </a:t>
            </a:r>
            <a:r>
              <a:rPr lang="en-AU" b="1" dirty="0" smtClean="0"/>
              <a:t>permanent.</a:t>
            </a:r>
            <a:r>
              <a:rPr lang="en-AU" dirty="0" smtClean="0"/>
              <a:t> This is then passed from parent to offspring as normal genes are</a:t>
            </a:r>
          </a:p>
          <a:p>
            <a:pPr>
              <a:buNone/>
            </a:pPr>
            <a:endParaRPr lang="en-AU" b="1" dirty="0" smtClean="0"/>
          </a:p>
          <a:p>
            <a:endParaRPr lang="en-AU" dirty="0" smtClean="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 Mutations</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We know that DNA is a specific sequence of bases (A, C, T, G)</a:t>
            </a:r>
          </a:p>
          <a:p>
            <a:r>
              <a:rPr lang="en-AU" dirty="0" smtClean="0"/>
              <a:t>These bases work together in groups of 3 </a:t>
            </a:r>
          </a:p>
          <a:p>
            <a:r>
              <a:rPr lang="en-AU" dirty="0" smtClean="0"/>
              <a:t>For example: ATG  CTA  GCT  GAG  CTA GTC  GAC  TGA  CTA</a:t>
            </a:r>
          </a:p>
          <a:p>
            <a:r>
              <a:rPr lang="en-AU" dirty="0" smtClean="0"/>
              <a:t>We can also think of it as 3 letter words: </a:t>
            </a:r>
            <a:r>
              <a:rPr lang="en-AU" b="1" dirty="0" smtClean="0"/>
              <a:t>the sun was hot but the old man did not get his hat</a:t>
            </a:r>
          </a:p>
          <a:p>
            <a:r>
              <a:rPr lang="en-AU" dirty="0" smtClean="0"/>
              <a:t>What happens if the sequence in changed by deleting one letter? </a:t>
            </a:r>
          </a:p>
          <a:p>
            <a:r>
              <a:rPr lang="en-AU" b="1" dirty="0" err="1" smtClean="0"/>
              <a:t>Hes</a:t>
            </a:r>
            <a:r>
              <a:rPr lang="en-AU" b="1" dirty="0" smtClean="0"/>
              <a:t> </a:t>
            </a:r>
            <a:r>
              <a:rPr lang="en-AU" b="1" dirty="0" err="1" smtClean="0"/>
              <a:t>unw</a:t>
            </a:r>
            <a:r>
              <a:rPr lang="en-AU" b="1" dirty="0" smtClean="0"/>
              <a:t> ash </a:t>
            </a:r>
            <a:r>
              <a:rPr lang="en-AU" b="1" dirty="0" err="1" smtClean="0"/>
              <a:t>otb</a:t>
            </a:r>
            <a:r>
              <a:rPr lang="en-AU" b="1" dirty="0" smtClean="0"/>
              <a:t> </a:t>
            </a:r>
            <a:r>
              <a:rPr lang="en-AU" b="1" dirty="0" err="1" smtClean="0"/>
              <a:t>utt</a:t>
            </a:r>
            <a:r>
              <a:rPr lang="en-AU" b="1" dirty="0" smtClean="0"/>
              <a:t> </a:t>
            </a:r>
            <a:r>
              <a:rPr lang="en-AU" b="1" dirty="0" err="1" smtClean="0"/>
              <a:t>heo</a:t>
            </a:r>
            <a:r>
              <a:rPr lang="en-AU" b="1" dirty="0" smtClean="0"/>
              <a:t> </a:t>
            </a:r>
            <a:r>
              <a:rPr lang="en-AU" b="1" dirty="0" err="1" smtClean="0"/>
              <a:t>ldm</a:t>
            </a:r>
            <a:r>
              <a:rPr lang="en-AU" b="1" dirty="0" smtClean="0"/>
              <a:t> </a:t>
            </a:r>
            <a:r>
              <a:rPr lang="en-AU" b="1" dirty="0" err="1" smtClean="0"/>
              <a:t>nad</a:t>
            </a:r>
            <a:r>
              <a:rPr lang="en-AU" b="1" dirty="0" smtClean="0"/>
              <a:t> </a:t>
            </a:r>
            <a:r>
              <a:rPr lang="en-AU" b="1" dirty="0" err="1" smtClean="0"/>
              <a:t>idn</a:t>
            </a:r>
            <a:r>
              <a:rPr lang="en-AU" b="1" dirty="0" smtClean="0"/>
              <a:t> </a:t>
            </a:r>
            <a:r>
              <a:rPr lang="en-AU" b="1" dirty="0" err="1" smtClean="0"/>
              <a:t>otg</a:t>
            </a:r>
            <a:r>
              <a:rPr lang="en-AU" b="1" dirty="0" smtClean="0"/>
              <a:t> eth </a:t>
            </a:r>
            <a:r>
              <a:rPr lang="en-AU" b="1" dirty="0" err="1" smtClean="0"/>
              <a:t>ish</a:t>
            </a:r>
            <a:r>
              <a:rPr lang="en-AU" b="1" dirty="0" smtClean="0"/>
              <a:t> at</a:t>
            </a:r>
          </a:p>
          <a:p>
            <a:r>
              <a:rPr lang="en-AU" dirty="0" smtClean="0"/>
              <a:t>The sentence does not appear as it used to as it has been altered...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mutations</a:t>
            </a:r>
            <a:endParaRPr lang="en-AU" dirty="0"/>
          </a:p>
        </p:txBody>
      </p:sp>
      <p:sp>
        <p:nvSpPr>
          <p:cNvPr id="3" name="Content Placeholder 2"/>
          <p:cNvSpPr>
            <a:spLocks noGrp="1"/>
          </p:cNvSpPr>
          <p:nvPr>
            <p:ph idx="1"/>
          </p:nvPr>
        </p:nvSpPr>
        <p:spPr/>
        <p:txBody>
          <a:bodyPr/>
          <a:lstStyle/>
          <a:p>
            <a:r>
              <a:rPr lang="en-AU" dirty="0" smtClean="0"/>
              <a:t>Some common mutations include:</a:t>
            </a:r>
          </a:p>
          <a:p>
            <a:r>
              <a:rPr lang="en-AU" dirty="0" smtClean="0"/>
              <a:t>Short legged sheep</a:t>
            </a:r>
          </a:p>
          <a:p>
            <a:r>
              <a:rPr lang="en-AU" dirty="0" smtClean="0"/>
              <a:t>Hornless cattle</a:t>
            </a:r>
          </a:p>
          <a:p>
            <a:r>
              <a:rPr lang="en-AU" dirty="0" smtClean="0"/>
              <a:t>Albinism </a:t>
            </a:r>
          </a:p>
          <a:p>
            <a:r>
              <a:rPr lang="en-AU" dirty="0" smtClean="0"/>
              <a:t>Seedless grapes and oranges</a:t>
            </a:r>
          </a:p>
          <a:p>
            <a:r>
              <a:rPr lang="en-AU" dirty="0" smtClean="0"/>
              <a:t>Haemophilia</a:t>
            </a:r>
          </a:p>
          <a:p>
            <a:r>
              <a:rPr lang="en-AU" dirty="0" smtClean="0"/>
              <a:t>Tail – less cats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Mila Kunis, Kate Bosworth, Angelina Jolie   - Heterochromia</a:t>
            </a:r>
            <a:endParaRPr lang="en-AU" dirty="0"/>
          </a:p>
        </p:txBody>
      </p:sp>
      <p:pic>
        <p:nvPicPr>
          <p:cNvPr id="54274" name="Picture 2" descr="Mila Kunis has complete heterochromia. Kate Bosworth has sectoral heterochromia. Angelina Jolie has central heterochromia."/>
          <p:cNvPicPr>
            <a:picLocks noChangeAspect="1" noChangeArrowheads="1"/>
          </p:cNvPicPr>
          <p:nvPr/>
        </p:nvPicPr>
        <p:blipFill>
          <a:blip r:embed="rId2" cstate="print"/>
          <a:srcRect/>
          <a:stretch>
            <a:fillRect/>
          </a:stretch>
        </p:blipFill>
        <p:spPr bwMode="auto">
          <a:xfrm>
            <a:off x="827584" y="2780928"/>
            <a:ext cx="7620000" cy="256222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Uner</a:t>
            </a:r>
            <a:r>
              <a:rPr lang="en-AU" dirty="0" smtClean="0"/>
              <a:t> Tan Syndrome </a:t>
            </a:r>
            <a:endParaRPr lang="en-AU" dirty="0"/>
          </a:p>
        </p:txBody>
      </p:sp>
      <p:pic>
        <p:nvPicPr>
          <p:cNvPr id="59394" name="Picture 2" descr="10 Unusual Genetic Mutations in Humans"/>
          <p:cNvPicPr>
            <a:picLocks noChangeAspect="1" noChangeArrowheads="1"/>
          </p:cNvPicPr>
          <p:nvPr/>
        </p:nvPicPr>
        <p:blipFill>
          <a:blip r:embed="rId2" cstate="print"/>
          <a:srcRect/>
          <a:stretch>
            <a:fillRect/>
          </a:stretch>
        </p:blipFill>
        <p:spPr bwMode="auto">
          <a:xfrm>
            <a:off x="2123728" y="2708920"/>
            <a:ext cx="4752528" cy="2677259"/>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024744" cy="1143000"/>
          </a:xfrm>
        </p:spPr>
        <p:txBody>
          <a:bodyPr>
            <a:normAutofit fontScale="90000"/>
          </a:bodyPr>
          <a:lstStyle/>
          <a:p>
            <a:r>
              <a:rPr lang="en-AU" dirty="0" smtClean="0"/>
              <a:t>Ectrodactyly – lobster claw syndrome</a:t>
            </a:r>
            <a:endParaRPr lang="en-AU" dirty="0"/>
          </a:p>
        </p:txBody>
      </p:sp>
      <p:pic>
        <p:nvPicPr>
          <p:cNvPr id="60418" name="Picture 2" descr="10 Unusual Genetic Mutations in Humans"/>
          <p:cNvPicPr>
            <a:picLocks noChangeAspect="1" noChangeArrowheads="1"/>
          </p:cNvPicPr>
          <p:nvPr/>
        </p:nvPicPr>
        <p:blipFill>
          <a:blip r:embed="rId2" cstate="print"/>
          <a:srcRect/>
          <a:stretch>
            <a:fillRect/>
          </a:stretch>
        </p:blipFill>
        <p:spPr bwMode="auto">
          <a:xfrm>
            <a:off x="1475656" y="1844824"/>
            <a:ext cx="6057900" cy="447675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Purple carrots</a:t>
            </a:r>
            <a:endParaRPr lang="en-AU" dirty="0"/>
          </a:p>
        </p:txBody>
      </p:sp>
      <p:pic>
        <p:nvPicPr>
          <p:cNvPr id="61442" name="Picture 2" descr="http://dlewis.net/nik-archives/wp-content/uploads/2011/09/purple-carrot.jpg"/>
          <p:cNvPicPr>
            <a:picLocks noChangeAspect="1" noChangeArrowheads="1"/>
          </p:cNvPicPr>
          <p:nvPr/>
        </p:nvPicPr>
        <p:blipFill>
          <a:blip r:embed="rId2" cstate="print"/>
          <a:srcRect/>
          <a:stretch>
            <a:fillRect/>
          </a:stretch>
        </p:blipFill>
        <p:spPr bwMode="auto">
          <a:xfrm>
            <a:off x="3275856" y="2276872"/>
            <a:ext cx="2867025" cy="390525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Mutations – Good or Bad?</a:t>
            </a:r>
            <a:endParaRPr lang="en-AU" dirty="0"/>
          </a:p>
        </p:txBody>
      </p:sp>
      <p:sp>
        <p:nvSpPr>
          <p:cNvPr id="3" name="Content Placeholder 2"/>
          <p:cNvSpPr>
            <a:spLocks noGrp="1"/>
          </p:cNvSpPr>
          <p:nvPr>
            <p:ph idx="1"/>
          </p:nvPr>
        </p:nvSpPr>
        <p:spPr/>
        <p:txBody>
          <a:bodyPr/>
          <a:lstStyle/>
          <a:p>
            <a:r>
              <a:rPr lang="en-AU" dirty="0" smtClean="0"/>
              <a:t>Some gene mutations can be good or bad</a:t>
            </a:r>
          </a:p>
          <a:p>
            <a:r>
              <a:rPr lang="en-AU" dirty="0" smtClean="0"/>
              <a:t>It depends on the gene that has been mutated</a:t>
            </a:r>
          </a:p>
          <a:p>
            <a:r>
              <a:rPr lang="en-AU" b="1" dirty="0" smtClean="0"/>
              <a:t>Can you think of any mutations that might be negative? </a:t>
            </a:r>
            <a:r>
              <a:rPr lang="en-AU" dirty="0" smtClean="0"/>
              <a:t>(Write these in your notes)</a:t>
            </a:r>
          </a:p>
          <a:p>
            <a:r>
              <a:rPr lang="en-AU" b="1" dirty="0" smtClean="0"/>
              <a:t>Can you think of any mutations that might be positive?(</a:t>
            </a:r>
            <a:r>
              <a:rPr lang="en-AU" dirty="0" smtClean="0"/>
              <a:t>Write these in your notes)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Generations Booklet </a:t>
            </a:r>
            <a:endParaRPr lang="en-AU" dirty="0"/>
          </a:p>
        </p:txBody>
      </p:sp>
      <p:sp>
        <p:nvSpPr>
          <p:cNvPr id="3" name="Content Placeholder 2"/>
          <p:cNvSpPr>
            <a:spLocks noGrp="1"/>
          </p:cNvSpPr>
          <p:nvPr>
            <p:ph idx="1"/>
          </p:nvPr>
        </p:nvSpPr>
        <p:spPr/>
        <p:txBody>
          <a:bodyPr/>
          <a:lstStyle/>
          <a:p>
            <a:r>
              <a:rPr lang="en-AU" dirty="0" smtClean="0"/>
              <a:t>Read through pages 50 – 51 to learn more about mutations and Agent Orange</a:t>
            </a:r>
          </a:p>
          <a:p>
            <a:r>
              <a:rPr lang="en-AU" b="1" u="sng" dirty="0" smtClean="0"/>
              <a:t>Homework</a:t>
            </a:r>
            <a:r>
              <a:rPr lang="en-AU" b="1" dirty="0" smtClean="0"/>
              <a:t>: Complete the questions on page 52 on Agent Orange </a:t>
            </a:r>
            <a:endParaRPr lang="en-A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lstStyle/>
          <a:p>
            <a:r>
              <a:rPr lang="en-AU" dirty="0" smtClean="0"/>
              <a:t>Lets review inheritance….</a:t>
            </a:r>
            <a:endParaRPr lang="en-AU" dirty="0"/>
          </a:p>
        </p:txBody>
      </p:sp>
      <p:sp>
        <p:nvSpPr>
          <p:cNvPr id="3" name="Content Placeholder 2"/>
          <p:cNvSpPr>
            <a:spLocks noGrp="1"/>
          </p:cNvSpPr>
          <p:nvPr>
            <p:ph idx="1"/>
          </p:nvPr>
        </p:nvSpPr>
        <p:spPr/>
        <p:txBody>
          <a:bodyPr>
            <a:normAutofit lnSpcReduction="10000"/>
          </a:bodyPr>
          <a:lstStyle/>
          <a:p>
            <a:r>
              <a:rPr lang="en-AU" b="1" dirty="0" smtClean="0"/>
              <a:t>Dominant – Recessive</a:t>
            </a:r>
          </a:p>
          <a:p>
            <a:r>
              <a:rPr lang="en-AU" dirty="0" smtClean="0"/>
              <a:t>One gene is dominant and the other is recessive. If the dominant gene is present it ‘hides’ the effect of the recessive gene. </a:t>
            </a:r>
          </a:p>
          <a:p>
            <a:r>
              <a:rPr lang="en-AU" dirty="0" smtClean="0"/>
              <a:t>Strong gene is ‘Dominant’ and represented by a capital letter </a:t>
            </a:r>
          </a:p>
          <a:p>
            <a:r>
              <a:rPr lang="en-AU" dirty="0" smtClean="0"/>
              <a:t>Weak gene is ‘Recessive’ and represented by a lowercase letter</a:t>
            </a:r>
          </a:p>
          <a:p>
            <a:r>
              <a:rPr lang="en-AU" dirty="0" smtClean="0"/>
              <a:t>E.g. Mendel's peas</a:t>
            </a:r>
            <a:endParaRPr lang="en-AU" dirty="0"/>
          </a:p>
        </p:txBody>
      </p:sp>
    </p:spTree>
    <p:extLst>
      <p:ext uri="{BB962C8B-B14F-4D97-AF65-F5344CB8AC3E}">
        <p14:creationId xmlns:p14="http://schemas.microsoft.com/office/powerpoint/2010/main" val="157877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lstStyle/>
          <a:p>
            <a:r>
              <a:rPr lang="en-AU" dirty="0" smtClean="0"/>
              <a:t>NATURAL SELECTION</a:t>
            </a:r>
            <a:endParaRPr lang="en-AU" dirty="0"/>
          </a:p>
        </p:txBody>
      </p:sp>
      <p:pic>
        <p:nvPicPr>
          <p:cNvPr id="62466" name="Picture 2"/>
          <p:cNvPicPr>
            <a:picLocks noChangeAspect="1" noChangeArrowheads="1"/>
          </p:cNvPicPr>
          <p:nvPr/>
        </p:nvPicPr>
        <p:blipFill>
          <a:blip r:embed="rId2" cstate="print"/>
          <a:srcRect/>
          <a:stretch>
            <a:fillRect/>
          </a:stretch>
        </p:blipFill>
        <p:spPr bwMode="auto">
          <a:xfrm>
            <a:off x="3347864" y="1988840"/>
            <a:ext cx="5001369" cy="4538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natural selection?</a:t>
            </a:r>
            <a:endParaRPr lang="en-AU" dirty="0"/>
          </a:p>
        </p:txBody>
      </p:sp>
      <p:sp>
        <p:nvSpPr>
          <p:cNvPr id="3" name="Content Placeholder 2"/>
          <p:cNvSpPr>
            <a:spLocks noGrp="1"/>
          </p:cNvSpPr>
          <p:nvPr>
            <p:ph idx="1"/>
          </p:nvPr>
        </p:nvSpPr>
        <p:spPr/>
        <p:txBody>
          <a:bodyPr>
            <a:normAutofit fontScale="92500" lnSpcReduction="20000"/>
          </a:bodyPr>
          <a:lstStyle/>
          <a:p>
            <a:r>
              <a:rPr lang="en-AU" b="1" dirty="0" smtClean="0"/>
              <a:t>Natural selection </a:t>
            </a:r>
            <a:r>
              <a:rPr lang="en-AU" dirty="0" smtClean="0"/>
              <a:t>is the evolution of species due to beneficial alleles being passed to future generations. Environmental factors play an important role in natural selection. </a:t>
            </a:r>
          </a:p>
          <a:p>
            <a:endParaRPr lang="en-AU" dirty="0" smtClean="0"/>
          </a:p>
          <a:p>
            <a:r>
              <a:rPr lang="en-AU" b="1" dirty="0" smtClean="0"/>
              <a:t>Genetic variation </a:t>
            </a:r>
            <a:r>
              <a:rPr lang="en-AU" dirty="0" smtClean="0"/>
              <a:t>describes the differences in alleles within a population</a:t>
            </a:r>
          </a:p>
          <a:p>
            <a:r>
              <a:rPr lang="en-AU" dirty="0" smtClean="0"/>
              <a:t>For example:  different coat colours </a:t>
            </a:r>
          </a:p>
          <a:p>
            <a:endParaRPr lang="en-AU" b="1" dirty="0" smtClean="0"/>
          </a:p>
          <a:p>
            <a:r>
              <a:rPr lang="en-AU" b="1" dirty="0" smtClean="0"/>
              <a:t>Genetic variations allow natural selection to occur</a:t>
            </a:r>
            <a:endParaRPr lang="en-AU"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Adaptations</a:t>
            </a:r>
            <a:endParaRPr lang="en-AU" dirty="0"/>
          </a:p>
        </p:txBody>
      </p:sp>
      <p:sp>
        <p:nvSpPr>
          <p:cNvPr id="3" name="Content Placeholder 2"/>
          <p:cNvSpPr>
            <a:spLocks noGrp="1"/>
          </p:cNvSpPr>
          <p:nvPr>
            <p:ph idx="1"/>
          </p:nvPr>
        </p:nvSpPr>
        <p:spPr/>
        <p:txBody>
          <a:bodyPr>
            <a:normAutofit fontScale="92500"/>
          </a:bodyPr>
          <a:lstStyle/>
          <a:p>
            <a:r>
              <a:rPr lang="en-AU" b="1" dirty="0"/>
              <a:t>Adaptations </a:t>
            </a:r>
            <a:r>
              <a:rPr lang="en-AU" dirty="0"/>
              <a:t>are changes in a species over a period of time which can help the organism to survive. Adaptations occur over </a:t>
            </a:r>
            <a:r>
              <a:rPr lang="en-AU" dirty="0" smtClean="0"/>
              <a:t>generations due </a:t>
            </a:r>
            <a:r>
              <a:rPr lang="en-AU" dirty="0"/>
              <a:t>to mutations. There are 3 types of adaptations:</a:t>
            </a:r>
          </a:p>
          <a:p>
            <a:pPr lvl="0"/>
            <a:r>
              <a:rPr lang="en-AU" b="1" dirty="0"/>
              <a:t>Structural – Physical features of the organism</a:t>
            </a:r>
            <a:endParaRPr lang="en-AU" dirty="0"/>
          </a:p>
          <a:p>
            <a:pPr lvl="0"/>
            <a:r>
              <a:rPr lang="en-AU" b="1" dirty="0"/>
              <a:t>Behavioural – How the organism acts</a:t>
            </a:r>
            <a:endParaRPr lang="en-AU" dirty="0"/>
          </a:p>
          <a:p>
            <a:pPr lvl="0"/>
            <a:r>
              <a:rPr lang="en-AU" b="1" dirty="0"/>
              <a:t>Physiological – How the internal systems of the body respond to stimulus</a:t>
            </a:r>
            <a:endParaRPr lang="en-AU" dirty="0"/>
          </a:p>
          <a:p>
            <a:endParaRPr lang="en-AU" dirty="0"/>
          </a:p>
        </p:txBody>
      </p:sp>
    </p:spTree>
    <p:extLst>
      <p:ext uri="{BB962C8B-B14F-4D97-AF65-F5344CB8AC3E}">
        <p14:creationId xmlns:p14="http://schemas.microsoft.com/office/powerpoint/2010/main" val="1182037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type of adaptation?</a:t>
            </a:r>
            <a:endParaRPr lang="en-AU" dirty="0"/>
          </a:p>
        </p:txBody>
      </p:sp>
      <p:sp>
        <p:nvSpPr>
          <p:cNvPr id="3" name="Content Placeholder 2"/>
          <p:cNvSpPr>
            <a:spLocks noGrp="1"/>
          </p:cNvSpPr>
          <p:nvPr>
            <p:ph idx="1"/>
          </p:nvPr>
        </p:nvSpPr>
        <p:spPr/>
        <p:txBody>
          <a:bodyPr/>
          <a:lstStyle/>
          <a:p>
            <a:r>
              <a:rPr lang="en-AU" dirty="0" smtClean="0"/>
              <a:t>Kangaroo has a long thick tail</a:t>
            </a:r>
          </a:p>
          <a:p>
            <a:r>
              <a:rPr lang="en-AU" dirty="0" smtClean="0"/>
              <a:t>Elephants dilate blood vessels in their ears when they are hot</a:t>
            </a:r>
          </a:p>
          <a:p>
            <a:r>
              <a:rPr lang="en-AU" dirty="0" smtClean="0"/>
              <a:t>Birds migrate at various times of the year</a:t>
            </a:r>
          </a:p>
          <a:p>
            <a:r>
              <a:rPr lang="en-AU" dirty="0" smtClean="0"/>
              <a:t>Snails retract into their shells</a:t>
            </a:r>
          </a:p>
          <a:p>
            <a:r>
              <a:rPr lang="en-AU" dirty="0" smtClean="0"/>
              <a:t>Spiders produce venom which is injected into their prey</a:t>
            </a:r>
          </a:p>
          <a:p>
            <a:r>
              <a:rPr lang="en-AU" dirty="0" smtClean="0"/>
              <a:t>Polar bears have white fur</a:t>
            </a:r>
          </a:p>
          <a:p>
            <a:endParaRPr lang="en-AU" dirty="0"/>
          </a:p>
        </p:txBody>
      </p:sp>
    </p:spTree>
    <p:extLst>
      <p:ext uri="{BB962C8B-B14F-4D97-AF65-F5344CB8AC3E}">
        <p14:creationId xmlns:p14="http://schemas.microsoft.com/office/powerpoint/2010/main" val="22493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Natural Selection and environmental factors</a:t>
            </a:r>
            <a:endParaRPr lang="en-AU" dirty="0"/>
          </a:p>
        </p:txBody>
      </p:sp>
      <p:sp>
        <p:nvSpPr>
          <p:cNvPr id="3" name="Content Placeholder 2"/>
          <p:cNvSpPr>
            <a:spLocks noGrp="1"/>
          </p:cNvSpPr>
          <p:nvPr>
            <p:ph idx="1"/>
          </p:nvPr>
        </p:nvSpPr>
        <p:spPr>
          <a:xfrm>
            <a:off x="1043492" y="2323652"/>
            <a:ext cx="6777317" cy="3985668"/>
          </a:xfrm>
        </p:spPr>
        <p:txBody>
          <a:bodyPr>
            <a:normAutofit fontScale="92500" lnSpcReduction="10000"/>
          </a:bodyPr>
          <a:lstStyle/>
          <a:p>
            <a:r>
              <a:rPr lang="en-AU" dirty="0" smtClean="0"/>
              <a:t>The environmental facts that acts on the population is called the ‘</a:t>
            </a:r>
            <a:r>
              <a:rPr lang="en-AU" b="1" dirty="0" smtClean="0"/>
              <a:t>selective pressure</a:t>
            </a:r>
            <a:r>
              <a:rPr lang="en-AU" dirty="0" smtClean="0"/>
              <a:t>’</a:t>
            </a:r>
          </a:p>
          <a:p>
            <a:r>
              <a:rPr lang="en-AU" dirty="0" smtClean="0"/>
              <a:t>Selective pressures select </a:t>
            </a:r>
            <a:r>
              <a:rPr lang="en-AU" b="1" dirty="0" smtClean="0"/>
              <a:t>adaptations</a:t>
            </a:r>
            <a:r>
              <a:rPr lang="en-AU" dirty="0" smtClean="0"/>
              <a:t> that help an organism survive in its environment</a:t>
            </a:r>
            <a:endParaRPr lang="en-AU" dirty="0" smtClean="0"/>
          </a:p>
          <a:p>
            <a:r>
              <a:rPr lang="en-AU" dirty="0" smtClean="0"/>
              <a:t>The selective pressure may be biotic (living) such as </a:t>
            </a:r>
            <a:r>
              <a:rPr lang="en-AU" b="1" dirty="0" smtClean="0"/>
              <a:t>predation, bacterial infection or competition</a:t>
            </a:r>
            <a:endParaRPr lang="en-AU" dirty="0" smtClean="0"/>
          </a:p>
          <a:p>
            <a:r>
              <a:rPr lang="en-AU" dirty="0" smtClean="0"/>
              <a:t>Or it may be abiotic (physical) such as </a:t>
            </a:r>
            <a:r>
              <a:rPr lang="en-AU" b="1" dirty="0" smtClean="0"/>
              <a:t>temperature, water, fire or soil nutrients </a:t>
            </a:r>
            <a:endParaRPr lang="en-AU" dirty="0" smtClean="0"/>
          </a:p>
          <a:p>
            <a:r>
              <a:rPr lang="en-AU" dirty="0" smtClean="0"/>
              <a:t>Those species which are not affected by this pressure breed and pass  on their favourable genes to the future generations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Peppered Moth </a:t>
            </a:r>
            <a:endParaRPr lang="en-AU" dirty="0"/>
          </a:p>
        </p:txBody>
      </p:sp>
      <p:pic>
        <p:nvPicPr>
          <p:cNvPr id="63492" name="Picture 4" descr="http://web.nmsu.edu/~wboeckle/pepper_moth2.JPG">
            <a:hlinkClick r:id="rId2"/>
          </p:cNvPr>
          <p:cNvPicPr>
            <a:picLocks noChangeAspect="1" noChangeArrowheads="1"/>
          </p:cNvPicPr>
          <p:nvPr/>
        </p:nvPicPr>
        <p:blipFill>
          <a:blip r:embed="rId3" cstate="print"/>
          <a:srcRect/>
          <a:stretch>
            <a:fillRect/>
          </a:stretch>
        </p:blipFill>
        <p:spPr bwMode="auto">
          <a:xfrm>
            <a:off x="755577" y="2204864"/>
            <a:ext cx="5184576" cy="3981450"/>
          </a:xfrm>
          <a:prstGeom prst="rect">
            <a:avLst/>
          </a:prstGeom>
          <a:noFill/>
        </p:spPr>
      </p:pic>
      <p:sp>
        <p:nvSpPr>
          <p:cNvPr id="6" name="TextBox 5"/>
          <p:cNvSpPr txBox="1"/>
          <p:nvPr/>
        </p:nvSpPr>
        <p:spPr>
          <a:xfrm>
            <a:off x="6012160" y="2420888"/>
            <a:ext cx="2592288" cy="646331"/>
          </a:xfrm>
          <a:prstGeom prst="rect">
            <a:avLst/>
          </a:prstGeom>
          <a:noFill/>
        </p:spPr>
        <p:txBody>
          <a:bodyPr wrap="square" rtlCol="0">
            <a:spAutoFit/>
          </a:bodyPr>
          <a:lstStyle/>
          <a:p>
            <a:r>
              <a:rPr lang="en-AU" dirty="0" smtClean="0"/>
              <a:t>How many moths can you see here?</a:t>
            </a:r>
            <a:endParaRPr lang="en-AU" dirty="0"/>
          </a:p>
        </p:txBody>
      </p:sp>
      <p:sp>
        <p:nvSpPr>
          <p:cNvPr id="7" name="TextBox 6"/>
          <p:cNvSpPr txBox="1"/>
          <p:nvPr/>
        </p:nvSpPr>
        <p:spPr>
          <a:xfrm>
            <a:off x="6084168" y="3356992"/>
            <a:ext cx="2448272" cy="1200329"/>
          </a:xfrm>
          <a:prstGeom prst="rect">
            <a:avLst/>
          </a:prstGeom>
          <a:noFill/>
        </p:spPr>
        <p:txBody>
          <a:bodyPr wrap="square" rtlCol="0">
            <a:spAutoFit/>
          </a:bodyPr>
          <a:lstStyle/>
          <a:p>
            <a:r>
              <a:rPr lang="en-AU" dirty="0" smtClean="0"/>
              <a:t>Which moth do you think would best survive predation and why?</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Peppered moth</a:t>
            </a:r>
            <a:endParaRPr lang="en-AU" dirty="0"/>
          </a:p>
        </p:txBody>
      </p:sp>
      <p:sp>
        <p:nvSpPr>
          <p:cNvPr id="3" name="Content Placeholder 2"/>
          <p:cNvSpPr>
            <a:spLocks noGrp="1"/>
          </p:cNvSpPr>
          <p:nvPr>
            <p:ph idx="1"/>
          </p:nvPr>
        </p:nvSpPr>
        <p:spPr/>
        <p:txBody>
          <a:bodyPr>
            <a:normAutofit fontScale="62500" lnSpcReduction="20000"/>
          </a:bodyPr>
          <a:lstStyle/>
          <a:p>
            <a:r>
              <a:rPr lang="en-AU" dirty="0" smtClean="0"/>
              <a:t>The peppered moth is a classic example of natural selection</a:t>
            </a:r>
          </a:p>
          <a:p>
            <a:r>
              <a:rPr lang="en-AU" dirty="0" smtClean="0"/>
              <a:t>The selective pressure in this case was </a:t>
            </a:r>
            <a:r>
              <a:rPr lang="en-AU" b="1" dirty="0" smtClean="0"/>
              <a:t>predation</a:t>
            </a:r>
          </a:p>
          <a:p>
            <a:r>
              <a:rPr lang="en-AU" dirty="0" smtClean="0"/>
              <a:t>Light coloured pepper moths were abundant over 200 years ago. These moths camouflaged with the light coloured bark on the trees</a:t>
            </a:r>
          </a:p>
          <a:p>
            <a:r>
              <a:rPr lang="en-AU" dirty="0" smtClean="0"/>
              <a:t>During the industrial revolution the huge increase in pollution cause the bark of the trees to darken</a:t>
            </a:r>
          </a:p>
          <a:p>
            <a:r>
              <a:rPr lang="en-AU" dirty="0" smtClean="0"/>
              <a:t>The lighter coloured moths were no longer camouflaged and begin to become victims of predation </a:t>
            </a:r>
          </a:p>
          <a:p>
            <a:r>
              <a:rPr lang="en-AU" dirty="0" smtClean="0"/>
              <a:t>The darker coloured moths which were less abundant at the time began to increase their population as they were able to avoid predation</a:t>
            </a:r>
          </a:p>
          <a:p>
            <a:r>
              <a:rPr lang="en-AU" dirty="0" smtClean="0"/>
              <a:t>Light coloured pepper moths were abundant in the country side</a:t>
            </a:r>
          </a:p>
          <a:p>
            <a:r>
              <a:rPr lang="en-AU" dirty="0" smtClean="0"/>
              <a:t>Dark coloured pepper moths were abundant in the urban areas</a:t>
            </a: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Lets play a game...</a:t>
            </a:r>
            <a:endParaRPr lang="en-AU" dirty="0"/>
          </a:p>
        </p:txBody>
      </p:sp>
      <p:pic>
        <p:nvPicPr>
          <p:cNvPr id="66562" name="Picture 2"/>
          <p:cNvPicPr>
            <a:picLocks noGrp="1" noChangeAspect="1" noChangeArrowheads="1"/>
          </p:cNvPicPr>
          <p:nvPr>
            <p:ph idx="1"/>
          </p:nvPr>
        </p:nvPicPr>
        <p:blipFill>
          <a:blip r:embed="rId2" cstate="print"/>
          <a:srcRect/>
          <a:stretch>
            <a:fillRect/>
          </a:stretch>
        </p:blipFill>
        <p:spPr bwMode="auto">
          <a:xfrm>
            <a:off x="1763688" y="2852936"/>
            <a:ext cx="6294917"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683568" y="908720"/>
            <a:ext cx="4305300" cy="5219700"/>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4932040" y="2060848"/>
            <a:ext cx="3595886" cy="2914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Natural Selection</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Many selective agents act by killing individuals. These individuals are seen as ‘less fit’</a:t>
            </a:r>
          </a:p>
          <a:p>
            <a:r>
              <a:rPr lang="en-AU" dirty="0" smtClean="0"/>
              <a:t>For example: the slowest runner in a herd of sheep</a:t>
            </a:r>
          </a:p>
          <a:p>
            <a:r>
              <a:rPr lang="en-AU" dirty="0" smtClean="0"/>
              <a:t>However not all selective agents act by killing. </a:t>
            </a:r>
          </a:p>
          <a:p>
            <a:r>
              <a:rPr lang="en-AU" dirty="0" smtClean="0"/>
              <a:t>Charles Darwin called this ‘</a:t>
            </a:r>
            <a:r>
              <a:rPr lang="en-AU" b="1" dirty="0" smtClean="0"/>
              <a:t>sexual selection</a:t>
            </a:r>
            <a:r>
              <a:rPr lang="en-AU" dirty="0" smtClean="0"/>
              <a:t>’. This is because often females will select the brightest and most beautiful male to mate with. The offspring will therefore have similar genes and most likely have a higher chance of producing more offspring.</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Homework Task </a:t>
            </a:r>
            <a:endParaRPr lang="en-AU" dirty="0"/>
          </a:p>
        </p:txBody>
      </p:sp>
      <p:sp>
        <p:nvSpPr>
          <p:cNvPr id="3" name="Content Placeholder 2"/>
          <p:cNvSpPr>
            <a:spLocks noGrp="1"/>
          </p:cNvSpPr>
          <p:nvPr>
            <p:ph idx="1"/>
          </p:nvPr>
        </p:nvSpPr>
        <p:spPr/>
        <p:txBody>
          <a:bodyPr>
            <a:normAutofit fontScale="85000" lnSpcReduction="10000"/>
          </a:bodyPr>
          <a:lstStyle/>
          <a:p>
            <a:r>
              <a:rPr lang="en-AU" b="1" dirty="0" smtClean="0"/>
              <a:t>You are to examine the phenotypes of your family members…. </a:t>
            </a:r>
          </a:p>
          <a:p>
            <a:r>
              <a:rPr lang="en-AU" dirty="0" smtClean="0"/>
              <a:t>Using a family picture you task is to identify the features that are common, and the features that are different between your family members </a:t>
            </a:r>
          </a:p>
          <a:p>
            <a:r>
              <a:rPr lang="en-AU" dirty="0" smtClean="0"/>
              <a:t>Determine which characteristics might be dominant and which might be recessive</a:t>
            </a:r>
          </a:p>
          <a:p>
            <a:r>
              <a:rPr lang="en-AU" dirty="0" smtClean="0"/>
              <a:t>This can be done in dot points</a:t>
            </a:r>
          </a:p>
          <a:p>
            <a:r>
              <a:rPr lang="en-AU" dirty="0" smtClean="0"/>
              <a:t>If possible please include a copy of the photo (not the original)  </a:t>
            </a:r>
          </a:p>
          <a:p>
            <a:r>
              <a:rPr lang="en-AU" dirty="0" smtClean="0"/>
              <a:t>Due next lesson </a:t>
            </a:r>
            <a:endParaRPr lang="en-AU" dirty="0"/>
          </a:p>
        </p:txBody>
      </p:sp>
    </p:spTree>
    <p:extLst>
      <p:ext uri="{BB962C8B-B14F-4D97-AF65-F5344CB8AC3E}">
        <p14:creationId xmlns:p14="http://schemas.microsoft.com/office/powerpoint/2010/main" val="24536733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Variation</a:t>
            </a:r>
            <a:endParaRPr lang="en-AU" dirty="0"/>
          </a:p>
        </p:txBody>
      </p:sp>
      <p:sp>
        <p:nvSpPr>
          <p:cNvPr id="3" name="Content Placeholder 2"/>
          <p:cNvSpPr>
            <a:spLocks noGrp="1"/>
          </p:cNvSpPr>
          <p:nvPr>
            <p:ph idx="1"/>
          </p:nvPr>
        </p:nvSpPr>
        <p:spPr/>
        <p:txBody>
          <a:bodyPr>
            <a:normAutofit lnSpcReduction="10000"/>
          </a:bodyPr>
          <a:lstStyle/>
          <a:p>
            <a:r>
              <a:rPr lang="en-AU" dirty="0" smtClean="0"/>
              <a:t>Darwin discovered that natural selection could only occur if their was genetic variation (natural differences) within a population</a:t>
            </a:r>
          </a:p>
          <a:p>
            <a:r>
              <a:rPr lang="en-AU" dirty="0" smtClean="0"/>
              <a:t>Variation is a difference in genes, which results in difference in characteristics</a:t>
            </a:r>
          </a:p>
          <a:p>
            <a:r>
              <a:rPr lang="en-AU" dirty="0" smtClean="0"/>
              <a:t>The difference in genes allows species carrying a particular trait to be more ‘fit’ in varying conditions</a:t>
            </a:r>
          </a:p>
          <a:p>
            <a:pPr>
              <a:buNone/>
            </a:pPr>
            <a:endParaRPr lang="en-AU"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Question</a:t>
            </a:r>
            <a:endParaRPr lang="en-AU" dirty="0"/>
          </a:p>
        </p:txBody>
      </p:sp>
      <p:sp>
        <p:nvSpPr>
          <p:cNvPr id="3" name="Content Placeholder 2"/>
          <p:cNvSpPr>
            <a:spLocks noGrp="1"/>
          </p:cNvSpPr>
          <p:nvPr>
            <p:ph idx="1"/>
          </p:nvPr>
        </p:nvSpPr>
        <p:spPr/>
        <p:txBody>
          <a:bodyPr/>
          <a:lstStyle/>
          <a:p>
            <a:r>
              <a:rPr lang="en-AU" dirty="0" smtClean="0"/>
              <a:t>What would happen if all individuals in a population contained the same identical genetic makeup?</a:t>
            </a:r>
          </a:p>
          <a:p>
            <a:r>
              <a:rPr lang="en-AU" dirty="0" smtClean="0"/>
              <a:t>What would happen if a disease affected this population?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Selective Breeding Methods</a:t>
            </a:r>
            <a:endParaRPr lang="en-AU" dirty="0"/>
          </a:p>
        </p:txBody>
      </p:sp>
      <p:sp>
        <p:nvSpPr>
          <p:cNvPr id="3" name="Content Placeholder 2"/>
          <p:cNvSpPr>
            <a:spLocks noGrp="1"/>
          </p:cNvSpPr>
          <p:nvPr>
            <p:ph idx="1"/>
          </p:nvPr>
        </p:nvSpPr>
        <p:spPr/>
        <p:txBody>
          <a:bodyPr/>
          <a:lstStyle/>
          <a:p>
            <a:r>
              <a:rPr lang="en-AU" dirty="0" smtClean="0"/>
              <a:t>Whilst we have learnt that for wild populations genetic diversity is important for species survival, there are some circumstances where selective breeding has been employed</a:t>
            </a:r>
          </a:p>
          <a:p>
            <a:r>
              <a:rPr lang="en-AU" dirty="0" smtClean="0"/>
              <a:t>Can we think of an example where this is the case?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Selective Breeding Methods</a:t>
            </a:r>
            <a:endParaRPr lang="en-AU" dirty="0"/>
          </a:p>
        </p:txBody>
      </p:sp>
      <p:sp>
        <p:nvSpPr>
          <p:cNvPr id="3" name="Content Placeholder 2"/>
          <p:cNvSpPr>
            <a:spLocks noGrp="1"/>
          </p:cNvSpPr>
          <p:nvPr>
            <p:ph idx="1"/>
          </p:nvPr>
        </p:nvSpPr>
        <p:spPr>
          <a:xfrm>
            <a:off x="1043608" y="4149081"/>
            <a:ext cx="6777317" cy="1944216"/>
          </a:xfrm>
        </p:spPr>
        <p:txBody>
          <a:bodyPr/>
          <a:lstStyle/>
          <a:p>
            <a:r>
              <a:rPr lang="en-AU" dirty="0" smtClean="0"/>
              <a:t>Domestic dogs and cats are all one species...</a:t>
            </a:r>
            <a:endParaRPr lang="en-AU" dirty="0"/>
          </a:p>
        </p:txBody>
      </p:sp>
      <p:pic>
        <p:nvPicPr>
          <p:cNvPr id="68610" name="Picture 2"/>
          <p:cNvPicPr>
            <a:picLocks noChangeAspect="1" noChangeArrowheads="1"/>
          </p:cNvPicPr>
          <p:nvPr/>
        </p:nvPicPr>
        <p:blipFill>
          <a:blip r:embed="rId2" cstate="print"/>
          <a:srcRect/>
          <a:stretch>
            <a:fillRect/>
          </a:stretch>
        </p:blipFill>
        <p:spPr bwMode="auto">
          <a:xfrm>
            <a:off x="5148064" y="2060848"/>
            <a:ext cx="336232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Selective Breeding Methods</a:t>
            </a:r>
            <a:endParaRPr lang="en-AU" dirty="0"/>
          </a:p>
        </p:txBody>
      </p:sp>
      <p:sp>
        <p:nvSpPr>
          <p:cNvPr id="3" name="Content Placeholder 2"/>
          <p:cNvSpPr>
            <a:spLocks noGrp="1"/>
          </p:cNvSpPr>
          <p:nvPr>
            <p:ph idx="1"/>
          </p:nvPr>
        </p:nvSpPr>
        <p:spPr/>
        <p:txBody>
          <a:bodyPr>
            <a:normAutofit lnSpcReduction="10000"/>
          </a:bodyPr>
          <a:lstStyle/>
          <a:p>
            <a:r>
              <a:rPr lang="en-AU" dirty="0" smtClean="0"/>
              <a:t>There are 2 main ways selective breeding can occur:</a:t>
            </a:r>
          </a:p>
          <a:p>
            <a:r>
              <a:rPr lang="en-AU" b="1" dirty="0" smtClean="0"/>
              <a:t>1. Cross breeding </a:t>
            </a:r>
          </a:p>
          <a:p>
            <a:r>
              <a:rPr lang="en-AU" dirty="0" smtClean="0"/>
              <a:t>The process of combining the desirable feature of two individuals</a:t>
            </a:r>
          </a:p>
          <a:p>
            <a:r>
              <a:rPr lang="en-AU" b="1" dirty="0" smtClean="0"/>
              <a:t>2. Inbreeding </a:t>
            </a:r>
          </a:p>
          <a:p>
            <a:r>
              <a:rPr lang="en-AU" dirty="0" smtClean="0"/>
              <a:t>The process of related individuals mating. This is not commonly done as it can result in genetic deformities and disease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Selective Breeding Methods</a:t>
            </a:r>
            <a:endParaRPr lang="en-AU" dirty="0"/>
          </a:p>
        </p:txBody>
      </p:sp>
      <p:pic>
        <p:nvPicPr>
          <p:cNvPr id="69634" name="Picture 2"/>
          <p:cNvPicPr>
            <a:picLocks noChangeAspect="1" noChangeArrowheads="1"/>
          </p:cNvPicPr>
          <p:nvPr/>
        </p:nvPicPr>
        <p:blipFill>
          <a:blip r:embed="rId2" cstate="print"/>
          <a:srcRect/>
          <a:stretch>
            <a:fillRect/>
          </a:stretch>
        </p:blipFill>
        <p:spPr bwMode="auto">
          <a:xfrm>
            <a:off x="1835696" y="2276872"/>
            <a:ext cx="5737407" cy="3724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Generations </a:t>
            </a:r>
            <a:endParaRPr lang="en-AU" dirty="0"/>
          </a:p>
        </p:txBody>
      </p:sp>
      <p:sp>
        <p:nvSpPr>
          <p:cNvPr id="3" name="Content Placeholder 2"/>
          <p:cNvSpPr>
            <a:spLocks noGrp="1"/>
          </p:cNvSpPr>
          <p:nvPr>
            <p:ph idx="1"/>
          </p:nvPr>
        </p:nvSpPr>
        <p:spPr/>
        <p:txBody>
          <a:bodyPr/>
          <a:lstStyle/>
          <a:p>
            <a:r>
              <a:rPr lang="en-AU" dirty="0" smtClean="0"/>
              <a:t>Complete activity 25 in your New Generation booklet (page 54)</a:t>
            </a:r>
            <a:endParaRPr lang="en-AU"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Resistance to disease</a:t>
            </a:r>
            <a:endParaRPr lang="en-AU" dirty="0"/>
          </a:p>
        </p:txBody>
      </p:sp>
      <p:sp>
        <p:nvSpPr>
          <p:cNvPr id="3" name="Content Placeholder 2"/>
          <p:cNvSpPr>
            <a:spLocks noGrp="1"/>
          </p:cNvSpPr>
          <p:nvPr>
            <p:ph idx="1"/>
          </p:nvPr>
        </p:nvSpPr>
        <p:spPr/>
        <p:txBody>
          <a:bodyPr/>
          <a:lstStyle/>
          <a:p>
            <a:r>
              <a:rPr lang="en-AU" dirty="0" smtClean="0"/>
              <a:t>As we have seen from the ‘breeding like rabbits’ exercise species can become resistant to diseases </a:t>
            </a:r>
          </a:p>
          <a:p>
            <a:r>
              <a:rPr lang="en-AU" dirty="0" smtClean="0"/>
              <a:t>Can we think of any other examples of resistance?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study  - Insects and insecticides </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Insecticides have been used quite readily for the past century</a:t>
            </a:r>
          </a:p>
          <a:p>
            <a:r>
              <a:rPr lang="en-AU" dirty="0" smtClean="0"/>
              <a:t>At first these appeared to work well, however over time farmers and scientists found that the effectiveness of the insecticides was decreasing. </a:t>
            </a:r>
          </a:p>
          <a:p>
            <a:r>
              <a:rPr lang="en-AU" dirty="0" smtClean="0"/>
              <a:t>Farmers resulted to increasing the concentration of these insecticides</a:t>
            </a:r>
          </a:p>
          <a:p>
            <a:r>
              <a:rPr lang="en-AU" dirty="0" smtClean="0"/>
              <a:t>The found that some, but not all the insects died</a:t>
            </a:r>
          </a:p>
          <a:p>
            <a:r>
              <a:rPr lang="en-AU" dirty="0" smtClean="0"/>
              <a:t>Eventually the insecticides had no effect on the insect populations</a:t>
            </a:r>
          </a:p>
          <a:p>
            <a:r>
              <a:rPr lang="en-AU" dirty="0" smtClean="0"/>
              <a:t>How is this the case?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study  - Insects and insecticides </a:t>
            </a:r>
            <a:endParaRPr lang="en-AU" dirty="0"/>
          </a:p>
        </p:txBody>
      </p:sp>
      <p:sp>
        <p:nvSpPr>
          <p:cNvPr id="3" name="Content Placeholder 2"/>
          <p:cNvSpPr>
            <a:spLocks noGrp="1"/>
          </p:cNvSpPr>
          <p:nvPr>
            <p:ph idx="1"/>
          </p:nvPr>
        </p:nvSpPr>
        <p:spPr>
          <a:xfrm>
            <a:off x="1043608" y="2204864"/>
            <a:ext cx="6777317" cy="2041452"/>
          </a:xfrm>
        </p:spPr>
        <p:txBody>
          <a:bodyPr>
            <a:normAutofit fontScale="92500" lnSpcReduction="10000"/>
          </a:bodyPr>
          <a:lstStyle/>
          <a:p>
            <a:r>
              <a:rPr lang="en-AU" b="1" dirty="0" smtClean="0"/>
              <a:t>This is a classic example of natural selection</a:t>
            </a:r>
          </a:p>
          <a:p>
            <a:r>
              <a:rPr lang="en-AU" dirty="0" smtClean="0"/>
              <a:t>Every time the farmers sprayed, there would be a larger portion of insects who survived. This meant they were able to pass on the desired gene which was resistant to the insecticide.</a:t>
            </a:r>
          </a:p>
          <a:p>
            <a:endParaRPr lang="en-AU" dirty="0"/>
          </a:p>
        </p:txBody>
      </p:sp>
      <p:pic>
        <p:nvPicPr>
          <p:cNvPr id="70658" name="Picture 2"/>
          <p:cNvPicPr>
            <a:picLocks noChangeAspect="1" noChangeArrowheads="1"/>
          </p:cNvPicPr>
          <p:nvPr/>
        </p:nvPicPr>
        <p:blipFill>
          <a:blip r:embed="rId2" cstate="print"/>
          <a:srcRect/>
          <a:stretch>
            <a:fillRect/>
          </a:stretch>
        </p:blipFill>
        <p:spPr bwMode="auto">
          <a:xfrm>
            <a:off x="-85725" y="4229100"/>
            <a:ext cx="9229725"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638" y="1905000"/>
            <a:ext cx="73247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7383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Bacteria and Antibiotics</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Similar to the insect scenario, bacteria can become immune to antibiotics via natural selection</a:t>
            </a:r>
          </a:p>
          <a:p>
            <a:r>
              <a:rPr lang="en-AU" dirty="0" smtClean="0"/>
              <a:t>Bacteria reproduce asexually – by making an identical copy of itself</a:t>
            </a:r>
          </a:p>
          <a:p>
            <a:r>
              <a:rPr lang="en-AU" dirty="0" smtClean="0"/>
              <a:t>If we have an infection we often take antibiotics to kill the bacteria in our body that is making us sick</a:t>
            </a:r>
          </a:p>
          <a:p>
            <a:r>
              <a:rPr lang="en-AU" dirty="0" smtClean="0"/>
              <a:t>Often some of the bacteria will be resistant to the antibiotic. This bacteria will remain in your body and will reproduce. As the offspring are identical to the parent cell they will also be resistant to the medication</a:t>
            </a:r>
          </a:p>
          <a:p>
            <a:endParaRPr lang="en-A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Bacteria and Antibiotics</a:t>
            </a:r>
            <a:endParaRPr lang="en-AU" dirty="0"/>
          </a:p>
        </p:txBody>
      </p:sp>
      <p:pic>
        <p:nvPicPr>
          <p:cNvPr id="71682" name="Picture 2"/>
          <p:cNvPicPr>
            <a:picLocks noChangeAspect="1" noChangeArrowheads="1"/>
          </p:cNvPicPr>
          <p:nvPr/>
        </p:nvPicPr>
        <p:blipFill>
          <a:blip r:embed="rId2" cstate="print"/>
          <a:srcRect/>
          <a:stretch>
            <a:fillRect/>
          </a:stretch>
        </p:blipFill>
        <p:spPr bwMode="auto">
          <a:xfrm>
            <a:off x="1115616" y="2276872"/>
            <a:ext cx="6721881" cy="4249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Evolution</a:t>
            </a:r>
            <a:endParaRPr lang="en-AU" dirty="0"/>
          </a:p>
        </p:txBody>
      </p:sp>
      <p:sp>
        <p:nvSpPr>
          <p:cNvPr id="3" name="Content Placeholder 2"/>
          <p:cNvSpPr>
            <a:spLocks noGrp="1"/>
          </p:cNvSpPr>
          <p:nvPr>
            <p:ph idx="1"/>
          </p:nvPr>
        </p:nvSpPr>
        <p:spPr/>
        <p:txBody>
          <a:bodyPr>
            <a:normAutofit fontScale="92500"/>
          </a:bodyPr>
          <a:lstStyle/>
          <a:p>
            <a:r>
              <a:rPr lang="en-AU" dirty="0" smtClean="0"/>
              <a:t>Charles Darwin proposed that new species could occur as a result of natural selection</a:t>
            </a:r>
          </a:p>
          <a:p>
            <a:r>
              <a:rPr lang="en-AU" dirty="0" smtClean="0"/>
              <a:t>The theory of evolution states that similar species must be closely related to each other. For example: Primates and humans</a:t>
            </a:r>
          </a:p>
          <a:p>
            <a:r>
              <a:rPr lang="en-AU" dirty="0" smtClean="0"/>
              <a:t>Darwin studied finches on the Galapagos Islands and found that the finches on different islands had different beaks…… how could this be???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Speciation</a:t>
            </a:r>
            <a:endParaRPr lang="en-AU" dirty="0"/>
          </a:p>
        </p:txBody>
      </p:sp>
      <p:sp>
        <p:nvSpPr>
          <p:cNvPr id="3" name="Content Placeholder 2"/>
          <p:cNvSpPr>
            <a:spLocks noGrp="1"/>
          </p:cNvSpPr>
          <p:nvPr>
            <p:ph idx="1"/>
          </p:nvPr>
        </p:nvSpPr>
        <p:spPr/>
        <p:txBody>
          <a:bodyPr>
            <a:normAutofit fontScale="92500"/>
          </a:bodyPr>
          <a:lstStyle/>
          <a:p>
            <a:r>
              <a:rPr lang="en-AU" dirty="0" smtClean="0"/>
              <a:t>Speciation is the process where one species separates into two or more separate species</a:t>
            </a:r>
          </a:p>
          <a:p>
            <a:r>
              <a:rPr lang="en-AU" dirty="0" smtClean="0"/>
              <a:t>Speciation is responsible for the high biodiversity around the earth</a:t>
            </a:r>
          </a:p>
          <a:p>
            <a:r>
              <a:rPr lang="en-AU" b="1" dirty="0" smtClean="0"/>
              <a:t>Biodiversity is the number and range of different species that exist around the world</a:t>
            </a:r>
            <a:endParaRPr lang="en-AU" dirty="0" smtClean="0"/>
          </a:p>
          <a:p>
            <a:r>
              <a:rPr lang="en-AU" dirty="0" smtClean="0"/>
              <a:t>Did you know: the South West of Australia is the only biodiversity hotspot in Australia!!</a:t>
            </a:r>
            <a:endParaRPr lang="en-AU" dirty="0"/>
          </a:p>
        </p:txBody>
      </p:sp>
    </p:spTree>
    <p:extLst>
      <p:ext uri="{BB962C8B-B14F-4D97-AF65-F5344CB8AC3E}">
        <p14:creationId xmlns:p14="http://schemas.microsoft.com/office/powerpoint/2010/main" val="38294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Speciation</a:t>
            </a:r>
            <a:endParaRPr lang="en-AU" dirty="0"/>
          </a:p>
        </p:txBody>
      </p:sp>
      <p:sp>
        <p:nvSpPr>
          <p:cNvPr id="3" name="Content Placeholder 2"/>
          <p:cNvSpPr>
            <a:spLocks noGrp="1"/>
          </p:cNvSpPr>
          <p:nvPr>
            <p:ph idx="1"/>
          </p:nvPr>
        </p:nvSpPr>
        <p:spPr/>
        <p:txBody>
          <a:bodyPr/>
          <a:lstStyle/>
          <a:p>
            <a:r>
              <a:rPr lang="en-AU" dirty="0" smtClean="0"/>
              <a:t>The are 3 main factors required for speciation (and therefore evolution) to occur:</a:t>
            </a:r>
          </a:p>
          <a:p>
            <a:r>
              <a:rPr lang="en-AU" dirty="0" smtClean="0"/>
              <a:t>1. Variation (Difference in genes)</a:t>
            </a:r>
          </a:p>
          <a:p>
            <a:r>
              <a:rPr lang="en-AU" dirty="0" smtClean="0"/>
              <a:t>2. Isolation</a:t>
            </a:r>
          </a:p>
          <a:p>
            <a:r>
              <a:rPr lang="en-AU" dirty="0" smtClean="0"/>
              <a:t>3. Selection </a:t>
            </a:r>
            <a:endParaRPr lang="en-AU" dirty="0"/>
          </a:p>
        </p:txBody>
      </p:sp>
    </p:spTree>
    <p:extLst>
      <p:ext uri="{BB962C8B-B14F-4D97-AF65-F5344CB8AC3E}">
        <p14:creationId xmlns:p14="http://schemas.microsoft.com/office/powerpoint/2010/main" val="17010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Isolation</a:t>
            </a:r>
            <a:endParaRPr lang="en-AU" dirty="0"/>
          </a:p>
        </p:txBody>
      </p:sp>
      <p:sp>
        <p:nvSpPr>
          <p:cNvPr id="3" name="Content Placeholder 2"/>
          <p:cNvSpPr>
            <a:spLocks noGrp="1"/>
          </p:cNvSpPr>
          <p:nvPr>
            <p:ph idx="1"/>
          </p:nvPr>
        </p:nvSpPr>
        <p:spPr/>
        <p:txBody>
          <a:bodyPr>
            <a:normAutofit fontScale="92500"/>
          </a:bodyPr>
          <a:lstStyle/>
          <a:p>
            <a:r>
              <a:rPr lang="en-AU" dirty="0" smtClean="0"/>
              <a:t>Isolation as the name suggests is simply where a group of the same species are separated by one another</a:t>
            </a:r>
          </a:p>
          <a:p>
            <a:r>
              <a:rPr lang="en-AU" dirty="0" smtClean="0"/>
              <a:t>This causes a change in the genetic makeup of those species and new species evolve over time</a:t>
            </a:r>
          </a:p>
          <a:p>
            <a:r>
              <a:rPr lang="en-AU" dirty="0" smtClean="0"/>
              <a:t>The main causes of isolation are </a:t>
            </a:r>
            <a:r>
              <a:rPr lang="en-AU" b="1" dirty="0" smtClean="0"/>
              <a:t>geographical </a:t>
            </a:r>
            <a:r>
              <a:rPr lang="en-AU" dirty="0" smtClean="0"/>
              <a:t>(oceans, rivers, deserts, mountains) or </a:t>
            </a:r>
            <a:r>
              <a:rPr lang="en-AU" b="1" dirty="0" smtClean="0"/>
              <a:t>climatic </a:t>
            </a:r>
            <a:r>
              <a:rPr lang="en-AU" dirty="0" smtClean="0"/>
              <a:t>(Rainfall, temperature, salinity, sunlight)</a:t>
            </a:r>
            <a:endParaRPr lang="en-AU" dirty="0"/>
          </a:p>
        </p:txBody>
      </p:sp>
    </p:spTree>
    <p:extLst>
      <p:ext uri="{BB962C8B-B14F-4D97-AF65-F5344CB8AC3E}">
        <p14:creationId xmlns:p14="http://schemas.microsoft.com/office/powerpoint/2010/main" val="19691892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Isolation </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08720"/>
            <a:ext cx="4975661" cy="54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955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Selection</a:t>
            </a:r>
            <a:endParaRPr lang="en-AU" dirty="0"/>
          </a:p>
        </p:txBody>
      </p:sp>
      <p:sp>
        <p:nvSpPr>
          <p:cNvPr id="3" name="Content Placeholder 2"/>
          <p:cNvSpPr>
            <a:spLocks noGrp="1"/>
          </p:cNvSpPr>
          <p:nvPr>
            <p:ph idx="1"/>
          </p:nvPr>
        </p:nvSpPr>
        <p:spPr/>
        <p:txBody>
          <a:bodyPr>
            <a:normAutofit lnSpcReduction="10000"/>
          </a:bodyPr>
          <a:lstStyle/>
          <a:p>
            <a:r>
              <a:rPr lang="en-AU" dirty="0" smtClean="0"/>
              <a:t>Selection is all about mating</a:t>
            </a:r>
          </a:p>
          <a:p>
            <a:r>
              <a:rPr lang="en-AU" dirty="0" smtClean="0"/>
              <a:t>Once a species is separated by a barrier (geographical or climatic) changes in the selection processes can occur. Such as:</a:t>
            </a:r>
          </a:p>
          <a:p>
            <a:r>
              <a:rPr lang="en-AU" dirty="0" smtClean="0"/>
              <a:t>1. Courtship Behaviour</a:t>
            </a:r>
          </a:p>
          <a:p>
            <a:r>
              <a:rPr lang="en-AU" dirty="0" smtClean="0"/>
              <a:t>2. Breeding Seasons</a:t>
            </a:r>
          </a:p>
          <a:p>
            <a:r>
              <a:rPr lang="en-AU" dirty="0" smtClean="0"/>
              <a:t>3. Sterility (Mule)</a:t>
            </a:r>
          </a:p>
          <a:p>
            <a:r>
              <a:rPr lang="en-AU" dirty="0" smtClean="0"/>
              <a:t>4. Chemical Barriers (Sperm killed by chemical makeup of females)</a:t>
            </a:r>
          </a:p>
        </p:txBody>
      </p:sp>
    </p:spTree>
    <p:extLst>
      <p:ext uri="{BB962C8B-B14F-4D97-AF65-F5344CB8AC3E}">
        <p14:creationId xmlns:p14="http://schemas.microsoft.com/office/powerpoint/2010/main" val="37720715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024744" cy="1143000"/>
          </a:xfrm>
        </p:spPr>
        <p:txBody>
          <a:bodyPr/>
          <a:lstStyle/>
          <a:p>
            <a:r>
              <a:rPr lang="en-AU" dirty="0" smtClean="0"/>
              <a:t>Worked example</a:t>
            </a:r>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4559796" cy="439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2080" y="1844824"/>
            <a:ext cx="3096344" cy="4247317"/>
          </a:xfrm>
          <a:prstGeom prst="rect">
            <a:avLst/>
          </a:prstGeom>
          <a:noFill/>
        </p:spPr>
        <p:txBody>
          <a:bodyPr wrap="square" rtlCol="0">
            <a:spAutoFit/>
          </a:bodyPr>
          <a:lstStyle/>
          <a:p>
            <a:pPr marL="342900" indent="-342900">
              <a:buAutoNum type="arabicPeriod"/>
            </a:pPr>
            <a:r>
              <a:rPr lang="en-AU" dirty="0" smtClean="0"/>
              <a:t>The frogs within the original population had variation in there genes</a:t>
            </a:r>
          </a:p>
          <a:p>
            <a:pPr marL="342900" indent="-342900">
              <a:buAutoNum type="arabicPeriod"/>
            </a:pPr>
            <a:r>
              <a:rPr lang="en-AU" dirty="0" smtClean="0"/>
              <a:t>The population was the divided into two isolated populations </a:t>
            </a:r>
          </a:p>
          <a:p>
            <a:pPr marL="342900" indent="-342900">
              <a:buAutoNum type="arabicPeriod"/>
            </a:pPr>
            <a:r>
              <a:rPr lang="en-AU" dirty="0" smtClean="0"/>
              <a:t>Those frogs who best survived the conditions of those 2 populations (climate, predation, food etc.) then reproduced. This passed on favourable genes </a:t>
            </a:r>
            <a:endParaRPr lang="en-AU" dirty="0"/>
          </a:p>
        </p:txBody>
      </p:sp>
    </p:spTree>
    <p:extLst>
      <p:ext uri="{BB962C8B-B14F-4D97-AF65-F5344CB8AC3E}">
        <p14:creationId xmlns:p14="http://schemas.microsoft.com/office/powerpoint/2010/main" val="309275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Linking it together….</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As the populations have isolated and there was variation within those populations, the fittest individuals are those which survive and are most successful at reproduction (passing on genes)</a:t>
            </a:r>
          </a:p>
          <a:p>
            <a:r>
              <a:rPr lang="en-AU" dirty="0" smtClean="0"/>
              <a:t>Both populations are faced with different environmental conditions and therefore often evolve to display varying traits</a:t>
            </a:r>
          </a:p>
          <a:p>
            <a:r>
              <a:rPr lang="en-AU" dirty="0" smtClean="0"/>
              <a:t>The finches on the Galapagos were isolated by geographical barriers. As each island has a slightly different biodiversity the finches evolved to grow different beaks based on the food supply available to them.</a:t>
            </a:r>
            <a:endParaRPr lang="en-AU" dirty="0"/>
          </a:p>
        </p:txBody>
      </p:sp>
    </p:spTree>
    <p:extLst>
      <p:ext uri="{BB962C8B-B14F-4D97-AF65-F5344CB8AC3E}">
        <p14:creationId xmlns:p14="http://schemas.microsoft.com/office/powerpoint/2010/main" val="272468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Pedigree Charts</a:t>
            </a:r>
            <a:endParaRPr lang="en-A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571220"/>
            <a:ext cx="5993843" cy="286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11960" y="2276872"/>
            <a:ext cx="3123759" cy="369332"/>
          </a:xfrm>
          <a:prstGeom prst="rect">
            <a:avLst/>
          </a:prstGeom>
          <a:noFill/>
        </p:spPr>
        <p:txBody>
          <a:bodyPr wrap="square" rtlCol="0">
            <a:spAutoFit/>
          </a:bodyPr>
          <a:lstStyle/>
          <a:p>
            <a:r>
              <a:rPr lang="en-AU" dirty="0" smtClean="0"/>
              <a:t>Circles represent females </a:t>
            </a:r>
            <a:endParaRPr lang="en-AU" dirty="0"/>
          </a:p>
        </p:txBody>
      </p:sp>
      <p:sp>
        <p:nvSpPr>
          <p:cNvPr id="6" name="TextBox 5"/>
          <p:cNvSpPr txBox="1"/>
          <p:nvPr/>
        </p:nvSpPr>
        <p:spPr>
          <a:xfrm>
            <a:off x="827584" y="2276872"/>
            <a:ext cx="3123759" cy="369332"/>
          </a:xfrm>
          <a:prstGeom prst="rect">
            <a:avLst/>
          </a:prstGeom>
          <a:noFill/>
        </p:spPr>
        <p:txBody>
          <a:bodyPr wrap="square" rtlCol="0">
            <a:spAutoFit/>
          </a:bodyPr>
          <a:lstStyle/>
          <a:p>
            <a:r>
              <a:rPr lang="en-AU" dirty="0" smtClean="0"/>
              <a:t>Squares represent males </a:t>
            </a:r>
            <a:endParaRPr lang="en-AU" dirty="0"/>
          </a:p>
        </p:txBody>
      </p:sp>
      <p:sp>
        <p:nvSpPr>
          <p:cNvPr id="7" name="TextBox 6"/>
          <p:cNvSpPr txBox="1"/>
          <p:nvPr/>
        </p:nvSpPr>
        <p:spPr>
          <a:xfrm>
            <a:off x="5292080" y="2852936"/>
            <a:ext cx="3123759" cy="646331"/>
          </a:xfrm>
          <a:prstGeom prst="rect">
            <a:avLst/>
          </a:prstGeom>
          <a:noFill/>
        </p:spPr>
        <p:txBody>
          <a:bodyPr wrap="square" rtlCol="0">
            <a:spAutoFit/>
          </a:bodyPr>
          <a:lstStyle/>
          <a:p>
            <a:r>
              <a:rPr lang="en-AU" dirty="0" smtClean="0"/>
              <a:t>These lines represent mating</a:t>
            </a:r>
            <a:endParaRPr lang="en-AU" dirty="0"/>
          </a:p>
        </p:txBody>
      </p:sp>
      <p:cxnSp>
        <p:nvCxnSpPr>
          <p:cNvPr id="8" name="Straight Arrow Connector 7"/>
          <p:cNvCxnSpPr/>
          <p:nvPr/>
        </p:nvCxnSpPr>
        <p:spPr>
          <a:xfrm>
            <a:off x="5364088" y="3068960"/>
            <a:ext cx="0" cy="7920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91880" y="2996952"/>
            <a:ext cx="57606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97775" y="3861048"/>
            <a:ext cx="45434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4185" y="4941168"/>
            <a:ext cx="3123759" cy="646331"/>
          </a:xfrm>
          <a:prstGeom prst="rect">
            <a:avLst/>
          </a:prstGeom>
          <a:noFill/>
        </p:spPr>
        <p:txBody>
          <a:bodyPr wrap="square" rtlCol="0">
            <a:spAutoFit/>
          </a:bodyPr>
          <a:lstStyle/>
          <a:p>
            <a:r>
              <a:rPr lang="en-AU" dirty="0" smtClean="0"/>
              <a:t>These lines represent offspring</a:t>
            </a:r>
            <a:endParaRPr lang="en-AU" dirty="0"/>
          </a:p>
        </p:txBody>
      </p:sp>
      <p:cxnSp>
        <p:nvCxnSpPr>
          <p:cNvPr id="16" name="Straight Connector 15"/>
          <p:cNvCxnSpPr/>
          <p:nvPr/>
        </p:nvCxnSpPr>
        <p:spPr>
          <a:xfrm>
            <a:off x="3779912" y="2996952"/>
            <a:ext cx="0" cy="57606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29808" y="3861048"/>
            <a:ext cx="0" cy="64807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43808" y="3499267"/>
            <a:ext cx="864096" cy="136989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6345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a:t>
            </a:r>
            <a:endParaRPr lang="en-AU" dirty="0"/>
          </a:p>
        </p:txBody>
      </p:sp>
      <p:sp>
        <p:nvSpPr>
          <p:cNvPr id="3" name="Content Placeholder 2"/>
          <p:cNvSpPr>
            <a:spLocks noGrp="1"/>
          </p:cNvSpPr>
          <p:nvPr>
            <p:ph idx="1"/>
          </p:nvPr>
        </p:nvSpPr>
        <p:spPr/>
        <p:txBody>
          <a:bodyPr/>
          <a:lstStyle/>
          <a:p>
            <a:r>
              <a:rPr lang="en-AU" dirty="0" smtClean="0"/>
              <a:t>Can you think of an example of speciation right here in Perth?</a:t>
            </a:r>
          </a:p>
          <a:p>
            <a:r>
              <a:rPr lang="en-AU" b="1" dirty="0" smtClean="0"/>
              <a:t>Quokkas on Rottnest Island</a:t>
            </a:r>
            <a:endParaRPr lang="en-AU" b="1" dirty="0"/>
          </a:p>
        </p:txBody>
      </p:sp>
      <p:pic>
        <p:nvPicPr>
          <p:cNvPr id="2050" name="Picture 2" descr="Quok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149080"/>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9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Biodiversity</a:t>
            </a:r>
            <a:endParaRPr lang="en-AU" dirty="0"/>
          </a:p>
        </p:txBody>
      </p:sp>
      <p:sp>
        <p:nvSpPr>
          <p:cNvPr id="3" name="Content Placeholder 2"/>
          <p:cNvSpPr>
            <a:spLocks noGrp="1"/>
          </p:cNvSpPr>
          <p:nvPr>
            <p:ph idx="1"/>
          </p:nvPr>
        </p:nvSpPr>
        <p:spPr/>
        <p:txBody>
          <a:bodyPr>
            <a:normAutofit lnSpcReduction="10000"/>
          </a:bodyPr>
          <a:lstStyle/>
          <a:p>
            <a:r>
              <a:rPr lang="en-AU" b="1" dirty="0" smtClean="0"/>
              <a:t>Biodiversity </a:t>
            </a:r>
            <a:r>
              <a:rPr lang="en-AU" b="1" dirty="0"/>
              <a:t>is the number and range of different species that exist around the </a:t>
            </a:r>
            <a:r>
              <a:rPr lang="en-AU" b="1" dirty="0" smtClean="0"/>
              <a:t>world</a:t>
            </a:r>
            <a:endParaRPr lang="en-AU" dirty="0" smtClean="0"/>
          </a:p>
          <a:p>
            <a:r>
              <a:rPr lang="en-AU" dirty="0" smtClean="0"/>
              <a:t>Biodiversity impacts evolution as the biodiversity of an area affects the interactions and survival of the species </a:t>
            </a:r>
          </a:p>
          <a:p>
            <a:r>
              <a:rPr lang="en-AU" dirty="0" smtClean="0"/>
              <a:t>To ‘fittest’ individuals of a species survive the conditions and produce the most offspring</a:t>
            </a:r>
          </a:p>
          <a:p>
            <a:pPr marL="68580" indent="0">
              <a:buNone/>
            </a:pPr>
            <a:endParaRPr lang="en-AU" dirty="0"/>
          </a:p>
        </p:txBody>
      </p:sp>
    </p:spTree>
    <p:extLst>
      <p:ext uri="{BB962C8B-B14F-4D97-AF65-F5344CB8AC3E}">
        <p14:creationId xmlns:p14="http://schemas.microsoft.com/office/powerpoint/2010/main" val="15901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024744" cy="1143000"/>
          </a:xfrm>
        </p:spPr>
        <p:txBody>
          <a:bodyPr/>
          <a:lstStyle/>
          <a:p>
            <a:r>
              <a:rPr lang="en-AU" dirty="0" smtClean="0"/>
              <a:t>Evidence for Evolution</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268760"/>
            <a:ext cx="5904656" cy="516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Biotechnology</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178956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Pedigree Charts </a:t>
            </a:r>
            <a:endParaRPr lang="en-AU" dirty="0"/>
          </a:p>
        </p:txBody>
      </p:sp>
      <p:sp>
        <p:nvSpPr>
          <p:cNvPr id="3" name="Content Placeholder 2"/>
          <p:cNvSpPr>
            <a:spLocks noGrp="1"/>
          </p:cNvSpPr>
          <p:nvPr>
            <p:ph idx="1"/>
          </p:nvPr>
        </p:nvSpPr>
        <p:spPr/>
        <p:txBody>
          <a:bodyPr/>
          <a:lstStyle/>
          <a:p>
            <a:r>
              <a:rPr lang="en-AU" dirty="0">
                <a:hlinkClick r:id="rId2"/>
              </a:rPr>
              <a:t>http://</a:t>
            </a:r>
            <a:r>
              <a:rPr lang="en-AU" dirty="0" smtClean="0">
                <a:hlinkClick r:id="rId2"/>
              </a:rPr>
              <a:t>www.youtube.com/watch?v=Wuk0W10EveU</a:t>
            </a:r>
            <a:r>
              <a:rPr lang="en-AU" dirty="0" smtClean="0"/>
              <a:t> </a:t>
            </a:r>
            <a:endParaRPr lang="en-AU" dirty="0"/>
          </a:p>
        </p:txBody>
      </p:sp>
    </p:spTree>
    <p:extLst>
      <p:ext uri="{BB962C8B-B14F-4D97-AF65-F5344CB8AC3E}">
        <p14:creationId xmlns:p14="http://schemas.microsoft.com/office/powerpoint/2010/main" val="2362724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697</TotalTime>
  <Words>2886</Words>
  <Application>Microsoft Office PowerPoint</Application>
  <PresentationFormat>On-screen Show (4:3)</PresentationFormat>
  <Paragraphs>322</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Austin</vt:lpstr>
      <vt:lpstr>New Generations </vt:lpstr>
      <vt:lpstr>Lets review inheritance….</vt:lpstr>
      <vt:lpstr>PowerPoint Presentation</vt:lpstr>
      <vt:lpstr>Lets review inheritance….</vt:lpstr>
      <vt:lpstr>Lets review inheritance….</vt:lpstr>
      <vt:lpstr>Homework Task </vt:lpstr>
      <vt:lpstr>PowerPoint Presentation</vt:lpstr>
      <vt:lpstr>Pedigree Charts</vt:lpstr>
      <vt:lpstr>Pedigree Charts </vt:lpstr>
      <vt:lpstr>Sex determination</vt:lpstr>
      <vt:lpstr>PowerPoint Presentation</vt:lpstr>
      <vt:lpstr>Sex determination punnet square</vt:lpstr>
      <vt:lpstr>Karyotype</vt:lpstr>
      <vt:lpstr>PowerPoint Presentation</vt:lpstr>
      <vt:lpstr>Sex linked inheritance </vt:lpstr>
      <vt:lpstr>Sex linked inheritance </vt:lpstr>
      <vt:lpstr>Sex linked inheritance </vt:lpstr>
      <vt:lpstr>Worked example</vt:lpstr>
      <vt:lpstr>Worked example</vt:lpstr>
      <vt:lpstr>Worked example</vt:lpstr>
      <vt:lpstr>Worked example</vt:lpstr>
      <vt:lpstr>PowerPoint Presentation</vt:lpstr>
      <vt:lpstr>Research Task</vt:lpstr>
      <vt:lpstr>Sex linked inheritance vs. Genetic Disorders </vt:lpstr>
      <vt:lpstr>Genetic Disorders</vt:lpstr>
      <vt:lpstr>Meiosis (normal)</vt:lpstr>
      <vt:lpstr>Meiosis Mistakes </vt:lpstr>
      <vt:lpstr>PowerPoint Presentation</vt:lpstr>
      <vt:lpstr>How do genetic disorders come about?</vt:lpstr>
      <vt:lpstr>Mistake 1: Too many sex chromosomes </vt:lpstr>
      <vt:lpstr>Karotype of Klinefelters syndrome </vt:lpstr>
      <vt:lpstr>Klinefelters syndrome symptoms </vt:lpstr>
      <vt:lpstr>Mistake 1: Too may chromosomes - Triple X syndrome</vt:lpstr>
      <vt:lpstr>Triple X Karotype</vt:lpstr>
      <vt:lpstr>Mistake 1: Too few sex chromosomes </vt:lpstr>
      <vt:lpstr>Karotype of Turners Syndrome</vt:lpstr>
      <vt:lpstr>Turners Syndrome Symptoms</vt:lpstr>
      <vt:lpstr>Comparison of Klinefelters syndrome and Turners syndrome </vt:lpstr>
      <vt:lpstr>Mistake 2: Too many body chromosomes</vt:lpstr>
      <vt:lpstr>Down Syndrome Karotype</vt:lpstr>
      <vt:lpstr>Mistake 3: Gene Mutation</vt:lpstr>
      <vt:lpstr>Gene Mutations</vt:lpstr>
      <vt:lpstr>Common mutations</vt:lpstr>
      <vt:lpstr>Mila Kunis, Kate Bosworth, Angelina Jolie   - Heterochromia</vt:lpstr>
      <vt:lpstr>Uner Tan Syndrome </vt:lpstr>
      <vt:lpstr>Ectrodactyly – lobster claw syndrome</vt:lpstr>
      <vt:lpstr>Purple carrots</vt:lpstr>
      <vt:lpstr>Mutations – Good or Bad?</vt:lpstr>
      <vt:lpstr>New Generations Booklet </vt:lpstr>
      <vt:lpstr>NATURAL SELECTION</vt:lpstr>
      <vt:lpstr>What is natural selection?</vt:lpstr>
      <vt:lpstr>Adaptations</vt:lpstr>
      <vt:lpstr>What type of adaptation?</vt:lpstr>
      <vt:lpstr>Natural Selection and environmental factors</vt:lpstr>
      <vt:lpstr>Peppered Moth </vt:lpstr>
      <vt:lpstr>Peppered moth</vt:lpstr>
      <vt:lpstr>Lets play a game...</vt:lpstr>
      <vt:lpstr>PowerPoint Presentation</vt:lpstr>
      <vt:lpstr>Natural Selection</vt:lpstr>
      <vt:lpstr>Variation</vt:lpstr>
      <vt:lpstr>Focus Question</vt:lpstr>
      <vt:lpstr>Selective Breeding Methods</vt:lpstr>
      <vt:lpstr>Selective Breeding Methods</vt:lpstr>
      <vt:lpstr>Selective Breeding Methods</vt:lpstr>
      <vt:lpstr>Selective Breeding Methods</vt:lpstr>
      <vt:lpstr>New Generations </vt:lpstr>
      <vt:lpstr>Resistance to disease</vt:lpstr>
      <vt:lpstr>Case study  - Insects and insecticides </vt:lpstr>
      <vt:lpstr>Case study  - Insects and insecticides </vt:lpstr>
      <vt:lpstr>Bacteria and Antibiotics</vt:lpstr>
      <vt:lpstr>Bacteria and Antibiotics</vt:lpstr>
      <vt:lpstr>Evolution</vt:lpstr>
      <vt:lpstr>Speciation</vt:lpstr>
      <vt:lpstr>Speciation</vt:lpstr>
      <vt:lpstr>Isolation</vt:lpstr>
      <vt:lpstr>Isolation </vt:lpstr>
      <vt:lpstr>Selection</vt:lpstr>
      <vt:lpstr>Worked example</vt:lpstr>
      <vt:lpstr>Linking it together….</vt:lpstr>
      <vt:lpstr>Examples</vt:lpstr>
      <vt:lpstr>Biodiversity</vt:lpstr>
      <vt:lpstr>Evidence for Evolution</vt:lpstr>
      <vt:lpstr>Biotechnology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Generations</dc:title>
  <dc:creator>JOHANSEN Rebecca</dc:creator>
  <cp:lastModifiedBy>JOHANSEN Rebecca</cp:lastModifiedBy>
  <cp:revision>93</cp:revision>
  <dcterms:created xsi:type="dcterms:W3CDTF">2014-05-28T00:52:16Z</dcterms:created>
  <dcterms:modified xsi:type="dcterms:W3CDTF">2016-06-20T05:31:17Z</dcterms:modified>
</cp:coreProperties>
</file>