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2" r:id="rId3"/>
    <p:sldId id="333" r:id="rId4"/>
    <p:sldId id="334" r:id="rId5"/>
    <p:sldId id="335" r:id="rId6"/>
    <p:sldId id="337" r:id="rId7"/>
    <p:sldId id="339" r:id="rId8"/>
    <p:sldId id="338" r:id="rId9"/>
    <p:sldId id="340" r:id="rId10"/>
    <p:sldId id="354" r:id="rId11"/>
    <p:sldId id="355" r:id="rId12"/>
    <p:sldId id="341" r:id="rId13"/>
    <p:sldId id="342" r:id="rId14"/>
    <p:sldId id="343" r:id="rId15"/>
    <p:sldId id="345" r:id="rId16"/>
    <p:sldId id="348" r:id="rId17"/>
    <p:sldId id="349" r:id="rId18"/>
    <p:sldId id="350" r:id="rId19"/>
    <p:sldId id="35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5C8C-D7E4-4D1A-8456-149B6712DCF8}" type="datetimeFigureOut">
              <a:rPr lang="en-AU" smtClean="0"/>
              <a:t>26/02/2020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0A06-BAA2-48D1-9CAE-1CF11945524D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5C8C-D7E4-4D1A-8456-149B6712DCF8}" type="datetimeFigureOut">
              <a:rPr lang="en-AU" smtClean="0"/>
              <a:t>26/02/2020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0A06-BAA2-48D1-9CAE-1CF11945524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5C8C-D7E4-4D1A-8456-149B6712DCF8}" type="datetimeFigureOut">
              <a:rPr lang="en-AU" smtClean="0"/>
              <a:t>26/02/2020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0A06-BAA2-48D1-9CAE-1CF11945524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5C8C-D7E4-4D1A-8456-149B6712DCF8}" type="datetimeFigureOut">
              <a:rPr lang="en-AU" smtClean="0"/>
              <a:t>26/02/2020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0A06-BAA2-48D1-9CAE-1CF11945524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5C8C-D7E4-4D1A-8456-149B6712DCF8}" type="datetimeFigureOut">
              <a:rPr lang="en-AU" smtClean="0"/>
              <a:t>26/02/2020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0A06-BAA2-48D1-9CAE-1CF11945524D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5C8C-D7E4-4D1A-8456-149B6712DCF8}" type="datetimeFigureOut">
              <a:rPr lang="en-AU" smtClean="0"/>
              <a:t>26/02/2020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0A06-BAA2-48D1-9CAE-1CF11945524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5C8C-D7E4-4D1A-8456-149B6712DCF8}" type="datetimeFigureOut">
              <a:rPr lang="en-AU" smtClean="0"/>
              <a:t>26/02/2020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0A06-BAA2-48D1-9CAE-1CF11945524D}" type="slidenum">
              <a:rPr lang="en-AU" smtClean="0"/>
              <a:t>‹#›</a:t>
            </a:fld>
            <a:endParaRPr lang="en-A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5C8C-D7E4-4D1A-8456-149B6712DCF8}" type="datetimeFigureOut">
              <a:rPr lang="en-AU" smtClean="0"/>
              <a:t>26/02/2020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0A06-BAA2-48D1-9CAE-1CF11945524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5C8C-D7E4-4D1A-8456-149B6712DCF8}" type="datetimeFigureOut">
              <a:rPr lang="en-AU" smtClean="0"/>
              <a:t>26/02/2020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0A06-BAA2-48D1-9CAE-1CF11945524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5C8C-D7E4-4D1A-8456-149B6712DCF8}" type="datetimeFigureOut">
              <a:rPr lang="en-AU" smtClean="0"/>
              <a:t>26/02/2020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0A06-BAA2-48D1-9CAE-1CF11945524D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5C8C-D7E4-4D1A-8456-149B6712DCF8}" type="datetimeFigureOut">
              <a:rPr lang="en-AU" smtClean="0"/>
              <a:t>26/02/2020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10A06-BAA2-48D1-9CAE-1CF11945524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315C8C-D7E4-4D1A-8456-149B6712DCF8}" type="datetimeFigureOut">
              <a:rPr lang="en-AU" smtClean="0"/>
              <a:t>26/02/2020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A910A06-BAA2-48D1-9CAE-1CF11945524D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0X-cFdUv3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Year 9 BIOLOGY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NERVOUS CONTROL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609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Brain colouring activity…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696744" cy="502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36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CNS – The Brain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938465"/>
              </p:ext>
            </p:extLst>
          </p:nvPr>
        </p:nvGraphicFramePr>
        <p:xfrm>
          <a:off x="457200" y="1600200"/>
          <a:ext cx="8363272" cy="4087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0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2656">
                <a:tc>
                  <a:txBody>
                    <a:bodyPr/>
                    <a:lstStyle/>
                    <a:p>
                      <a:r>
                        <a:rPr lang="en-AU" dirty="0" smtClean="0"/>
                        <a:t>Part of the</a:t>
                      </a:r>
                      <a:r>
                        <a:rPr lang="en-AU" baseline="0" dirty="0" smtClean="0"/>
                        <a:t> Brain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Function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428">
                <a:tc>
                  <a:txBody>
                    <a:bodyPr/>
                    <a:lstStyle/>
                    <a:p>
                      <a:r>
                        <a:rPr lang="en-AU" dirty="0" smtClean="0"/>
                        <a:t>Frontal Lobe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Emotions, reasoning,</a:t>
                      </a:r>
                      <a:r>
                        <a:rPr lang="en-AU" baseline="0" dirty="0" smtClean="0"/>
                        <a:t> movement and problem solving.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428">
                <a:tc>
                  <a:txBody>
                    <a:bodyPr/>
                    <a:lstStyle/>
                    <a:p>
                      <a:r>
                        <a:rPr lang="en-AU" dirty="0" smtClean="0"/>
                        <a:t>Occipital Lobe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Various aspects of vision.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428">
                <a:tc>
                  <a:txBody>
                    <a:bodyPr/>
                    <a:lstStyle/>
                    <a:p>
                      <a:r>
                        <a:rPr lang="en-AU" dirty="0" smtClean="0"/>
                        <a:t>Parietal lobe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Perception of senses such as</a:t>
                      </a:r>
                      <a:r>
                        <a:rPr lang="en-AU" baseline="0" dirty="0" smtClean="0"/>
                        <a:t> taste, pain, pressure, temperature and touch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9428">
                <a:tc>
                  <a:txBody>
                    <a:bodyPr/>
                    <a:lstStyle/>
                    <a:p>
                      <a:r>
                        <a:rPr lang="en-AU" dirty="0" smtClean="0"/>
                        <a:t>Temporal Lobe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Recognition of sounds </a:t>
                      </a:r>
                      <a:r>
                        <a:rPr lang="en-AU" smtClean="0"/>
                        <a:t>and smells.</a:t>
                      </a:r>
                      <a:r>
                        <a:rPr lang="en-AU" baseline="0" smtClean="0"/>
                        <a:t> 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9428">
                <a:tc>
                  <a:txBody>
                    <a:bodyPr/>
                    <a:lstStyle/>
                    <a:p>
                      <a:r>
                        <a:rPr lang="en-AU" dirty="0" smtClean="0"/>
                        <a:t>Cerebellum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In charge of movement, balance and coordination.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04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CNS – The Spinal Cord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876800"/>
          </a:xfrm>
        </p:spPr>
        <p:txBody>
          <a:bodyPr/>
          <a:lstStyle/>
          <a:p>
            <a:r>
              <a:rPr lang="en-AU" b="1" dirty="0" smtClean="0"/>
              <a:t>The pathway connecting the brain to the rest of the nervous system</a:t>
            </a:r>
          </a:p>
          <a:p>
            <a:r>
              <a:rPr lang="en-AU" dirty="0" smtClean="0"/>
              <a:t>Protected by vertebrae (spinal column)</a:t>
            </a:r>
          </a:p>
          <a:p>
            <a:r>
              <a:rPr lang="en-AU" dirty="0" smtClean="0"/>
              <a:t>Damage to your spinal cord can cause paralysis to various parts of the body.</a:t>
            </a:r>
          </a:p>
          <a:p>
            <a:endParaRPr lang="en-AU" dirty="0"/>
          </a:p>
        </p:txBody>
      </p:sp>
      <p:pic>
        <p:nvPicPr>
          <p:cNvPr id="7170" name="Picture 2" descr="Image result for spinal co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80728"/>
            <a:ext cx="3033079" cy="559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9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Peripheral Nervous System (PNS)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876800"/>
          </a:xfrm>
        </p:spPr>
        <p:txBody>
          <a:bodyPr/>
          <a:lstStyle/>
          <a:p>
            <a:r>
              <a:rPr lang="en-AU" dirty="0" smtClean="0"/>
              <a:t>The PNS is a large system made up of nerves outside of the CNS</a:t>
            </a:r>
          </a:p>
          <a:p>
            <a:endParaRPr lang="en-AU" dirty="0" smtClean="0"/>
          </a:p>
          <a:p>
            <a:pPr marL="457200" indent="-457200">
              <a:buAutoNum type="arabicPeriod"/>
            </a:pPr>
            <a:r>
              <a:rPr lang="en-AU" dirty="0" smtClean="0"/>
              <a:t>Detects a stimuli and sends message to the brain</a:t>
            </a:r>
          </a:p>
          <a:p>
            <a:pPr marL="457200" indent="-457200">
              <a:buAutoNum type="arabicPeriod"/>
            </a:pPr>
            <a:r>
              <a:rPr lang="en-AU" dirty="0" smtClean="0"/>
              <a:t>Responds to stimuli according to instructions from the brain</a:t>
            </a:r>
          </a:p>
          <a:p>
            <a:pPr marL="457200" indent="-457200">
              <a:buAutoNum type="arabicPeriod"/>
            </a:pPr>
            <a:endParaRPr lang="en-AU" dirty="0" smtClean="0"/>
          </a:p>
          <a:p>
            <a:r>
              <a:rPr lang="en-AU" dirty="0" smtClean="0"/>
              <a:t>The PNS is made up of </a:t>
            </a:r>
            <a:r>
              <a:rPr lang="en-AU" b="1" dirty="0" smtClean="0"/>
              <a:t>nerves</a:t>
            </a:r>
            <a:r>
              <a:rPr lang="en-AU" dirty="0" smtClean="0"/>
              <a:t> that carry messages called </a:t>
            </a:r>
            <a:r>
              <a:rPr lang="en-AU" b="1" dirty="0" smtClean="0"/>
              <a:t>impulses</a:t>
            </a:r>
            <a:r>
              <a:rPr lang="en-AU" dirty="0" smtClean="0"/>
              <a:t> which are electrochemical in nature </a:t>
            </a:r>
            <a:endParaRPr lang="en-AU" dirty="0"/>
          </a:p>
        </p:txBody>
      </p:sp>
      <p:pic>
        <p:nvPicPr>
          <p:cNvPr id="8194" name="Picture 2" descr="Image result for p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36912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134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PNS – Nerves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Nerve cells are called </a:t>
            </a:r>
            <a:r>
              <a:rPr lang="en-AU" b="1" dirty="0" smtClean="0"/>
              <a:t>neurons</a:t>
            </a:r>
          </a:p>
          <a:p>
            <a:r>
              <a:rPr lang="en-AU" dirty="0" smtClean="0"/>
              <a:t>There are two common types of neurons:</a:t>
            </a:r>
          </a:p>
          <a:p>
            <a:pPr marL="457200" indent="-457200">
              <a:buAutoNum type="arabicPeriod"/>
            </a:pPr>
            <a:r>
              <a:rPr lang="en-AU" dirty="0" smtClean="0"/>
              <a:t>Motor Neuron</a:t>
            </a:r>
          </a:p>
          <a:p>
            <a:pPr marL="457200" indent="-457200">
              <a:buAutoNum type="arabicPeriod"/>
            </a:pPr>
            <a:r>
              <a:rPr lang="en-AU" dirty="0" smtClean="0"/>
              <a:t>Sensory Neuron</a:t>
            </a:r>
            <a:endParaRPr lang="en-AU" dirty="0"/>
          </a:p>
        </p:txBody>
      </p:sp>
      <p:pic>
        <p:nvPicPr>
          <p:cNvPr id="9218" name="Picture 2" descr="Image result for neur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4896544" cy="263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neur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56915"/>
            <a:ext cx="281452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695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PNS - Nerves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Sensory Neurons =</a:t>
            </a:r>
            <a:r>
              <a:rPr lang="en-AU" dirty="0"/>
              <a:t> are sensitive to various stimuli. Collect information from the body’s internal or external environment. </a:t>
            </a:r>
            <a:r>
              <a:rPr lang="en-AU" u="sng" dirty="0"/>
              <a:t>Send information to the </a:t>
            </a:r>
            <a:r>
              <a:rPr lang="en-AU" u="sng" dirty="0" smtClean="0"/>
              <a:t>CNS</a:t>
            </a:r>
          </a:p>
          <a:p>
            <a:endParaRPr lang="en-AU" dirty="0" smtClean="0"/>
          </a:p>
          <a:p>
            <a:r>
              <a:rPr lang="en-AU" b="1" dirty="0" smtClean="0"/>
              <a:t>Motor Neurons =</a:t>
            </a:r>
            <a:r>
              <a:rPr lang="en-AU" dirty="0" smtClean="0"/>
              <a:t> </a:t>
            </a:r>
            <a:r>
              <a:rPr lang="en-AU" u="sng" dirty="0" smtClean="0"/>
              <a:t>Carry messages from the CNS to muscle cells </a:t>
            </a:r>
            <a:r>
              <a:rPr lang="en-AU" dirty="0" smtClean="0"/>
              <a:t>throughout the body, which then carry out a response</a:t>
            </a:r>
          </a:p>
        </p:txBody>
      </p:sp>
      <p:pic>
        <p:nvPicPr>
          <p:cNvPr id="10242" name="Picture 2" descr="Image result for MOTOR V SENSORY neur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65104"/>
            <a:ext cx="300037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806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Stimulus Response Model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Stimuli can come in many different forms…</a:t>
            </a:r>
          </a:p>
          <a:p>
            <a:endParaRPr lang="en-AU" dirty="0" smtClean="0"/>
          </a:p>
          <a:p>
            <a:r>
              <a:rPr lang="en-AU" dirty="0" smtClean="0"/>
              <a:t>Think!</a:t>
            </a:r>
          </a:p>
          <a:p>
            <a:r>
              <a:rPr lang="en-AU" dirty="0" smtClean="0"/>
              <a:t>Can you identify some forms of stimuli that exist?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7488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Stimulus Response Model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876800"/>
          </a:xfrm>
        </p:spPr>
        <p:txBody>
          <a:bodyPr>
            <a:normAutofit fontScale="92500"/>
          </a:bodyPr>
          <a:lstStyle/>
          <a:p>
            <a:r>
              <a:rPr lang="en-AU" b="1" dirty="0" smtClean="0"/>
              <a:t>The passage of stimuli through the nervous system and the response which is performed by the body</a:t>
            </a:r>
          </a:p>
          <a:p>
            <a:pPr marL="0" indent="0">
              <a:buNone/>
            </a:pPr>
            <a:endParaRPr lang="en-AU" b="1" dirty="0" smtClean="0"/>
          </a:p>
          <a:p>
            <a:pPr marL="457200" indent="-457200">
              <a:buAutoNum type="arabicPeriod"/>
            </a:pPr>
            <a:r>
              <a:rPr lang="en-AU" dirty="0" smtClean="0"/>
              <a:t>Receptors in sense organs detect a stimuli</a:t>
            </a:r>
          </a:p>
          <a:p>
            <a:pPr marL="457200" indent="-457200">
              <a:buAutoNum type="arabicPeriod"/>
            </a:pPr>
            <a:r>
              <a:rPr lang="en-AU" dirty="0" smtClean="0"/>
              <a:t>Sensory neurons send message to the brain</a:t>
            </a:r>
          </a:p>
          <a:p>
            <a:pPr marL="457200" indent="-457200">
              <a:buAutoNum type="arabicPeriod"/>
            </a:pPr>
            <a:r>
              <a:rPr lang="en-AU" dirty="0" smtClean="0"/>
              <a:t>Brain makes a decision on how to respond</a:t>
            </a:r>
          </a:p>
          <a:p>
            <a:pPr marL="457200" indent="-457200">
              <a:buAutoNum type="arabicPeriod"/>
            </a:pPr>
            <a:r>
              <a:rPr lang="en-AU" dirty="0" smtClean="0"/>
              <a:t>Motor neurons send the response instructions to the muscles</a:t>
            </a:r>
          </a:p>
          <a:p>
            <a:pPr marL="457200" indent="-457200">
              <a:buAutoNum type="arabicPeriod"/>
            </a:pPr>
            <a:r>
              <a:rPr lang="en-AU" dirty="0" smtClean="0"/>
              <a:t>Muscles perform the task</a:t>
            </a:r>
          </a:p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24944"/>
            <a:ext cx="3479985" cy="216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245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timulus response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55804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088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Reflex Action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4876800"/>
          </a:xfrm>
        </p:spPr>
        <p:txBody>
          <a:bodyPr>
            <a:normAutofit fontScale="85000" lnSpcReduction="10000"/>
          </a:bodyPr>
          <a:lstStyle/>
          <a:p>
            <a:r>
              <a:rPr lang="en-AU" dirty="0" smtClean="0"/>
              <a:t>Reflexes (or reflex action) are </a:t>
            </a:r>
            <a:r>
              <a:rPr lang="en-AU" b="1" dirty="0" smtClean="0"/>
              <a:t>involuntary and nearly instantaneous movements</a:t>
            </a:r>
            <a:r>
              <a:rPr lang="en-AU" dirty="0" smtClean="0"/>
              <a:t> in response to stimuli</a:t>
            </a:r>
          </a:p>
          <a:p>
            <a:endParaRPr lang="en-AU" dirty="0" smtClean="0"/>
          </a:p>
          <a:p>
            <a:r>
              <a:rPr lang="en-AU" dirty="0" smtClean="0"/>
              <a:t>Most reflexes help us in survival situations</a:t>
            </a:r>
          </a:p>
          <a:p>
            <a:endParaRPr lang="en-AU" dirty="0" smtClean="0"/>
          </a:p>
          <a:p>
            <a:r>
              <a:rPr lang="en-AU" dirty="0" smtClean="0"/>
              <a:t>Reflex actions are so efficient that neurons send a message to the brain and the muscle at the same time. This means the muscle is able to move at the same time the brain gets the message!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sz="1900" dirty="0" smtClean="0"/>
              <a:t>Think!</a:t>
            </a:r>
          </a:p>
          <a:p>
            <a:r>
              <a:rPr lang="en-AU" sz="1900" dirty="0" smtClean="0"/>
              <a:t>Can you identify some reflex reactions?</a:t>
            </a:r>
          </a:p>
          <a:p>
            <a:endParaRPr lang="en-AU" sz="1900" dirty="0" smtClean="0"/>
          </a:p>
          <a:p>
            <a:r>
              <a:rPr lang="en-AU" sz="1900" dirty="0" smtClean="0"/>
              <a:t>Think!</a:t>
            </a:r>
          </a:p>
          <a:p>
            <a:r>
              <a:rPr lang="en-AU" sz="1900" dirty="0" smtClean="0"/>
              <a:t>Why might reflex actions be advantageous?</a:t>
            </a:r>
            <a:endParaRPr lang="en-AU" sz="1900" dirty="0"/>
          </a:p>
        </p:txBody>
      </p:sp>
      <p:pic>
        <p:nvPicPr>
          <p:cNvPr id="3074" name="Picture 2" descr="Image result for reflex a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93096"/>
            <a:ext cx="237415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974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does our nervous system do?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nervous system allows our bodies to respond to changes in it’s environment</a:t>
            </a:r>
          </a:p>
          <a:p>
            <a:r>
              <a:rPr lang="en-AU" dirty="0" smtClean="0"/>
              <a:t>The nervous system is responsible for the feeling of hunger, thirst and tiredness….</a:t>
            </a:r>
          </a:p>
          <a:p>
            <a:r>
              <a:rPr lang="en-AU" b="1" dirty="0" smtClean="0"/>
              <a:t>The nervous system coordinates other body systems through electrical signals</a:t>
            </a:r>
            <a:endParaRPr lang="en-A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022" y="3789040"/>
            <a:ext cx="399644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61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Watch!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https://</a:t>
            </a:r>
            <a:r>
              <a:rPr lang="en-AU" dirty="0" smtClean="0">
                <a:hlinkClick r:id="rId2"/>
              </a:rPr>
              <a:t>www.youtube.com/watch?v=R0X-cFdUv3o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257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Use your senses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sensory organs of our body </a:t>
            </a:r>
            <a:r>
              <a:rPr lang="en-AU" b="1" dirty="0"/>
              <a:t>receive stimuli from the environment</a:t>
            </a:r>
            <a:r>
              <a:rPr lang="en-AU" dirty="0"/>
              <a:t> and send this information to the brain where it is processed. </a:t>
            </a:r>
          </a:p>
          <a:p>
            <a:endParaRPr lang="en-AU" dirty="0" smtClean="0"/>
          </a:p>
          <a:p>
            <a:r>
              <a:rPr lang="en-AU" dirty="0" smtClean="0"/>
              <a:t>Think! </a:t>
            </a:r>
          </a:p>
          <a:p>
            <a:r>
              <a:rPr lang="en-AU" dirty="0" smtClean="0"/>
              <a:t>Can you identify the sensory organs of your body?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300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Use your senses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sensory organs of our body </a:t>
            </a:r>
            <a:r>
              <a:rPr lang="en-AU" b="1" dirty="0" smtClean="0"/>
              <a:t>receive stimuli from the environment</a:t>
            </a:r>
            <a:r>
              <a:rPr lang="en-AU" dirty="0" smtClean="0"/>
              <a:t> and send this information to the brain where it is processed. </a:t>
            </a:r>
          </a:p>
          <a:p>
            <a:r>
              <a:rPr lang="en-AU" dirty="0" smtClean="0"/>
              <a:t>Sense organs include:</a:t>
            </a:r>
          </a:p>
          <a:p>
            <a:r>
              <a:rPr lang="en-AU" dirty="0" smtClean="0"/>
              <a:t>Eyes = sight</a:t>
            </a:r>
          </a:p>
          <a:p>
            <a:r>
              <a:rPr lang="en-AU" dirty="0" smtClean="0"/>
              <a:t>Ears = hearing</a:t>
            </a:r>
          </a:p>
          <a:p>
            <a:r>
              <a:rPr lang="en-AU" dirty="0" smtClean="0"/>
              <a:t>Tongue = taste</a:t>
            </a:r>
          </a:p>
          <a:p>
            <a:r>
              <a:rPr lang="en-AU" dirty="0" smtClean="0"/>
              <a:t>Nose = smell</a:t>
            </a:r>
          </a:p>
          <a:p>
            <a:r>
              <a:rPr lang="en-AU" dirty="0" smtClean="0"/>
              <a:t>Skin and nerves =touch </a:t>
            </a:r>
          </a:p>
          <a:p>
            <a:endParaRPr lang="en-AU" dirty="0"/>
          </a:p>
        </p:txBody>
      </p:sp>
      <p:pic>
        <p:nvPicPr>
          <p:cNvPr id="2050" name="Picture 2" descr="Image result for sens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3516216" cy="351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9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Parts of the nervous system…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nervous system can be divided into two parts:</a:t>
            </a:r>
          </a:p>
          <a:p>
            <a:pPr marL="274320" lvl="1" indent="0">
              <a:buNone/>
            </a:pPr>
            <a:r>
              <a:rPr lang="en-AU" b="1" dirty="0" smtClean="0"/>
              <a:t>1. Central Nervous System</a:t>
            </a:r>
          </a:p>
          <a:p>
            <a:pPr marL="274320" lvl="1" indent="0">
              <a:buNone/>
            </a:pPr>
            <a:r>
              <a:rPr lang="en-AU" b="1" dirty="0" smtClean="0"/>
              <a:t>2. Peripheral Nervous System</a:t>
            </a:r>
            <a:endParaRPr lang="en-AU" b="1" dirty="0"/>
          </a:p>
        </p:txBody>
      </p:sp>
      <p:pic>
        <p:nvPicPr>
          <p:cNvPr id="3074" name="Picture 2" descr="Image result for nervous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636912"/>
            <a:ext cx="398568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36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629400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40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Central Nervous System (CNS)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smtClean="0"/>
              <a:t>The CNS is the control centre of the body</a:t>
            </a:r>
            <a:endParaRPr lang="en-AU" dirty="0" smtClean="0"/>
          </a:p>
          <a:p>
            <a:endParaRPr lang="en-AU" dirty="0" smtClean="0"/>
          </a:p>
          <a:p>
            <a:r>
              <a:rPr lang="en-AU" b="1" dirty="0" smtClean="0"/>
              <a:t>It receives and sends messages to the Peripheral Nervous System</a:t>
            </a:r>
          </a:p>
          <a:p>
            <a:endParaRPr lang="en-AU" b="1" dirty="0" smtClean="0"/>
          </a:p>
          <a:p>
            <a:r>
              <a:rPr lang="en-AU" b="1" dirty="0" smtClean="0"/>
              <a:t>The CNS consists of:</a:t>
            </a:r>
          </a:p>
          <a:p>
            <a:pPr marL="274320" lvl="1" indent="0">
              <a:buNone/>
            </a:pPr>
            <a:r>
              <a:rPr lang="en-AU" b="1" dirty="0" smtClean="0"/>
              <a:t>1. The brain</a:t>
            </a:r>
          </a:p>
          <a:p>
            <a:pPr marL="274320" lvl="1" indent="0">
              <a:buNone/>
            </a:pPr>
            <a:r>
              <a:rPr lang="en-AU" b="1" dirty="0" smtClean="0"/>
              <a:t>2. The spinal cord</a:t>
            </a:r>
            <a:endParaRPr lang="en-A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335" y="3155971"/>
            <a:ext cx="177165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90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CNS – The Brain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876800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Also referred to as the </a:t>
            </a:r>
            <a:r>
              <a:rPr lang="en-AU" b="1" dirty="0" smtClean="0"/>
              <a:t>processing centre</a:t>
            </a:r>
            <a:r>
              <a:rPr lang="en-AU" dirty="0" smtClean="0"/>
              <a:t> of the body</a:t>
            </a:r>
          </a:p>
          <a:p>
            <a:r>
              <a:rPr lang="en-AU" dirty="0" smtClean="0"/>
              <a:t>A soft and heavy organ that is surrounded by a tough skull (for protection!)</a:t>
            </a:r>
          </a:p>
          <a:p>
            <a:r>
              <a:rPr lang="en-AU" dirty="0" smtClean="0"/>
              <a:t>Contains </a:t>
            </a:r>
            <a:r>
              <a:rPr lang="en-AU" b="1" dirty="0" smtClean="0"/>
              <a:t>four lobes </a:t>
            </a:r>
            <a:r>
              <a:rPr lang="en-AU" dirty="0" smtClean="0"/>
              <a:t>(sections) that have specific functions.</a:t>
            </a:r>
          </a:p>
          <a:p>
            <a:endParaRPr lang="en-AU" dirty="0" smtClean="0"/>
          </a:p>
          <a:p>
            <a:r>
              <a:rPr lang="en-AU" b="1" dirty="0" smtClean="0"/>
              <a:t>Do!</a:t>
            </a:r>
          </a:p>
          <a:p>
            <a:r>
              <a:rPr lang="en-AU" dirty="0" smtClean="0"/>
              <a:t>Complete the table by filling in the functions of each lobe of the brain. Use </a:t>
            </a:r>
            <a:r>
              <a:rPr lang="en-AU" b="1" dirty="0" smtClean="0"/>
              <a:t>page 50-51 </a:t>
            </a:r>
            <a:r>
              <a:rPr lang="en-AU" dirty="0" smtClean="0"/>
              <a:t>of Oxford to help you!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81128"/>
            <a:ext cx="2910501" cy="191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Image result for lobes of the 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719" y="1246109"/>
            <a:ext cx="26642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35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820</TotalTime>
  <Words>659</Words>
  <Application>Microsoft Office PowerPoint</Application>
  <PresentationFormat>On-screen Show (4:3)</PresentationFormat>
  <Paragraphs>99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Arial</vt:lpstr>
      <vt:lpstr>Clarity</vt:lpstr>
      <vt:lpstr>Year 9 BIOLOGY</vt:lpstr>
      <vt:lpstr>What does our nervous system do?</vt:lpstr>
      <vt:lpstr>Watch!</vt:lpstr>
      <vt:lpstr>Use your senses</vt:lpstr>
      <vt:lpstr>Use your senses</vt:lpstr>
      <vt:lpstr>Parts of the nervous system…</vt:lpstr>
      <vt:lpstr>PowerPoint Presentation</vt:lpstr>
      <vt:lpstr>Central Nervous System (CNS)</vt:lpstr>
      <vt:lpstr>CNS – The Brain</vt:lpstr>
      <vt:lpstr>Brain colouring activity…</vt:lpstr>
      <vt:lpstr>CNS – The Brain</vt:lpstr>
      <vt:lpstr>CNS – The Spinal Cord</vt:lpstr>
      <vt:lpstr>Peripheral Nervous System (PNS)</vt:lpstr>
      <vt:lpstr>PNS – Nerves </vt:lpstr>
      <vt:lpstr>PNS - Nerves</vt:lpstr>
      <vt:lpstr>Stimulus Response Model</vt:lpstr>
      <vt:lpstr>Stimulus Response Model</vt:lpstr>
      <vt:lpstr>PowerPoint Presentation</vt:lpstr>
      <vt:lpstr>Reflex 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BIOLOGY</dc:title>
  <dc:creator>JOHANSEN Rebecca</dc:creator>
  <cp:lastModifiedBy>SHASHIKUMAR Minnie [Rossmoyne Senior High School]</cp:lastModifiedBy>
  <cp:revision>173</cp:revision>
  <dcterms:created xsi:type="dcterms:W3CDTF">2017-06-15T02:57:26Z</dcterms:created>
  <dcterms:modified xsi:type="dcterms:W3CDTF">2020-02-26T01:19:35Z</dcterms:modified>
</cp:coreProperties>
</file>