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7"/>
  </p:notesMasterIdLst>
  <p:sldIdLst>
    <p:sldId id="256" r:id="rId2"/>
    <p:sldId id="326" r:id="rId3"/>
    <p:sldId id="327" r:id="rId4"/>
    <p:sldId id="325" r:id="rId5"/>
    <p:sldId id="328" r:id="rId6"/>
    <p:sldId id="257" r:id="rId7"/>
    <p:sldId id="261" r:id="rId8"/>
    <p:sldId id="259" r:id="rId9"/>
    <p:sldId id="260" r:id="rId10"/>
    <p:sldId id="329" r:id="rId11"/>
    <p:sldId id="316" r:id="rId12"/>
    <p:sldId id="317" r:id="rId13"/>
    <p:sldId id="318" r:id="rId14"/>
    <p:sldId id="319" r:id="rId15"/>
    <p:sldId id="332" r:id="rId16"/>
    <p:sldId id="331" r:id="rId17"/>
    <p:sldId id="330" r:id="rId18"/>
    <p:sldId id="321" r:id="rId19"/>
    <p:sldId id="322" r:id="rId20"/>
    <p:sldId id="323" r:id="rId21"/>
    <p:sldId id="333" r:id="rId22"/>
    <p:sldId id="277" r:id="rId23"/>
    <p:sldId id="262" r:id="rId24"/>
    <p:sldId id="279" r:id="rId25"/>
    <p:sldId id="280" r:id="rId26"/>
    <p:sldId id="324" r:id="rId27"/>
    <p:sldId id="334" r:id="rId28"/>
    <p:sldId id="281" r:id="rId29"/>
    <p:sldId id="282" r:id="rId30"/>
    <p:sldId id="283" r:id="rId31"/>
    <p:sldId id="284" r:id="rId32"/>
    <p:sldId id="286" r:id="rId33"/>
    <p:sldId id="285" r:id="rId34"/>
    <p:sldId id="288" r:id="rId35"/>
    <p:sldId id="287" r:id="rId36"/>
    <p:sldId id="335" r:id="rId37"/>
    <p:sldId id="336" r:id="rId38"/>
    <p:sldId id="271" r:id="rId39"/>
    <p:sldId id="337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272" r:id="rId58"/>
    <p:sldId id="273" r:id="rId59"/>
    <p:sldId id="274" r:id="rId60"/>
    <p:sldId id="275" r:id="rId61"/>
    <p:sldId id="276" r:id="rId62"/>
    <p:sldId id="307" r:id="rId63"/>
    <p:sldId id="308" r:id="rId64"/>
    <p:sldId id="309" r:id="rId65"/>
    <p:sldId id="310" r:id="rId66"/>
    <p:sldId id="311" r:id="rId67"/>
    <p:sldId id="338" r:id="rId68"/>
    <p:sldId id="312" r:id="rId69"/>
    <p:sldId id="313" r:id="rId70"/>
    <p:sldId id="314" r:id="rId71"/>
    <p:sldId id="315" r:id="rId72"/>
    <p:sldId id="339" r:id="rId73"/>
    <p:sldId id="340" r:id="rId74"/>
    <p:sldId id="341" r:id="rId75"/>
    <p:sldId id="342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>
      <p:cViewPr varScale="1">
        <p:scale>
          <a:sx n="109" d="100"/>
          <a:sy n="109" d="100"/>
        </p:scale>
        <p:origin x="19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9BD5E-537E-48AD-A5B5-05DFE8196046}" type="datetimeFigureOut">
              <a:rPr lang="en-AU" smtClean="0"/>
              <a:t>2/07/2021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8BE2-B8C9-4C40-95D5-DABDF8DBB1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253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8BE2-B8C9-4C40-95D5-DABDF8DBB11C}" type="slidenum">
              <a:rPr lang="en-AU" smtClean="0"/>
              <a:t>63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579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9352D02-B631-4F0A-8158-1AA3A7CAEEFB}" type="datetimeFigureOut">
              <a:rPr lang="en-AU" smtClean="0"/>
              <a:t>2/07/2021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FB9F96-30E3-4671-B4DE-8157626CBD51}" type="slidenum">
              <a:rPr lang="en-AU" smtClean="0"/>
              <a:t>‹#›</a:t>
            </a:fld>
            <a:endParaRPr lang="en-A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286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2D02-B631-4F0A-8158-1AA3A7CAEEFB}" type="datetimeFigureOut">
              <a:rPr lang="en-AU" smtClean="0"/>
              <a:t>2/07/2021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9F96-30E3-4671-B4DE-8157626CBD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881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82386"/>
            <a:ext cx="6294439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2D02-B631-4F0A-8158-1AA3A7CAEEFB}" type="datetimeFigureOut">
              <a:rPr lang="en-AU" smtClean="0"/>
              <a:t>2/07/2021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9F96-30E3-4671-B4DE-8157626CBD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264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2D02-B631-4F0A-8158-1AA3A7CAEEFB}" type="datetimeFigureOut">
              <a:rPr lang="en-AU" smtClean="0"/>
              <a:t>2/07/2021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9F96-30E3-4671-B4DE-8157626CBD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413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9352D02-B631-4F0A-8158-1AA3A7CAEEFB}" type="datetimeFigureOut">
              <a:rPr lang="en-AU" smtClean="0"/>
              <a:t>2/07/2021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9FB9F96-30E3-4671-B4DE-8157626CBD51}" type="slidenum">
              <a:rPr lang="en-AU" smtClean="0"/>
              <a:t>‹#›</a:t>
            </a:fld>
            <a:endParaRPr lang="en-A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06612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60045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2286000"/>
            <a:ext cx="360045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2D02-B631-4F0A-8158-1AA3A7CAEEFB}" type="datetimeFigureOut">
              <a:rPr lang="en-AU" smtClean="0"/>
              <a:t>2/07/2021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9F96-30E3-4671-B4DE-8157626CBD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83429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909102"/>
            <a:ext cx="360045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2D02-B631-4F0A-8158-1AA3A7CAEEFB}" type="datetimeFigureOut">
              <a:rPr lang="en-AU" smtClean="0"/>
              <a:t>2/07/2021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9F96-30E3-4671-B4DE-8157626CBD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33209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2D02-B631-4F0A-8158-1AA3A7CAEEFB}" type="datetimeFigureOut">
              <a:rPr lang="en-AU" smtClean="0"/>
              <a:t>2/07/2021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9F96-30E3-4671-B4DE-8157626CBD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107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2D02-B631-4F0A-8158-1AA3A7CAEEFB}" type="datetimeFigureOut">
              <a:rPr lang="en-AU" smtClean="0"/>
              <a:t>2/07/2021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9F96-30E3-4671-B4DE-8157626CBD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76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C9352D02-B631-4F0A-8158-1AA3A7CAEEFB}" type="datetimeFigureOut">
              <a:rPr lang="en-AU" smtClean="0"/>
              <a:t>2/07/2021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F9FB9F96-30E3-4671-B4DE-8157626CBD5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36260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C9352D02-B631-4F0A-8158-1AA3A7CAEEFB}" type="datetimeFigureOut">
              <a:rPr lang="en-AU" smtClean="0"/>
              <a:t>2/07/2021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/>
          <a:lstStyle/>
          <a:p>
            <a:fld id="{F9FB9F96-30E3-4671-B4DE-8157626CBD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340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352D02-B631-4F0A-8158-1AA3A7CAEEFB}" type="datetimeFigureOut">
              <a:rPr lang="en-AU" smtClean="0"/>
              <a:t>2/07/2021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9FB9F96-30E3-4671-B4DE-8157626CBD51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608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gPCDXmcQj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5bz8PWyZb0Q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4800" dirty="0" smtClean="0"/>
              <a:t>Topic 16: </a:t>
            </a:r>
            <a:r>
              <a:rPr lang="en-AU" sz="4800" smtClean="0"/>
              <a:t>embryonic &amp; </a:t>
            </a:r>
            <a:r>
              <a:rPr lang="en-AU" sz="4800" dirty="0" smtClean="0"/>
              <a:t>foetal Development, stem cells &amp; teratogens </a:t>
            </a:r>
            <a:endParaRPr lang="en-AU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err="1" smtClean="0"/>
              <a:t>R.Johansen</a:t>
            </a:r>
            <a:r>
              <a:rPr lang="en-AU" dirty="0" smtClean="0"/>
              <a:t> 2021</a:t>
            </a:r>
            <a:endParaRPr lang="en-A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Stem cells introduction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9726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Stem Cells &amp; Differentiation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633742" cy="3593591"/>
          </a:xfrm>
        </p:spPr>
        <p:txBody>
          <a:bodyPr>
            <a:noAutofit/>
          </a:bodyPr>
          <a:lstStyle/>
          <a:p>
            <a:r>
              <a:rPr lang="en-AU" sz="2000" b="1" dirty="0" smtClean="0">
                <a:solidFill>
                  <a:srgbClr val="0070C0"/>
                </a:solidFill>
              </a:rPr>
              <a:t>Stem Cells: </a:t>
            </a:r>
            <a:r>
              <a:rPr lang="en-AU" sz="2000" dirty="0"/>
              <a:t>Cells </a:t>
            </a:r>
            <a:r>
              <a:rPr lang="en-AU" sz="2000" dirty="0" smtClean="0"/>
              <a:t>that make up the inner blastocyst are called stem cells. </a:t>
            </a:r>
          </a:p>
          <a:p>
            <a:r>
              <a:rPr lang="en-AU" sz="2000" dirty="0" smtClean="0"/>
              <a:t>These are different from other cells because :</a:t>
            </a:r>
          </a:p>
          <a:p>
            <a:pPr lvl="1"/>
            <a:r>
              <a:rPr lang="en-AU" sz="2000" dirty="0" smtClean="0"/>
              <a:t>They are not specialised for any particular role</a:t>
            </a:r>
          </a:p>
          <a:p>
            <a:pPr lvl="1"/>
            <a:r>
              <a:rPr lang="en-AU" sz="2000" dirty="0" smtClean="0"/>
              <a:t>They are capable of repeated divisions by mitosis (proliferation)</a:t>
            </a:r>
          </a:p>
          <a:p>
            <a:endParaRPr lang="en-AU" sz="2000" dirty="0"/>
          </a:p>
          <a:p>
            <a:r>
              <a:rPr lang="en-AU" sz="2000" b="1" dirty="0" smtClean="0">
                <a:solidFill>
                  <a:srgbClr val="0070C0"/>
                </a:solidFill>
              </a:rPr>
              <a:t>Proliferation: </a:t>
            </a:r>
            <a:r>
              <a:rPr lang="en-AU" sz="2000" dirty="0" smtClean="0"/>
              <a:t>Cells replicating themselves many times over. Mitosis occurs in the stem cells contained within the </a:t>
            </a:r>
            <a:r>
              <a:rPr lang="en-AU" sz="2000" dirty="0" err="1" smtClean="0"/>
              <a:t>blastocyst</a:t>
            </a:r>
            <a:r>
              <a:rPr lang="en-AU" sz="2000" dirty="0" smtClean="0"/>
              <a:t>. </a:t>
            </a:r>
          </a:p>
          <a:p>
            <a:r>
              <a:rPr lang="en-AU" sz="2000" b="1" dirty="0" smtClean="0">
                <a:solidFill>
                  <a:srgbClr val="0070C0"/>
                </a:solidFill>
              </a:rPr>
              <a:t>Differentiation: </a:t>
            </a:r>
            <a:r>
              <a:rPr lang="en-AU" sz="2000" dirty="0" smtClean="0"/>
              <a:t>process by which unspecialised cells develop characteristics and functions of particular type of cell (</a:t>
            </a:r>
            <a:r>
              <a:rPr lang="en-AU" sz="2000" dirty="0" err="1" smtClean="0"/>
              <a:t>eg</a:t>
            </a:r>
            <a:r>
              <a:rPr lang="en-AU" sz="2000" dirty="0" smtClean="0"/>
              <a:t>. Muscle, skin, blood).</a:t>
            </a:r>
          </a:p>
          <a:p>
            <a:r>
              <a:rPr lang="en-AU" sz="2000" b="1" dirty="0" smtClean="0">
                <a:solidFill>
                  <a:srgbClr val="0070C0"/>
                </a:solidFill>
              </a:rPr>
              <a:t>Tissue: </a:t>
            </a:r>
            <a:r>
              <a:rPr lang="en-AU" sz="2000" dirty="0" smtClean="0"/>
              <a:t>group of cells that have similar structure and work together to perform common function. </a:t>
            </a:r>
          </a:p>
        </p:txBody>
      </p:sp>
    </p:spTree>
    <p:extLst>
      <p:ext uri="{BB962C8B-B14F-4D97-AF65-F5344CB8AC3E}">
        <p14:creationId xmlns:p14="http://schemas.microsoft.com/office/powerpoint/2010/main" val="239348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Cell Differentiation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412776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 smtClean="0"/>
              <a:t>As stem cells proliferate different genes become activated. Resulting in differentiation into specialised cells.</a:t>
            </a:r>
            <a:endParaRPr lang="en-AU" sz="2000" b="1" dirty="0" smtClean="0">
              <a:solidFill>
                <a:srgbClr val="0070C0"/>
              </a:solidFill>
            </a:endParaRPr>
          </a:p>
          <a:p>
            <a:r>
              <a:rPr lang="en-AU" sz="2000" b="1" dirty="0" smtClean="0">
                <a:solidFill>
                  <a:srgbClr val="0070C0"/>
                </a:solidFill>
              </a:rPr>
              <a:t>Internal signals: </a:t>
            </a:r>
            <a:r>
              <a:rPr lang="en-AU" sz="2000" dirty="0" smtClean="0"/>
              <a:t>controlled by genes that carry coded instructions for all structures and functions of cells.</a:t>
            </a:r>
          </a:p>
          <a:p>
            <a:r>
              <a:rPr lang="en-AU" sz="2000" b="1" dirty="0" smtClean="0">
                <a:solidFill>
                  <a:srgbClr val="0070C0"/>
                </a:solidFill>
              </a:rPr>
              <a:t>External signals: </a:t>
            </a:r>
            <a:r>
              <a:rPr lang="en-AU" sz="2000" dirty="0" smtClean="0"/>
              <a:t>chemicals secreted by other cells, physical contact with neighbour cells, molecules in immediate surroundings (</a:t>
            </a:r>
            <a:r>
              <a:rPr lang="en-AU" sz="2000" dirty="0" smtClean="0">
                <a:solidFill>
                  <a:srgbClr val="00B050"/>
                </a:solidFill>
              </a:rPr>
              <a:t>microenvironment</a:t>
            </a:r>
            <a:r>
              <a:rPr lang="en-AU" sz="2000" dirty="0" smtClean="0"/>
              <a:t>).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316483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Types of stem cells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484784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b="1" dirty="0" smtClean="0">
                <a:solidFill>
                  <a:srgbClr val="0070C0"/>
                </a:solidFill>
              </a:rPr>
              <a:t>Totipotent: </a:t>
            </a:r>
            <a:r>
              <a:rPr lang="en-AU" sz="2000" dirty="0" smtClean="0"/>
              <a:t>have the ability to form the embryo and membranes that surround, support and nourish it. An example is the early embryo before the formation of the inner cell mass.</a:t>
            </a:r>
          </a:p>
          <a:p>
            <a:r>
              <a:rPr lang="en-AU" sz="2000" b="1" dirty="0" err="1" smtClean="0">
                <a:solidFill>
                  <a:srgbClr val="0070C0"/>
                </a:solidFill>
              </a:rPr>
              <a:t>Pluripotent</a:t>
            </a:r>
            <a:r>
              <a:rPr lang="en-AU" sz="2000" b="1" dirty="0" smtClean="0">
                <a:solidFill>
                  <a:srgbClr val="0070C0"/>
                </a:solidFill>
              </a:rPr>
              <a:t>: </a:t>
            </a:r>
            <a:r>
              <a:rPr lang="en-AU" sz="2000" dirty="0" smtClean="0"/>
              <a:t>are capable of giving rise to most, but not all, tissues of an organism. An example is the inner cell mass.</a:t>
            </a:r>
          </a:p>
          <a:p>
            <a:r>
              <a:rPr lang="en-AU" sz="2000" b="1" dirty="0" err="1" smtClean="0">
                <a:solidFill>
                  <a:srgbClr val="0070C0"/>
                </a:solidFill>
              </a:rPr>
              <a:t>Multipotent</a:t>
            </a:r>
            <a:r>
              <a:rPr lang="en-AU" sz="2000" b="1" dirty="0" smtClean="0">
                <a:solidFill>
                  <a:srgbClr val="0070C0"/>
                </a:solidFill>
              </a:rPr>
              <a:t>: </a:t>
            </a:r>
            <a:r>
              <a:rPr lang="en-AU" sz="2000" dirty="0" smtClean="0"/>
              <a:t>are able to give rise to cells that have a specific function. An example is blood stem cells.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097626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hotos1.blogger.com/blogger/3716/526/400/cell_differenti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344816" cy="624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0680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ypes of Stem Cells - Labster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688632" cy="622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74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CM | Free Full-Text | Urinary Stem Cells as Tools to Study Genetic  Disease: Overview of the Literature | HTM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62169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362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781139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36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err="1" smtClean="0">
                <a:solidFill>
                  <a:schemeClr val="tx1"/>
                </a:solidFill>
              </a:rPr>
              <a:t>Totipotent</a:t>
            </a:r>
            <a:r>
              <a:rPr lang="en-AU" b="1" dirty="0" smtClean="0">
                <a:solidFill>
                  <a:schemeClr val="tx1"/>
                </a:solidFill>
              </a:rPr>
              <a:t> stem cells: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633742" cy="3593591"/>
          </a:xfrm>
        </p:spPr>
        <p:txBody>
          <a:bodyPr>
            <a:noAutofit/>
          </a:bodyPr>
          <a:lstStyle/>
          <a:p>
            <a:r>
              <a:rPr lang="en-AU" sz="2000" dirty="0" smtClean="0"/>
              <a:t>Zygote formed by fertilised egg.  At this point has potential to create any type of cell necessary for embryonic development, including embryo itself.</a:t>
            </a:r>
          </a:p>
          <a:p>
            <a:r>
              <a:rPr lang="en-AU" sz="2000" dirty="0" smtClean="0"/>
              <a:t>First few hours fertilised egg undergoes mitosis to form identical </a:t>
            </a:r>
            <a:r>
              <a:rPr lang="en-AU" sz="2000" dirty="0" err="1" smtClean="0"/>
              <a:t>totipotent</a:t>
            </a:r>
            <a:r>
              <a:rPr lang="en-AU" sz="2000" dirty="0" smtClean="0"/>
              <a:t> cells. </a:t>
            </a:r>
          </a:p>
          <a:p>
            <a:r>
              <a:rPr lang="en-AU" sz="2000" dirty="0" smtClean="0"/>
              <a:t>One cell can form entire human being.</a:t>
            </a:r>
          </a:p>
          <a:p>
            <a:r>
              <a:rPr lang="en-AU" sz="2000" dirty="0" smtClean="0"/>
              <a:t>Identical twins formed when 2 </a:t>
            </a:r>
            <a:r>
              <a:rPr lang="en-AU" sz="2000" dirty="0" err="1" smtClean="0"/>
              <a:t>totipotent</a:t>
            </a:r>
            <a:r>
              <a:rPr lang="en-AU" sz="2000" dirty="0" smtClean="0"/>
              <a:t> cells separate and develop into 2 genetically identical embryos.</a:t>
            </a:r>
          </a:p>
          <a:p>
            <a:r>
              <a:rPr lang="en-AU" sz="2000" dirty="0" smtClean="0"/>
              <a:t>5 days after fertilisation, begin to specialise and form a </a:t>
            </a:r>
            <a:r>
              <a:rPr lang="en-AU" sz="2000" dirty="0" err="1" smtClean="0"/>
              <a:t>blastocyst</a:t>
            </a:r>
            <a:r>
              <a:rPr lang="en-AU" sz="2000" dirty="0" smtClean="0"/>
              <a:t>. Outer layer eventually forms placenta and other tissues to support foetus.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066825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>
                <a:solidFill>
                  <a:schemeClr val="tx1"/>
                </a:solidFill>
              </a:rPr>
              <a:t>Pluripotent</a:t>
            </a:r>
            <a:r>
              <a:rPr lang="en-AU" b="1" dirty="0" smtClean="0">
                <a:solidFill>
                  <a:schemeClr val="tx1"/>
                </a:solidFill>
              </a:rPr>
              <a:t> stem cells: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562" y="1556792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 smtClean="0"/>
              <a:t>Inner cell mass of </a:t>
            </a:r>
            <a:r>
              <a:rPr lang="en-AU" sz="2000" dirty="0" err="1" smtClean="0"/>
              <a:t>blastocyst</a:t>
            </a:r>
            <a:r>
              <a:rPr lang="en-AU" sz="2000" dirty="0" smtClean="0"/>
              <a:t> that will form all tissues of human body.</a:t>
            </a:r>
          </a:p>
          <a:p>
            <a:r>
              <a:rPr lang="en-AU" sz="2000" dirty="0" smtClean="0"/>
              <a:t>Able to give rise to many, but not all, cell types necessary for foetal development.</a:t>
            </a:r>
          </a:p>
          <a:p>
            <a:r>
              <a:rPr lang="en-AU" sz="2000" dirty="0" smtClean="0"/>
              <a:t>These cells are under investigation for medical use.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71075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Recap - fertilisation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1470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>
                <a:solidFill>
                  <a:schemeClr val="tx1"/>
                </a:solidFill>
              </a:rPr>
              <a:t>Multipotent</a:t>
            </a:r>
            <a:r>
              <a:rPr lang="en-AU" b="1" dirty="0" smtClean="0">
                <a:solidFill>
                  <a:schemeClr val="tx1"/>
                </a:solidFill>
              </a:rPr>
              <a:t> stem cells: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628800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 err="1" smtClean="0"/>
              <a:t>Pluripotent</a:t>
            </a:r>
            <a:r>
              <a:rPr lang="en-AU" sz="2000" dirty="0" smtClean="0"/>
              <a:t> undergoes further </a:t>
            </a:r>
            <a:r>
              <a:rPr lang="en-AU" sz="2000" dirty="0" err="1" smtClean="0"/>
              <a:t>specialisaion</a:t>
            </a:r>
            <a:r>
              <a:rPr lang="en-AU" sz="2000" dirty="0" smtClean="0"/>
              <a:t> into </a:t>
            </a:r>
            <a:r>
              <a:rPr lang="en-AU" sz="2000" dirty="0" err="1" smtClean="0"/>
              <a:t>multipotent</a:t>
            </a:r>
            <a:r>
              <a:rPr lang="en-AU" sz="2000" dirty="0" smtClean="0"/>
              <a:t> stem cell.</a:t>
            </a:r>
          </a:p>
          <a:p>
            <a:r>
              <a:rPr lang="en-AU" sz="2000" dirty="0" smtClean="0"/>
              <a:t>Give rise to cells that have a particular function</a:t>
            </a:r>
          </a:p>
          <a:p>
            <a:r>
              <a:rPr lang="en-AU" sz="2000" dirty="0" err="1" smtClean="0"/>
              <a:t>Eg</a:t>
            </a:r>
            <a:r>
              <a:rPr lang="en-AU" sz="2000" dirty="0" smtClean="0"/>
              <a:t>. Blood stem cells give rise to WBCs, RBCs and platelets.</a:t>
            </a:r>
          </a:p>
          <a:p>
            <a:r>
              <a:rPr lang="en-AU" sz="2000" dirty="0" smtClean="0"/>
              <a:t>Exist in both embryo and adults.</a:t>
            </a:r>
          </a:p>
          <a:p>
            <a:r>
              <a:rPr lang="en-AU" sz="2000" dirty="0" smtClean="0"/>
              <a:t>Adults- Blood stem cells present in bone marrow, constantly replenishing RBCs, WBCs and platelets.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760830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Primary germ layers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4971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Primary Germ Layers</a:t>
            </a:r>
            <a:endParaRPr lang="en-A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5" y="1268760"/>
            <a:ext cx="7992887" cy="499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512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Blastocyst</a:t>
            </a:r>
            <a:r>
              <a:rPr lang="en-AU" dirty="0" smtClean="0"/>
              <a:t> development after </a:t>
            </a:r>
            <a:r>
              <a:rPr lang="en-AU" dirty="0" err="1" smtClean="0"/>
              <a:t>implatantation</a:t>
            </a:r>
            <a:r>
              <a:rPr lang="en-AU" dirty="0" smtClean="0"/>
              <a:t> has occurred</a:t>
            </a:r>
            <a:endParaRPr lang="en-AU" dirty="0"/>
          </a:p>
        </p:txBody>
      </p:sp>
      <p:pic>
        <p:nvPicPr>
          <p:cNvPr id="18434" name="Picture 2" descr="http://legacy.owensboro.kctcs.edu/gcaplan/anat2/notes/ha5lf2907abc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059" y="1628800"/>
            <a:ext cx="788190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Primary Germ Layers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481" y="1268760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>
                <a:solidFill>
                  <a:srgbClr val="00B0F0"/>
                </a:solidFill>
              </a:rPr>
              <a:t>Ectoderm</a:t>
            </a:r>
            <a:r>
              <a:rPr lang="en-AU" sz="2000" dirty="0"/>
              <a:t>, </a:t>
            </a:r>
            <a:r>
              <a:rPr lang="en-AU" sz="2000" dirty="0">
                <a:solidFill>
                  <a:srgbClr val="00B0F0"/>
                </a:solidFill>
              </a:rPr>
              <a:t>mesoderm</a:t>
            </a:r>
            <a:r>
              <a:rPr lang="en-AU" sz="2000" dirty="0"/>
              <a:t> and </a:t>
            </a:r>
            <a:r>
              <a:rPr lang="en-AU" sz="2000" dirty="0">
                <a:solidFill>
                  <a:srgbClr val="00B0F0"/>
                </a:solidFill>
              </a:rPr>
              <a:t>endoderm</a:t>
            </a:r>
            <a:r>
              <a:rPr lang="en-AU" sz="2000" dirty="0"/>
              <a:t>: embryonic tissues that will differentiate into all the tissues and organs of the body.</a:t>
            </a:r>
          </a:p>
          <a:p>
            <a:endParaRPr lang="en-A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4659972" cy="40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408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632848" cy="425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653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Watch: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931408" y="1628800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>
                <a:hlinkClick r:id="rId2"/>
              </a:rPr>
              <a:t>https://www.youtube.com/watch?v=dgPCDXmcQjM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83241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Embryonic membranes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7244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Embryonic Membranes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083" y="1295222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/>
              <a:t>Early in embryonic period, 4 embryonic membranes develop (</a:t>
            </a:r>
            <a:r>
              <a:rPr lang="en-AU" sz="2000" dirty="0">
                <a:solidFill>
                  <a:srgbClr val="00B0F0"/>
                </a:solidFill>
              </a:rPr>
              <a:t>Amnion</a:t>
            </a:r>
            <a:r>
              <a:rPr lang="en-AU" sz="2000" dirty="0"/>
              <a:t>, </a:t>
            </a:r>
            <a:r>
              <a:rPr lang="en-AU" sz="2000" dirty="0">
                <a:solidFill>
                  <a:srgbClr val="00B0F0"/>
                </a:solidFill>
              </a:rPr>
              <a:t>Chorion</a:t>
            </a:r>
            <a:r>
              <a:rPr lang="en-AU" sz="2000" dirty="0"/>
              <a:t>, other two become part of </a:t>
            </a:r>
            <a:r>
              <a:rPr lang="en-AU" sz="2000" dirty="0">
                <a:solidFill>
                  <a:srgbClr val="00B050"/>
                </a:solidFill>
              </a:rPr>
              <a:t>umbilical cord </a:t>
            </a:r>
            <a:r>
              <a:rPr lang="en-AU" sz="2000" dirty="0"/>
              <a:t>as not as important in humans)</a:t>
            </a:r>
          </a:p>
          <a:p>
            <a:r>
              <a:rPr lang="en-AU" sz="2000" dirty="0"/>
              <a:t>Lie outside embryo and serve to protect and nourish it as it develops</a:t>
            </a:r>
          </a:p>
          <a:p>
            <a:endParaRPr lang="en-A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5"/>
            <a:ext cx="4210552" cy="263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163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Embryonic Membranes - Amnion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68760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/>
              <a:t>1</a:t>
            </a:r>
            <a:r>
              <a:rPr lang="en-AU" sz="2000" baseline="30000" dirty="0"/>
              <a:t>st</a:t>
            </a:r>
            <a:r>
              <a:rPr lang="en-AU" sz="2000" dirty="0"/>
              <a:t> membrane to develop, by eighth day surrounds embryo. Enclosing a cavity to which it secretes </a:t>
            </a:r>
            <a:r>
              <a:rPr lang="en-AU" sz="2000" dirty="0">
                <a:solidFill>
                  <a:srgbClr val="00B050"/>
                </a:solidFill>
              </a:rPr>
              <a:t>amniotic fluid</a:t>
            </a:r>
            <a:r>
              <a:rPr lang="en-AU" sz="2000" dirty="0"/>
              <a:t>. </a:t>
            </a:r>
          </a:p>
          <a:p>
            <a:r>
              <a:rPr lang="en-AU" sz="2000" dirty="0"/>
              <a:t>Function: Protect, shock absorber, maintain constant temperature &amp; allows movement of embryo/foetus. </a:t>
            </a:r>
          </a:p>
          <a:p>
            <a:r>
              <a:rPr lang="en-AU" sz="2000" dirty="0"/>
              <a:t>Ruptures just before child birth “breaking of the waters”.</a:t>
            </a:r>
          </a:p>
          <a:p>
            <a:endParaRPr lang="en-A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4210552" cy="263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664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zyg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08" y="4293096"/>
            <a:ext cx="573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ell divi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88640"/>
            <a:ext cx="756866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825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Embryonic Membranes - Chorion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040" y="1412776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/>
              <a:t>Formed from outer cells of blastocyst together with a layer of mesodermal cells.</a:t>
            </a:r>
          </a:p>
          <a:p>
            <a:r>
              <a:rPr lang="en-AU" sz="2000" dirty="0"/>
              <a:t>Surrounds embryo and other 3 embryonic membranes.</a:t>
            </a:r>
          </a:p>
          <a:p>
            <a:r>
              <a:rPr lang="en-AU" sz="2000" dirty="0"/>
              <a:t>As amnion enlarges, it fuses with the inner layer of chorion.</a:t>
            </a:r>
          </a:p>
          <a:p>
            <a:r>
              <a:rPr lang="en-AU" sz="2000" dirty="0"/>
              <a:t>Eventually becomes main part of foetal portion of placenta.</a:t>
            </a:r>
          </a:p>
          <a:p>
            <a:endParaRPr lang="en-A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4210552" cy="263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825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Development of the Placenta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68760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b="1" dirty="0">
                <a:solidFill>
                  <a:srgbClr val="00B0F0"/>
                </a:solidFill>
              </a:rPr>
              <a:t>Placenta: </a:t>
            </a:r>
            <a:r>
              <a:rPr lang="en-AU" sz="2000" dirty="0"/>
              <a:t>organ that supplies nutrients to, and removes waste from, the foetus.</a:t>
            </a:r>
          </a:p>
          <a:p>
            <a:r>
              <a:rPr lang="en-AU" sz="2000" dirty="0"/>
              <a:t>Completely formed by end of 3</a:t>
            </a:r>
            <a:r>
              <a:rPr lang="en-AU" sz="2000" baseline="30000" dirty="0"/>
              <a:t>rd</a:t>
            </a:r>
            <a:r>
              <a:rPr lang="en-AU" sz="2000" dirty="0"/>
              <a:t> month</a:t>
            </a:r>
          </a:p>
          <a:p>
            <a:r>
              <a:rPr lang="en-AU" sz="2000" dirty="0"/>
              <a:t>Serves as an endocrine organ, producing number of hormones to maintain pregnancy.</a:t>
            </a:r>
          </a:p>
          <a:p>
            <a:r>
              <a:rPr lang="en-AU" sz="2000" dirty="0"/>
              <a:t>Foetal part of placenta begins to develop as blastocyst is implanted in endometrium. </a:t>
            </a:r>
          </a:p>
          <a:p>
            <a:endParaRPr lang="en-AU" sz="2000" dirty="0"/>
          </a:p>
        </p:txBody>
      </p:sp>
      <p:pic>
        <p:nvPicPr>
          <p:cNvPr id="6146" name="Picture 2" descr="What disorders can affect the placenta during pregnancy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979504" cy="287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059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848872" cy="58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377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Development of the Placenta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490" y="1484784"/>
            <a:ext cx="7633742" cy="3593591"/>
          </a:xfrm>
        </p:spPr>
        <p:txBody>
          <a:bodyPr>
            <a:noAutofit/>
          </a:bodyPr>
          <a:lstStyle/>
          <a:p>
            <a:r>
              <a:rPr lang="en-AU" sz="2000" b="1" dirty="0">
                <a:solidFill>
                  <a:srgbClr val="00B0F0"/>
                </a:solidFill>
              </a:rPr>
              <a:t>Chorionic villi: </a:t>
            </a:r>
            <a:r>
              <a:rPr lang="en-AU" sz="2000" dirty="0"/>
              <a:t>small finger-like projections developing from outer layer of cells. Numerous blood vessels develop in these villi. Extensive surface area (16m²)</a:t>
            </a:r>
          </a:p>
          <a:p>
            <a:r>
              <a:rPr lang="en-AU" sz="2000" dirty="0"/>
              <a:t>Grow into endometrium, like root of a tree into soil.</a:t>
            </a:r>
          </a:p>
          <a:p>
            <a:r>
              <a:rPr lang="en-AU" sz="2000" dirty="0"/>
              <a:t>As villi penetrate endometrium, become surrounded by pools of mother’s blood, which has collected in spaces within endometrium. </a:t>
            </a:r>
          </a:p>
          <a:p>
            <a:r>
              <a:rPr lang="en-AU" sz="2000" dirty="0"/>
              <a:t>Villi bathed in mother’s blood, foetal and maternal blood do not normally mix due to cell barrier.</a:t>
            </a:r>
          </a:p>
          <a:p>
            <a:r>
              <a:rPr lang="en-AU" sz="2000" dirty="0"/>
              <a:t>Exchange of materials: diffusion and active transport. Oxygen and nutrients diffuse from mother to child. Waste products removed from foetus to mother.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530046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48957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342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Development of the Placenta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4963120" cy="4572000"/>
          </a:xfrm>
        </p:spPr>
        <p:txBody>
          <a:bodyPr>
            <a:normAutofit/>
          </a:bodyPr>
          <a:lstStyle/>
          <a:p>
            <a:r>
              <a:rPr lang="en-AU" sz="2000" b="1" dirty="0">
                <a:solidFill>
                  <a:srgbClr val="00B0F0"/>
                </a:solidFill>
              </a:rPr>
              <a:t>Umbilical cord: </a:t>
            </a:r>
            <a:r>
              <a:rPr lang="en-AU" sz="2000" dirty="0"/>
              <a:t>attaches placenta to foetus.</a:t>
            </a:r>
          </a:p>
          <a:p>
            <a:r>
              <a:rPr lang="en-AU" sz="2000" b="1" dirty="0">
                <a:solidFill>
                  <a:srgbClr val="00B0F0"/>
                </a:solidFill>
              </a:rPr>
              <a:t>Umbilical cord: </a:t>
            </a:r>
            <a:r>
              <a:rPr lang="en-AU" sz="2000" dirty="0"/>
              <a:t>Contains 2 umbilical arteries (carry blood to capillaries of chorionic villi) and single umbilical vein (carries blood from placenta, through cord, back to foetus).</a:t>
            </a:r>
          </a:p>
          <a:p>
            <a:r>
              <a:rPr lang="en-AU" sz="2000" dirty="0"/>
              <a:t>From mother: blood enters placenta through uterine arteries, flows through blood spaces where exchange occur, and leaves through uterine veins.</a:t>
            </a:r>
          </a:p>
          <a:p>
            <a:endParaRPr lang="en-A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85" y="1874517"/>
            <a:ext cx="2809280" cy="274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102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lacenta previa (abruptio placentae) symptoms, possible complications, and  risk factors | Baby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32146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717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isks of Eating the Placenta | Par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963980" cy="5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679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Embryonic Development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340768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 err="1" smtClean="0"/>
              <a:t>Endometrium</a:t>
            </a:r>
            <a:r>
              <a:rPr lang="en-AU" sz="2000" dirty="0" smtClean="0"/>
              <a:t> needs to be maintained to continue development of </a:t>
            </a:r>
            <a:r>
              <a:rPr lang="en-AU" sz="2000" dirty="0" err="1" smtClean="0"/>
              <a:t>blastocyst</a:t>
            </a:r>
            <a:r>
              <a:rPr lang="en-AU" sz="2000" dirty="0" smtClean="0"/>
              <a:t>.</a:t>
            </a:r>
          </a:p>
          <a:p>
            <a:r>
              <a:rPr lang="en-AU" sz="2000" dirty="0" smtClean="0"/>
              <a:t>High levels of hormones in blood stop </a:t>
            </a:r>
            <a:r>
              <a:rPr lang="en-AU" sz="2000" dirty="0" err="1" smtClean="0"/>
              <a:t>endometrium</a:t>
            </a:r>
            <a:r>
              <a:rPr lang="en-AU" sz="2000" dirty="0" smtClean="0"/>
              <a:t> breaking down &amp; menstrual cycle ceases. Hormones produced by </a:t>
            </a:r>
            <a:r>
              <a:rPr lang="en-AU" sz="2000" dirty="0" smtClean="0">
                <a:solidFill>
                  <a:srgbClr val="00B050"/>
                </a:solidFill>
              </a:rPr>
              <a:t>Corpus </a:t>
            </a:r>
            <a:r>
              <a:rPr lang="en-AU" sz="2000" dirty="0" err="1" smtClean="0">
                <a:solidFill>
                  <a:srgbClr val="00B050"/>
                </a:solidFill>
              </a:rPr>
              <a:t>Luteum</a:t>
            </a:r>
            <a:r>
              <a:rPr lang="en-AU" sz="2000" dirty="0" smtClean="0"/>
              <a:t>, then </a:t>
            </a:r>
            <a:r>
              <a:rPr lang="en-AU" sz="2000" dirty="0" smtClean="0">
                <a:solidFill>
                  <a:srgbClr val="00B050"/>
                </a:solidFill>
              </a:rPr>
              <a:t>Placenta</a:t>
            </a:r>
            <a:r>
              <a:rPr lang="en-AU" sz="2000" dirty="0" smtClean="0"/>
              <a:t>.</a:t>
            </a:r>
          </a:p>
          <a:p>
            <a:r>
              <a:rPr lang="en-AU" sz="2000" b="1" dirty="0" smtClean="0">
                <a:solidFill>
                  <a:srgbClr val="0070C0"/>
                </a:solidFill>
              </a:rPr>
              <a:t>Embryo: </a:t>
            </a:r>
            <a:r>
              <a:rPr lang="en-AU" sz="2000" dirty="0" smtClean="0"/>
              <a:t>first 2 months</a:t>
            </a:r>
          </a:p>
          <a:p>
            <a:r>
              <a:rPr lang="en-AU" sz="2000" b="1" dirty="0" smtClean="0">
                <a:solidFill>
                  <a:srgbClr val="0070C0"/>
                </a:solidFill>
              </a:rPr>
              <a:t>Foetus: </a:t>
            </a:r>
            <a:r>
              <a:rPr lang="en-AU" sz="2000" dirty="0" smtClean="0"/>
              <a:t>after 2 months</a:t>
            </a:r>
          </a:p>
          <a:p>
            <a:endParaRPr lang="en-AU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stem cells continued 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Research, uses &amp; ethical considerations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20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Watch: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966913" y="1484784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>
                <a:hlinkClick r:id="rId2"/>
              </a:rPr>
              <a:t>https://www.youtube.com/watch?v=5bz8PWyZb0Q</a:t>
            </a:r>
            <a:endParaRPr lang="en-AU" sz="2000" dirty="0"/>
          </a:p>
        </p:txBody>
      </p:sp>
      <p:sp>
        <p:nvSpPr>
          <p:cNvPr id="4" name="AutoShape 2" descr="Diagram of fertilisation process 447572 Vector Art at Vecteezy"/>
          <p:cNvSpPr>
            <a:spLocks noChangeAspect="1" noChangeArrowheads="1"/>
          </p:cNvSpPr>
          <p:nvPr/>
        </p:nvSpPr>
        <p:spPr bwMode="auto">
          <a:xfrm>
            <a:off x="3419872" y="40050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636912"/>
            <a:ext cx="4017987" cy="31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25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Sources of stem cells for research and therapy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8758" y="1772816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 smtClean="0"/>
              <a:t>Used to replace damaged or degenerated tissues</a:t>
            </a:r>
          </a:p>
          <a:p>
            <a:r>
              <a:rPr lang="en-AU" sz="2000" dirty="0" smtClean="0"/>
              <a:t>Three sources of stem cells:</a:t>
            </a:r>
          </a:p>
          <a:p>
            <a:pPr marL="624078" indent="-514350">
              <a:buFont typeface="+mj-lt"/>
              <a:buAutoNum type="arabicPeriod"/>
            </a:pPr>
            <a:r>
              <a:rPr lang="en-AU" sz="2000" dirty="0" smtClean="0"/>
              <a:t>Umbilical cord blood and placental stem cells</a:t>
            </a:r>
          </a:p>
          <a:p>
            <a:pPr marL="624078" indent="-514350">
              <a:buFont typeface="+mj-lt"/>
              <a:buAutoNum type="arabicPeriod"/>
            </a:pPr>
            <a:r>
              <a:rPr lang="en-AU" sz="2000" dirty="0" smtClean="0"/>
              <a:t>Embryonic stem cells</a:t>
            </a:r>
          </a:p>
          <a:p>
            <a:pPr marL="624078" indent="-514350">
              <a:buFont typeface="+mj-lt"/>
              <a:buAutoNum type="arabicPeriod"/>
            </a:pPr>
            <a:r>
              <a:rPr lang="en-AU" sz="2000" dirty="0" smtClean="0"/>
              <a:t>Adult stem cells</a:t>
            </a:r>
            <a:endParaRPr lang="en-AU" sz="2000" dirty="0"/>
          </a:p>
        </p:txBody>
      </p:sp>
      <p:pic>
        <p:nvPicPr>
          <p:cNvPr id="16386" name="Picture 2" descr="Image result for stem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9729" y="3501008"/>
            <a:ext cx="4312771" cy="2695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1327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1. Umbilical </a:t>
            </a:r>
            <a:r>
              <a:rPr lang="en-AU" dirty="0"/>
              <a:t>cord blood </a:t>
            </a:r>
            <a:r>
              <a:rPr lang="en-AU" dirty="0" smtClean="0"/>
              <a:t>and </a:t>
            </a:r>
            <a:r>
              <a:rPr lang="en-AU" dirty="0"/>
              <a:t>placental stem </a:t>
            </a:r>
            <a:r>
              <a:rPr lang="en-AU" dirty="0" smtClean="0"/>
              <a:t>cells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9948" y="1856597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 smtClean="0"/>
              <a:t>Stem cells are present in the blood of umbilical cord &amp; placenta</a:t>
            </a:r>
          </a:p>
          <a:p>
            <a:r>
              <a:rPr lang="en-AU" sz="2000" dirty="0" err="1" smtClean="0">
                <a:solidFill>
                  <a:srgbClr val="0070C0"/>
                </a:solidFill>
              </a:rPr>
              <a:t>Multipotent</a:t>
            </a:r>
            <a:r>
              <a:rPr lang="en-AU" sz="2000" dirty="0" smtClean="0">
                <a:solidFill>
                  <a:srgbClr val="0070C0"/>
                </a:solidFill>
              </a:rPr>
              <a:t> </a:t>
            </a:r>
            <a:r>
              <a:rPr lang="en-AU" sz="2000" dirty="0" smtClean="0"/>
              <a:t>cells</a:t>
            </a:r>
          </a:p>
          <a:p>
            <a:r>
              <a:rPr lang="en-AU" sz="2000" dirty="0" smtClean="0"/>
              <a:t>Once baby is born, these cells can be extracted</a:t>
            </a:r>
          </a:p>
          <a:p>
            <a:r>
              <a:rPr lang="en-AU" sz="2000" dirty="0" smtClean="0"/>
              <a:t>Used to help with bone marrow and blood diseases</a:t>
            </a:r>
          </a:p>
          <a:p>
            <a:r>
              <a:rPr lang="en-AU" sz="2000" dirty="0" smtClean="0"/>
              <a:t>No harm to baby or mother</a:t>
            </a:r>
          </a:p>
          <a:p>
            <a:r>
              <a:rPr lang="en-AU" sz="2000" dirty="0" smtClean="0"/>
              <a:t>Cord blood stored in blood </a:t>
            </a:r>
          </a:p>
          <a:p>
            <a:pPr>
              <a:buNone/>
            </a:pPr>
            <a:r>
              <a:rPr lang="en-AU" sz="2000" dirty="0" smtClean="0"/>
              <a:t>  bank for any suitable donor</a:t>
            </a:r>
          </a:p>
          <a:p>
            <a:endParaRPr lang="en-AU" sz="2000" dirty="0"/>
          </a:p>
        </p:txBody>
      </p:sp>
      <p:pic>
        <p:nvPicPr>
          <p:cNvPr id="15364" name="Picture 4" descr="Image result for blood stem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293096"/>
            <a:ext cx="3370597" cy="1897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0821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2. Embryonic </a:t>
            </a:r>
            <a:r>
              <a:rPr lang="en-AU" dirty="0"/>
              <a:t>stem </a:t>
            </a:r>
            <a:r>
              <a:rPr lang="en-AU" dirty="0" smtClean="0"/>
              <a:t>cells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8758" y="1412776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 smtClean="0"/>
              <a:t>Cultured from frozen embryos</a:t>
            </a:r>
          </a:p>
          <a:p>
            <a:r>
              <a:rPr lang="en-AU" sz="2000" dirty="0" smtClean="0"/>
              <a:t>Obtained from In-vitro fertilisation clinics</a:t>
            </a:r>
          </a:p>
          <a:p>
            <a:r>
              <a:rPr lang="en-AU" sz="2000" dirty="0" smtClean="0"/>
              <a:t>Embryos unused and donated</a:t>
            </a:r>
          </a:p>
          <a:p>
            <a:r>
              <a:rPr lang="en-AU" sz="2000" dirty="0" smtClean="0"/>
              <a:t>Ethical issues as it is destruction of the embryo</a:t>
            </a:r>
          </a:p>
          <a:p>
            <a:r>
              <a:rPr lang="en-AU" sz="2000" dirty="0" smtClean="0"/>
              <a:t>Governments have strict regulations</a:t>
            </a:r>
          </a:p>
          <a:p>
            <a:r>
              <a:rPr lang="en-AU" sz="2000" dirty="0" smtClean="0">
                <a:solidFill>
                  <a:srgbClr val="0070C0"/>
                </a:solidFill>
              </a:rPr>
              <a:t>Advantage: </a:t>
            </a:r>
            <a:r>
              <a:rPr lang="en-AU" sz="2000" dirty="0" smtClean="0"/>
              <a:t>Pluripotent cells (can become any type of cell in the human body)</a:t>
            </a:r>
          </a:p>
          <a:p>
            <a:r>
              <a:rPr lang="en-AU" sz="2000" dirty="0" smtClean="0">
                <a:solidFill>
                  <a:srgbClr val="0070C0"/>
                </a:solidFill>
              </a:rPr>
              <a:t>Disadvantage: </a:t>
            </a:r>
            <a:r>
              <a:rPr lang="en-AU" sz="2000" dirty="0" smtClean="0"/>
              <a:t>Not derived from patient’s own cells and body can reject them</a:t>
            </a:r>
          </a:p>
          <a:p>
            <a:endParaRPr lang="en-AU" sz="2000" dirty="0"/>
          </a:p>
        </p:txBody>
      </p:sp>
      <p:pic>
        <p:nvPicPr>
          <p:cNvPr id="14338" name="Picture 2" descr="Image result for embry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25144"/>
            <a:ext cx="2362533" cy="1729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3971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3. Adult </a:t>
            </a:r>
            <a:r>
              <a:rPr lang="en-AU" dirty="0"/>
              <a:t>stem </a:t>
            </a:r>
            <a:r>
              <a:rPr lang="en-AU" dirty="0" smtClean="0"/>
              <a:t>cells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9808" y="1395023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 err="1" smtClean="0"/>
              <a:t>Multipotent</a:t>
            </a:r>
            <a:r>
              <a:rPr lang="en-AU" sz="2000" dirty="0" smtClean="0"/>
              <a:t> (form many forms of tissue)</a:t>
            </a:r>
          </a:p>
          <a:p>
            <a:r>
              <a:rPr lang="en-AU" sz="2000" dirty="0" smtClean="0">
                <a:solidFill>
                  <a:srgbClr val="0070C0"/>
                </a:solidFill>
              </a:rPr>
              <a:t>Advantage: </a:t>
            </a:r>
            <a:r>
              <a:rPr lang="en-AU" sz="2000" dirty="0" smtClean="0"/>
              <a:t>Patient’s own cells, reduced risk of rejection</a:t>
            </a:r>
          </a:p>
          <a:p>
            <a:r>
              <a:rPr lang="en-AU" sz="2000" dirty="0" smtClean="0">
                <a:solidFill>
                  <a:srgbClr val="0070C0"/>
                </a:solidFill>
              </a:rPr>
              <a:t>Disadvantage: </a:t>
            </a:r>
            <a:r>
              <a:rPr lang="en-AU" sz="2000" dirty="0" smtClean="0"/>
              <a:t>Pre-specialised (</a:t>
            </a:r>
            <a:r>
              <a:rPr lang="en-AU" sz="2000" dirty="0" err="1" smtClean="0"/>
              <a:t>eg</a:t>
            </a:r>
            <a:r>
              <a:rPr lang="en-AU" sz="2000" dirty="0" smtClean="0"/>
              <a:t>. Blood stem cell makes blood cells)</a:t>
            </a:r>
          </a:p>
          <a:p>
            <a:r>
              <a:rPr lang="en-AU" sz="2000" dirty="0" smtClean="0"/>
              <a:t>Most organs of body have stem cells so they can replace dead or damaged cells</a:t>
            </a:r>
          </a:p>
        </p:txBody>
      </p:sp>
      <p:pic>
        <p:nvPicPr>
          <p:cNvPr id="4" name="Picture 2" descr="Image result for multipot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802573"/>
            <a:ext cx="3838710" cy="2174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6815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Stem Cell Research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8758" y="1543634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 smtClean="0"/>
              <a:t>Two types of stem cells: </a:t>
            </a:r>
            <a:r>
              <a:rPr lang="en-AU" sz="2000" b="1" dirty="0" smtClean="0">
                <a:solidFill>
                  <a:srgbClr val="0070C0"/>
                </a:solidFill>
              </a:rPr>
              <a:t>Embryonic </a:t>
            </a:r>
            <a:r>
              <a:rPr lang="en-AU" sz="2000" b="1" dirty="0" smtClean="0"/>
              <a:t>&amp;</a:t>
            </a:r>
            <a:r>
              <a:rPr lang="en-AU" sz="2000" b="1" dirty="0" smtClean="0">
                <a:solidFill>
                  <a:srgbClr val="0070C0"/>
                </a:solidFill>
              </a:rPr>
              <a:t> Adult</a:t>
            </a:r>
          </a:p>
          <a:p>
            <a:endParaRPr lang="en-AU" sz="2000" b="1" dirty="0" smtClean="0">
              <a:solidFill>
                <a:srgbClr val="0070C0"/>
              </a:solidFill>
            </a:endParaRPr>
          </a:p>
          <a:p>
            <a:r>
              <a:rPr lang="en-AU" sz="2000" b="1" dirty="0" smtClean="0">
                <a:solidFill>
                  <a:srgbClr val="0070C0"/>
                </a:solidFill>
              </a:rPr>
              <a:t>Embryonic: </a:t>
            </a:r>
            <a:r>
              <a:rPr lang="en-AU" sz="2000" dirty="0" smtClean="0"/>
              <a:t>present in 3-5 day old embryos &amp; through differentiation form specialised cells in the body</a:t>
            </a:r>
            <a:endParaRPr lang="en-AU" sz="2000" b="1" dirty="0"/>
          </a:p>
          <a:p>
            <a:endParaRPr lang="en-AU" sz="2000" dirty="0" smtClean="0">
              <a:solidFill>
                <a:srgbClr val="0070C0"/>
              </a:solidFill>
            </a:endParaRPr>
          </a:p>
          <a:p>
            <a:endParaRPr lang="en-AU" sz="2000" dirty="0">
              <a:solidFill>
                <a:srgbClr val="0070C0"/>
              </a:solidFill>
            </a:endParaRPr>
          </a:p>
        </p:txBody>
      </p:sp>
      <p:pic>
        <p:nvPicPr>
          <p:cNvPr id="12290" name="Picture 2" descr="Image result for embryonic stem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3583848"/>
            <a:ext cx="5715000" cy="2714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72567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Stem Cell </a:t>
            </a:r>
            <a:r>
              <a:rPr lang="en-AU" dirty="0" smtClean="0"/>
              <a:t>Research</a:t>
            </a:r>
            <a:br>
              <a:rPr lang="en-AU" dirty="0" smtClean="0"/>
            </a:br>
            <a:r>
              <a:rPr lang="en-AU" dirty="0" smtClean="0">
                <a:solidFill>
                  <a:schemeClr val="tx1"/>
                </a:solidFill>
              </a:rPr>
              <a:t>Adult Stem Cells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6907" y="1772816"/>
            <a:ext cx="7685593" cy="4900000"/>
          </a:xfrm>
        </p:spPr>
        <p:txBody>
          <a:bodyPr>
            <a:normAutofit/>
          </a:bodyPr>
          <a:lstStyle/>
          <a:p>
            <a:r>
              <a:rPr lang="en-AU" sz="2000" dirty="0" smtClean="0"/>
              <a:t>Occur </a:t>
            </a:r>
            <a:r>
              <a:rPr lang="en-AU" sz="2000" dirty="0"/>
              <a:t>in adult tissues such as bone marrow, muscles &amp; brain. Produce new cells for replacement. Under right conditions, can differentiate into quite different tissues from the one in which they are located. </a:t>
            </a:r>
            <a:endParaRPr lang="en-AU" sz="2000" dirty="0" smtClean="0"/>
          </a:p>
          <a:p>
            <a:r>
              <a:rPr lang="en-AU" sz="2000" dirty="0" smtClean="0"/>
              <a:t>Source: </a:t>
            </a:r>
            <a:r>
              <a:rPr lang="en-AU" sz="2000" dirty="0" smtClean="0">
                <a:solidFill>
                  <a:srgbClr val="0070C0"/>
                </a:solidFill>
              </a:rPr>
              <a:t>Umbilical Cord </a:t>
            </a:r>
            <a:r>
              <a:rPr lang="en-AU" sz="2000" dirty="0" smtClean="0"/>
              <a:t>&amp; </a:t>
            </a:r>
            <a:r>
              <a:rPr lang="en-AU" sz="2000" dirty="0" smtClean="0">
                <a:solidFill>
                  <a:srgbClr val="0070C0"/>
                </a:solidFill>
              </a:rPr>
              <a:t>Placental blood </a:t>
            </a:r>
            <a:r>
              <a:rPr lang="en-AU" sz="2000" dirty="0" smtClean="0"/>
              <a:t>(because they are not from embryos)</a:t>
            </a:r>
          </a:p>
          <a:p>
            <a:r>
              <a:rPr lang="en-AU" sz="2000" dirty="0" smtClean="0">
                <a:solidFill>
                  <a:srgbClr val="0070C0"/>
                </a:solidFill>
              </a:rPr>
              <a:t>Cord Blood Stem Cells: </a:t>
            </a:r>
            <a:r>
              <a:rPr lang="en-AU" sz="2000" dirty="0" smtClean="0"/>
              <a:t>differentiate into RBCs &amp; cells of immune system. </a:t>
            </a:r>
          </a:p>
          <a:p>
            <a:r>
              <a:rPr lang="en-AU" sz="2000" dirty="0" smtClean="0"/>
              <a:t>Can treat Leukaemia, anaemia &amp; immune system diseases. </a:t>
            </a:r>
          </a:p>
          <a:p>
            <a:r>
              <a:rPr lang="en-AU" sz="2000" dirty="0" smtClean="0"/>
              <a:t>Can treat own self later in life or other patient if a match</a:t>
            </a:r>
          </a:p>
          <a:p>
            <a:endParaRPr lang="en-AU" sz="2000" dirty="0" smtClean="0"/>
          </a:p>
          <a:p>
            <a:endParaRPr lang="en-AU" sz="2000" dirty="0" smtClean="0"/>
          </a:p>
          <a:p>
            <a:endParaRPr lang="en-AU" sz="2000" b="1" dirty="0">
              <a:solidFill>
                <a:srgbClr val="0070C0"/>
              </a:solidFill>
            </a:endParaRP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4228104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Stem Cell Research: Uses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8758" y="1340768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 smtClean="0"/>
              <a:t>Provide replacement tissues </a:t>
            </a:r>
            <a:r>
              <a:rPr lang="en-AU" sz="2000" dirty="0" err="1" smtClean="0"/>
              <a:t>eg</a:t>
            </a:r>
            <a:r>
              <a:rPr lang="en-AU" sz="2000" dirty="0" smtClean="0"/>
              <a:t>. Spinal cord injury</a:t>
            </a:r>
          </a:p>
          <a:p>
            <a:r>
              <a:rPr lang="en-AU" sz="2000" dirty="0" smtClean="0"/>
              <a:t>Testing new drugs or toxins, and understanding cause of birth defects</a:t>
            </a:r>
          </a:p>
          <a:p>
            <a:r>
              <a:rPr lang="en-AU" sz="2000" dirty="0" smtClean="0"/>
              <a:t>Teratogens (agent that may kill or harm a developing embryo)</a:t>
            </a:r>
          </a:p>
        </p:txBody>
      </p:sp>
      <p:pic>
        <p:nvPicPr>
          <p:cNvPr id="10242" name="Picture 2" descr="Image result for spinal c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96952"/>
            <a:ext cx="4205679" cy="3157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79534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Stem Cell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268760"/>
            <a:ext cx="8229600" cy="2379720"/>
          </a:xfrm>
        </p:spPr>
        <p:txBody>
          <a:bodyPr>
            <a:normAutofit/>
          </a:bodyPr>
          <a:lstStyle/>
          <a:p>
            <a:r>
              <a:rPr lang="en-AU" sz="2000" dirty="0"/>
              <a:t>Research aimed particularly at </a:t>
            </a:r>
          </a:p>
          <a:p>
            <a:pPr marL="624078" indent="-514350">
              <a:buFont typeface="+mj-lt"/>
              <a:buAutoNum type="arabicPeriod"/>
            </a:pPr>
            <a:r>
              <a:rPr lang="en-AU" sz="2000" dirty="0"/>
              <a:t>I</a:t>
            </a:r>
            <a:r>
              <a:rPr lang="en-AU" sz="2000" dirty="0" smtClean="0"/>
              <a:t>dentifying </a:t>
            </a:r>
            <a:r>
              <a:rPr lang="en-AU" sz="2000" dirty="0"/>
              <a:t>how stem cells remain undifferentiated &amp; self renewing for so long</a:t>
            </a:r>
          </a:p>
          <a:p>
            <a:pPr marL="624078" indent="-514350">
              <a:buFont typeface="+mj-lt"/>
              <a:buAutoNum type="arabicPeriod"/>
            </a:pPr>
            <a:r>
              <a:rPr lang="en-AU" sz="2000" dirty="0"/>
              <a:t>Signals that stimulate stem cells to begin differentiation</a:t>
            </a:r>
          </a:p>
          <a:p>
            <a:endParaRPr lang="en-AU" sz="2000" dirty="0"/>
          </a:p>
        </p:txBody>
      </p:sp>
      <p:pic>
        <p:nvPicPr>
          <p:cNvPr id="9218" name="Picture 2" descr="Image result for stem cell differenti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212976"/>
            <a:ext cx="4608149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75267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129" y="308398"/>
            <a:ext cx="7633742" cy="1492132"/>
          </a:xfrm>
        </p:spPr>
        <p:txBody>
          <a:bodyPr/>
          <a:lstStyle/>
          <a:p>
            <a:r>
              <a:rPr lang="en-AU" dirty="0" smtClean="0"/>
              <a:t>Embryonic Stem Cell Research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7102" y="2132856"/>
            <a:ext cx="8229600" cy="4827992"/>
          </a:xfrm>
        </p:spPr>
        <p:txBody>
          <a:bodyPr>
            <a:normAutofit/>
          </a:bodyPr>
          <a:lstStyle/>
          <a:p>
            <a:r>
              <a:rPr lang="en-AU" sz="2000" dirty="0" smtClean="0"/>
              <a:t>1981- Mouse embryo </a:t>
            </a:r>
          </a:p>
          <a:p>
            <a:r>
              <a:rPr lang="en-AU" sz="2000" dirty="0" smtClean="0"/>
              <a:t>1998- Human embryos</a:t>
            </a:r>
          </a:p>
          <a:p>
            <a:endParaRPr lang="en-AU" sz="2000" dirty="0" smtClean="0"/>
          </a:p>
          <a:p>
            <a:endParaRPr lang="en-AU" sz="2000" dirty="0"/>
          </a:p>
          <a:p>
            <a:r>
              <a:rPr lang="en-AU" sz="2000" dirty="0" smtClean="0">
                <a:solidFill>
                  <a:srgbClr val="0070C0"/>
                </a:solidFill>
              </a:rPr>
              <a:t>Inner cell mass </a:t>
            </a:r>
            <a:r>
              <a:rPr lang="en-AU" sz="2000" dirty="0" smtClean="0"/>
              <a:t>from blastocyst</a:t>
            </a:r>
          </a:p>
          <a:p>
            <a:r>
              <a:rPr lang="en-AU" sz="2000" dirty="0" smtClean="0"/>
              <a:t>30 cells transferred to culture dish containing nutrient solution</a:t>
            </a:r>
          </a:p>
          <a:p>
            <a:r>
              <a:rPr lang="en-AU" sz="2000" dirty="0" smtClean="0"/>
              <a:t>Begin dividing and removed to fresh culture dishes: </a:t>
            </a:r>
            <a:r>
              <a:rPr lang="en-AU" sz="2000" b="1" dirty="0" smtClean="0">
                <a:solidFill>
                  <a:srgbClr val="0070C0"/>
                </a:solidFill>
              </a:rPr>
              <a:t>Subculturing</a:t>
            </a:r>
          </a:p>
          <a:p>
            <a:r>
              <a:rPr lang="en-AU" sz="2000" dirty="0" smtClean="0">
                <a:solidFill>
                  <a:srgbClr val="0070C0"/>
                </a:solidFill>
              </a:rPr>
              <a:t>Stem Cell Line: </a:t>
            </a:r>
            <a:r>
              <a:rPr lang="en-AU" sz="2000" dirty="0" smtClean="0"/>
              <a:t>repeating this process many times over</a:t>
            </a:r>
          </a:p>
          <a:p>
            <a:r>
              <a:rPr lang="en-AU" sz="2000" dirty="0" smtClean="0"/>
              <a:t>Original 30 cells        Millions of cells</a:t>
            </a:r>
          </a:p>
          <a:p>
            <a:endParaRPr lang="en-AU" sz="2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43808" y="587727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Image result for embryonic stem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2500345" cy="2014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57207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Embryonic Stem Cell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12776"/>
            <a:ext cx="8229600" cy="4467951"/>
          </a:xfrm>
        </p:spPr>
        <p:txBody>
          <a:bodyPr>
            <a:normAutofit/>
          </a:bodyPr>
          <a:lstStyle/>
          <a:p>
            <a:r>
              <a:rPr lang="en-AU" sz="2000" dirty="0" smtClean="0">
                <a:solidFill>
                  <a:srgbClr val="0070C0"/>
                </a:solidFill>
              </a:rPr>
              <a:t>Therapeutic cloning: </a:t>
            </a:r>
            <a:r>
              <a:rPr lang="en-AU" sz="2000" dirty="0" smtClean="0"/>
              <a:t>controversial method of obtaining embryonic stem cells</a:t>
            </a:r>
          </a:p>
          <a:p>
            <a:r>
              <a:rPr lang="en-AU" sz="2000" dirty="0" smtClean="0">
                <a:solidFill>
                  <a:srgbClr val="0070C0"/>
                </a:solidFill>
              </a:rPr>
              <a:t>Clones</a:t>
            </a:r>
            <a:r>
              <a:rPr lang="en-AU" sz="2000" dirty="0" smtClean="0"/>
              <a:t> are two or more cells, tissues or organs that are genetically identical</a:t>
            </a:r>
          </a:p>
          <a:p>
            <a:r>
              <a:rPr lang="en-AU" sz="2000" dirty="0" smtClean="0"/>
              <a:t>Nucleus from body cell inserted into donor egg (with nucleus removed). Develops into blastocyst &amp; cells harvested</a:t>
            </a:r>
          </a:p>
          <a:p>
            <a:r>
              <a:rPr lang="en-AU" sz="2000" dirty="0" smtClean="0">
                <a:solidFill>
                  <a:srgbClr val="0070C0"/>
                </a:solidFill>
              </a:rPr>
              <a:t>Big advantage: </a:t>
            </a:r>
          </a:p>
          <a:p>
            <a:pPr>
              <a:buNone/>
            </a:pPr>
            <a:r>
              <a:rPr lang="en-AU" sz="2000" dirty="0" smtClean="0">
                <a:solidFill>
                  <a:srgbClr val="0070C0"/>
                </a:solidFill>
              </a:rPr>
              <a:t>  </a:t>
            </a:r>
            <a:r>
              <a:rPr lang="en-AU" sz="2000" dirty="0" smtClean="0"/>
              <a:t>No rejection of cells</a:t>
            </a:r>
          </a:p>
        </p:txBody>
      </p:sp>
      <p:pic>
        <p:nvPicPr>
          <p:cNvPr id="7170" name="Picture 2" descr="Image result for cl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548376"/>
            <a:ext cx="4190234" cy="2795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08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Embryonic development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0 – 2 months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20686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Embryonic Stem Cell Research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8758" y="1772816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 smtClean="0"/>
              <a:t>Dolly, sheep born in 1997, was first animal produced as clone of it’s mother</a:t>
            </a:r>
          </a:p>
          <a:p>
            <a:endParaRPr lang="en-AU" sz="2000" dirty="0"/>
          </a:p>
        </p:txBody>
      </p:sp>
      <p:pic>
        <p:nvPicPr>
          <p:cNvPr id="30722" name="Picture 2" descr="Image result for dolly she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852787"/>
            <a:ext cx="4319687" cy="324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60859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embryonic stem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5204" y="5085184"/>
            <a:ext cx="2200761" cy="123792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Adult Stem </a:t>
            </a:r>
            <a:r>
              <a:rPr lang="en-AU" dirty="0"/>
              <a:t>Cell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2223" y="1412776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 smtClean="0"/>
              <a:t>First began in 1960s</a:t>
            </a:r>
          </a:p>
          <a:p>
            <a:r>
              <a:rPr lang="en-AU" sz="2000" dirty="0" smtClean="0"/>
              <a:t>Bone marrow contains </a:t>
            </a:r>
            <a:r>
              <a:rPr lang="en-AU" sz="2000" dirty="0"/>
              <a:t>stem cells differentiate into </a:t>
            </a:r>
            <a:r>
              <a:rPr lang="en-AU" sz="2000" dirty="0" smtClean="0"/>
              <a:t>: </a:t>
            </a:r>
          </a:p>
          <a:p>
            <a:pPr marL="624078" indent="-514350">
              <a:buFont typeface="+mj-lt"/>
              <a:buAutoNum type="arabicPeriod"/>
            </a:pPr>
            <a:r>
              <a:rPr lang="en-AU" sz="2000" dirty="0" smtClean="0"/>
              <a:t>Blood cells</a:t>
            </a:r>
          </a:p>
          <a:p>
            <a:pPr marL="624078" indent="-514350">
              <a:buFont typeface="+mj-lt"/>
              <a:buAutoNum type="arabicPeriod"/>
            </a:pPr>
            <a:r>
              <a:rPr lang="en-AU" sz="2000" dirty="0"/>
              <a:t>B</a:t>
            </a:r>
            <a:r>
              <a:rPr lang="en-AU" sz="2000" dirty="0" smtClean="0"/>
              <a:t>one, cartilage and fat storage tissues</a:t>
            </a:r>
          </a:p>
          <a:p>
            <a:pPr marL="624078" indent="-514350">
              <a:buFont typeface="+mj-lt"/>
              <a:buAutoNum type="arabicPeriod"/>
            </a:pPr>
            <a:endParaRPr lang="en-AU" sz="2000" dirty="0"/>
          </a:p>
          <a:p>
            <a:r>
              <a:rPr lang="en-AU" sz="2000" dirty="0" smtClean="0">
                <a:solidFill>
                  <a:srgbClr val="0070C0"/>
                </a:solidFill>
              </a:rPr>
              <a:t>New developments:</a:t>
            </a:r>
          </a:p>
          <a:p>
            <a:r>
              <a:rPr lang="en-AU" sz="2000" dirty="0" smtClean="0"/>
              <a:t>Likely to exist in all body tissues</a:t>
            </a:r>
          </a:p>
          <a:p>
            <a:r>
              <a:rPr lang="en-AU" sz="2000" dirty="0" smtClean="0"/>
              <a:t>Cells may be able to differentiate in to different types of tissue depending on stimulation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2246811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Ethical considerations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2332" y="1340768"/>
            <a:ext cx="7620168" cy="1443616"/>
          </a:xfrm>
        </p:spPr>
        <p:txBody>
          <a:bodyPr>
            <a:normAutofit/>
          </a:bodyPr>
          <a:lstStyle/>
          <a:p>
            <a:r>
              <a:rPr lang="en-AU" sz="2000" b="1" dirty="0" smtClean="0">
                <a:solidFill>
                  <a:srgbClr val="0070C0"/>
                </a:solidFill>
              </a:rPr>
              <a:t>Conflict: </a:t>
            </a:r>
            <a:r>
              <a:rPr lang="en-AU" sz="2000" dirty="0" smtClean="0"/>
              <a:t>Potential to alleviate human suffering </a:t>
            </a:r>
            <a:r>
              <a:rPr lang="en-AU" sz="2000" dirty="0" err="1" smtClean="0"/>
              <a:t>vs</a:t>
            </a:r>
            <a:r>
              <a:rPr lang="en-AU" sz="2000" dirty="0" smtClean="0"/>
              <a:t> Value of human life (</a:t>
            </a:r>
            <a:r>
              <a:rPr lang="en-AU" sz="2000" dirty="0" err="1" smtClean="0"/>
              <a:t>ie</a:t>
            </a:r>
            <a:r>
              <a:rPr lang="en-AU" sz="2000" dirty="0" smtClean="0"/>
              <a:t>. Destroy human embryos)</a:t>
            </a:r>
          </a:p>
          <a:p>
            <a:pPr marL="109728" indent="0">
              <a:buNone/>
            </a:pPr>
            <a:endParaRPr lang="en-AU" sz="2000" dirty="0"/>
          </a:p>
        </p:txBody>
      </p:sp>
      <p:sp>
        <p:nvSpPr>
          <p:cNvPr id="5122" name="AutoShape 2" descr="Image result for human embry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124" name="AutoShape 4" descr="Image result for human embry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126" name="Picture 6" descr="Image result for human embry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803" y="2996952"/>
            <a:ext cx="5633651" cy="3013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32170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Ethical </a:t>
            </a:r>
            <a:r>
              <a:rPr lang="en-AU" dirty="0" smtClean="0"/>
              <a:t>considerations</a:t>
            </a:r>
            <a:br>
              <a:rPr lang="en-AU" dirty="0" smtClean="0"/>
            </a:br>
            <a:r>
              <a:rPr lang="en-AU" dirty="0" smtClean="0">
                <a:solidFill>
                  <a:schemeClr val="tx1"/>
                </a:solidFill>
              </a:rPr>
              <a:t>For: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8754" y="1700808"/>
            <a:ext cx="7891718" cy="4972008"/>
          </a:xfrm>
        </p:spPr>
        <p:txBody>
          <a:bodyPr>
            <a:normAutofit/>
          </a:bodyPr>
          <a:lstStyle/>
          <a:p>
            <a:r>
              <a:rPr lang="en-AU" sz="2000" dirty="0" smtClean="0"/>
              <a:t>Organ transplant</a:t>
            </a:r>
          </a:p>
          <a:p>
            <a:r>
              <a:rPr lang="en-AU" sz="2000" dirty="0" smtClean="0"/>
              <a:t>Adult stem cells used for research, avoiding destruction of human embryos</a:t>
            </a:r>
          </a:p>
          <a:p>
            <a:r>
              <a:rPr lang="en-AU" sz="2000" dirty="0" smtClean="0"/>
              <a:t>Tissues developed from person’s own stem cells would not provoke immune response </a:t>
            </a:r>
          </a:p>
          <a:p>
            <a:r>
              <a:rPr lang="en-AU" sz="2000" dirty="0" smtClean="0"/>
              <a:t>At present, embryonic stem cell research uses surplus embryos from IVF programs that will be destroyed anyway</a:t>
            </a:r>
          </a:p>
          <a:p>
            <a:r>
              <a:rPr lang="en-AU" sz="2000" dirty="0" smtClean="0"/>
              <a:t>Embryos used in stem cell research are blastocysts and would not develop unless implanted into female uterus</a:t>
            </a:r>
          </a:p>
          <a:p>
            <a:r>
              <a:rPr lang="en-AU" sz="2000" dirty="0" smtClean="0"/>
              <a:t>No difference between prevention of implantation of embryo using IUD or morning after pill in terms of destruction of embryo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5088468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Ethical considerations</a:t>
            </a:r>
            <a:br>
              <a:rPr lang="en-AU" dirty="0"/>
            </a:br>
            <a:r>
              <a:rPr lang="en-AU" dirty="0" smtClean="0">
                <a:solidFill>
                  <a:schemeClr val="tx1"/>
                </a:solidFill>
              </a:rPr>
              <a:t>Against: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4303" y="1916832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 smtClean="0"/>
              <a:t>Only potential benefits. Outcome of scientific research are unpredictable</a:t>
            </a:r>
          </a:p>
          <a:p>
            <a:r>
              <a:rPr lang="en-AU" sz="2000" dirty="0" smtClean="0"/>
              <a:t>Compared with embryonic stem cells, therapies from adult stem cells take many more years to develop as cannot be easily harvested &amp; cultured</a:t>
            </a:r>
          </a:p>
          <a:p>
            <a:r>
              <a:rPr lang="en-AU" sz="2000" dirty="0" smtClean="0"/>
              <a:t>In future, embryos may be produced just for research purposes. Could ultimately lead to trade in human embryo</a:t>
            </a:r>
          </a:p>
          <a:p>
            <a:r>
              <a:rPr lang="en-AU" sz="2000" dirty="0" smtClean="0"/>
              <a:t>Allowing human embryos to be routinely destroyed may mean society will become desensitised to destruction of human life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2702749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Stem Cell Research in Australia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348307"/>
            <a:ext cx="7740352" cy="5184576"/>
          </a:xfrm>
        </p:spPr>
        <p:txBody>
          <a:bodyPr>
            <a:normAutofit/>
          </a:bodyPr>
          <a:lstStyle/>
          <a:p>
            <a:r>
              <a:rPr lang="en-AU" sz="2000" i="1" dirty="0" smtClean="0"/>
              <a:t>Research Involving Human Embryos Act 2002 </a:t>
            </a:r>
            <a:r>
              <a:rPr lang="en-AU" sz="2000" dirty="0" smtClean="0"/>
              <a:t>permits research on surplus embryos from IVF programs</a:t>
            </a:r>
          </a:p>
          <a:p>
            <a:r>
              <a:rPr lang="en-AU" sz="2000" dirty="0" smtClean="0"/>
              <a:t>Apply for licence</a:t>
            </a:r>
          </a:p>
          <a:p>
            <a:r>
              <a:rPr lang="en-AU" sz="2000" dirty="0" smtClean="0"/>
              <a:t>Embryo couple have to give permission</a:t>
            </a:r>
          </a:p>
          <a:p>
            <a:r>
              <a:rPr lang="en-AU" sz="2000" i="1" dirty="0" smtClean="0"/>
              <a:t>Prohibition of Human Cloning Act 2002 </a:t>
            </a:r>
            <a:r>
              <a:rPr lang="en-AU" sz="2000" dirty="0" smtClean="0"/>
              <a:t>banned human cloning including for therapeutic purposes</a:t>
            </a:r>
          </a:p>
          <a:p>
            <a:r>
              <a:rPr lang="en-AU" sz="2000" i="1" dirty="0" smtClean="0"/>
              <a:t>2007</a:t>
            </a:r>
            <a:r>
              <a:rPr lang="en-AU" sz="2000" dirty="0" smtClean="0"/>
              <a:t> allowed cloning for therapeutic purposes. </a:t>
            </a:r>
          </a:p>
          <a:p>
            <a:r>
              <a:rPr lang="en-AU" sz="2000" dirty="0" smtClean="0"/>
              <a:t>Under review every 3 years.</a:t>
            </a:r>
            <a:endParaRPr lang="en-AU" sz="2000" i="1" dirty="0"/>
          </a:p>
        </p:txBody>
      </p:sp>
      <p:pic>
        <p:nvPicPr>
          <p:cNvPr id="2050" name="Picture 2" descr="Image result for human embry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433112"/>
            <a:ext cx="3779912" cy="212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73689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Big Question Regarding Stem Cell Research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1680" y="1464567"/>
            <a:ext cx="8229600" cy="1803656"/>
          </a:xfrm>
        </p:spPr>
        <p:txBody>
          <a:bodyPr/>
          <a:lstStyle/>
          <a:p>
            <a:pPr>
              <a:buNone/>
            </a:pPr>
            <a:endParaRPr lang="en-AU" sz="3600" dirty="0"/>
          </a:p>
          <a:p>
            <a:pPr marL="0" indent="0">
              <a:buNone/>
            </a:pPr>
            <a:r>
              <a:rPr lang="en-AU" sz="3600" dirty="0" smtClean="0">
                <a:solidFill>
                  <a:schemeClr val="accent3">
                    <a:lumMod val="75000"/>
                  </a:schemeClr>
                </a:solidFill>
              </a:rPr>
              <a:t>When does human life begin????</a:t>
            </a:r>
            <a:endParaRPr lang="en-A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human embry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852936"/>
            <a:ext cx="4088011" cy="3067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1494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Foetal Development </a:t>
            </a:r>
            <a:endParaRPr lang="en-AU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2 months - birth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01750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human.net/wp-content/uploads/2012/09/fetal-development-week-by-week-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6334170" cy="5998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3148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Development of Foetus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628800"/>
            <a:ext cx="7633742" cy="3593591"/>
          </a:xfrm>
        </p:spPr>
        <p:txBody>
          <a:bodyPr>
            <a:noAutofit/>
          </a:bodyPr>
          <a:lstStyle/>
          <a:p>
            <a:r>
              <a:rPr lang="en-AU" sz="2000" dirty="0"/>
              <a:t>During </a:t>
            </a:r>
            <a:r>
              <a:rPr lang="en-AU" sz="2000" b="1" dirty="0">
                <a:solidFill>
                  <a:srgbClr val="0070C0"/>
                </a:solidFill>
              </a:rPr>
              <a:t>embryo</a:t>
            </a:r>
            <a:r>
              <a:rPr lang="en-AU" sz="2000" dirty="0"/>
              <a:t> stage, general external features, body form of infant develop, basic plan of the organ systems is in place.</a:t>
            </a:r>
          </a:p>
          <a:p>
            <a:r>
              <a:rPr lang="en-AU" sz="2000" b="1" dirty="0">
                <a:solidFill>
                  <a:srgbClr val="0070C0"/>
                </a:solidFill>
              </a:rPr>
              <a:t>Foetus: </a:t>
            </a:r>
            <a:r>
              <a:rPr lang="en-AU" sz="2000" dirty="0"/>
              <a:t>Term used to describe developing individual from start of third month.</a:t>
            </a:r>
          </a:p>
          <a:p>
            <a:r>
              <a:rPr lang="en-AU" sz="2000" b="1" dirty="0">
                <a:solidFill>
                  <a:srgbClr val="0070C0"/>
                </a:solidFill>
              </a:rPr>
              <a:t>Foetal period: </a:t>
            </a:r>
            <a:r>
              <a:rPr lang="en-AU" sz="2000" dirty="0"/>
              <a:t>9</a:t>
            </a:r>
            <a:r>
              <a:rPr lang="en-AU" sz="2000" baseline="30000" dirty="0"/>
              <a:t>th</a:t>
            </a:r>
            <a:r>
              <a:rPr lang="en-AU" sz="2000" dirty="0"/>
              <a:t> week to birth. Characterised by great increase in size &amp; maturation of organ systems</a:t>
            </a:r>
            <a:r>
              <a:rPr lang="en-AU" sz="2000" dirty="0" smtClean="0"/>
              <a:t>.</a:t>
            </a:r>
          </a:p>
          <a:p>
            <a:r>
              <a:rPr lang="en-AU" sz="2000" b="1" dirty="0">
                <a:solidFill>
                  <a:srgbClr val="0070C0"/>
                </a:solidFill>
              </a:rPr>
              <a:t>Foetal length </a:t>
            </a:r>
            <a:r>
              <a:rPr lang="en-AU" sz="2000" dirty="0"/>
              <a:t>(head to buttocks)</a:t>
            </a:r>
            <a:r>
              <a:rPr lang="en-AU" sz="2000" b="1" dirty="0">
                <a:solidFill>
                  <a:srgbClr val="0070C0"/>
                </a:solidFill>
              </a:rPr>
              <a:t>:</a:t>
            </a:r>
            <a:r>
              <a:rPr lang="en-AU" sz="2000" dirty="0"/>
              <a:t> from 3cm to 50cm.</a:t>
            </a:r>
          </a:p>
          <a:p>
            <a:r>
              <a:rPr lang="en-AU" sz="2000" b="1" dirty="0">
                <a:solidFill>
                  <a:srgbClr val="0070C0"/>
                </a:solidFill>
              </a:rPr>
              <a:t>Foetal weight: </a:t>
            </a:r>
            <a:r>
              <a:rPr lang="en-AU" sz="2000" dirty="0"/>
              <a:t>4g to 3400g.</a:t>
            </a:r>
          </a:p>
          <a:p>
            <a:r>
              <a:rPr lang="en-AU" sz="2000" dirty="0"/>
              <a:t>Between week 9 &amp; 12 foetus doubles in length.</a:t>
            </a:r>
          </a:p>
          <a:p>
            <a:r>
              <a:rPr lang="en-AU" sz="2000" dirty="0"/>
              <a:t>Fingernails, toenails and hair appear.</a:t>
            </a:r>
          </a:p>
          <a:p>
            <a:r>
              <a:rPr lang="en-AU" sz="2000" dirty="0"/>
              <a:t>Mother detects enlarging uterus at this stage.</a:t>
            </a:r>
          </a:p>
          <a:p>
            <a:endParaRPr lang="en-AU" sz="2000" dirty="0"/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05123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Early Embryonic development and implantation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440" y="1772816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b="1" dirty="0" smtClean="0">
                <a:solidFill>
                  <a:srgbClr val="0070C0"/>
                </a:solidFill>
              </a:rPr>
              <a:t>Zygote: </a:t>
            </a:r>
            <a:r>
              <a:rPr lang="en-AU" sz="2000" dirty="0" smtClean="0"/>
              <a:t>single cell that results from fertilisation of an egg by sperm- has potential to grow into human.</a:t>
            </a:r>
          </a:p>
          <a:p>
            <a:r>
              <a:rPr lang="en-AU" sz="2000" dirty="0" smtClean="0"/>
              <a:t>Process of mitosis begins to occur in uterine tube. </a:t>
            </a:r>
          </a:p>
          <a:p>
            <a:r>
              <a:rPr lang="en-AU" sz="2000" b="1" dirty="0" err="1" smtClean="0">
                <a:solidFill>
                  <a:srgbClr val="0070C0"/>
                </a:solidFill>
              </a:rPr>
              <a:t>Blastocyst</a:t>
            </a:r>
            <a:r>
              <a:rPr lang="en-AU" sz="2000" b="1" dirty="0" smtClean="0">
                <a:solidFill>
                  <a:srgbClr val="0070C0"/>
                </a:solidFill>
              </a:rPr>
              <a:t>: </a:t>
            </a:r>
            <a:r>
              <a:rPr lang="en-AU" sz="2000" dirty="0" smtClean="0"/>
              <a:t>hollow ball of cells surrounding a cavity filled with fluid. Occurs about 6 days after fertilisation. One side of cavity in group of 30 cells called inner cell mass (</a:t>
            </a:r>
            <a:r>
              <a:rPr lang="en-AU" sz="2000" b="1" dirty="0" err="1" smtClean="0">
                <a:solidFill>
                  <a:srgbClr val="0070C0"/>
                </a:solidFill>
              </a:rPr>
              <a:t>embryoblast</a:t>
            </a:r>
            <a:r>
              <a:rPr lang="en-AU" sz="2000" dirty="0" smtClean="0"/>
              <a:t>). </a:t>
            </a:r>
          </a:p>
          <a:p>
            <a:r>
              <a:rPr lang="en-AU" sz="2000" b="1" dirty="0" smtClean="0">
                <a:solidFill>
                  <a:srgbClr val="0070C0"/>
                </a:solidFill>
              </a:rPr>
              <a:t>Embryo: </a:t>
            </a:r>
            <a:r>
              <a:rPr lang="en-AU" sz="2000" dirty="0" smtClean="0"/>
              <a:t>Inner cell mass becomes this, and cells composing it termed </a:t>
            </a:r>
            <a:r>
              <a:rPr lang="en-AU" sz="2000" b="1" dirty="0" smtClean="0">
                <a:solidFill>
                  <a:srgbClr val="0070C0"/>
                </a:solidFill>
              </a:rPr>
              <a:t>stem cells</a:t>
            </a:r>
            <a:r>
              <a:rPr lang="en-AU" sz="2000" dirty="0" smtClean="0"/>
              <a:t>. Stem cells are able to produce any of different types of body cells.</a:t>
            </a:r>
          </a:p>
          <a:p>
            <a:endParaRPr lang="en-AU" sz="20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04619"/>
              </p:ext>
            </p:extLst>
          </p:nvPr>
        </p:nvGraphicFramePr>
        <p:xfrm>
          <a:off x="899592" y="620688"/>
          <a:ext cx="7632848" cy="5616623"/>
        </p:xfrm>
        <a:graphic>
          <a:graphicData uri="http://schemas.openxmlformats.org/drawingml/2006/table">
            <a:tbl>
              <a:tblPr/>
              <a:tblGrid>
                <a:gridCol w="1292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0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Times New Roman"/>
                        </a:rPr>
                        <a:t>Age (months)</a:t>
                      </a:r>
                      <a:endParaRPr lang="en-AU" sz="1600" dirty="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Times New Roman"/>
                        </a:rPr>
                        <a:t>Foetal Development</a:t>
                      </a:r>
                      <a:endParaRPr lang="en-AU" sz="1600" dirty="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AU" sz="200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Forelimbs well developed, eyelids closed, outer ear completed, bone marrow formed, blood cells formed in bone marrow, sex distinguishable</a:t>
                      </a: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AU" sz="200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Times New Roman"/>
                        </a:rPr>
                        <a:t>Arms and hands fully shaped, skeleton completed, exercising of muscles evident, ears stand out from head</a:t>
                      </a: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AU" sz="200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Times New Roman"/>
                        </a:rPr>
                        <a:t>Fine hair covers body, gripping reflexes are developed, increased growth</a:t>
                      </a: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AU" sz="200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Times New Roman"/>
                        </a:rPr>
                        <a:t>Respiratory movements, digestive glands begin to function, tooth buds evident, eyebrows and eyelashes</a:t>
                      </a: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AU" sz="200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Times New Roman"/>
                        </a:rPr>
                        <a:t>Period of greatest growth, all systems functional except respiratory system</a:t>
                      </a: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AU" sz="200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Times New Roman"/>
                        </a:rPr>
                        <a:t>Accumulation of fat beneath skin, growth slowed</a:t>
                      </a: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AU" sz="2000" dirty="0">
                        <a:solidFill>
                          <a:srgbClr val="5F497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Times New Roman"/>
                        </a:rPr>
                        <a:t>Eyes open, nose well formed, sucking and grasping reflexes apparent, fine body hair is shed</a:t>
                      </a:r>
                    </a:p>
                  </a:txBody>
                  <a:tcPr marL="61633" marR="61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7210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tx1"/>
                </a:solidFill>
              </a:rPr>
              <a:t>During fourth month (week 12-16)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583" y="2060848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/>
              <a:t>Uterus expands and woman’s abdomen begins to bulge</a:t>
            </a:r>
          </a:p>
          <a:p>
            <a:r>
              <a:rPr lang="en-AU" sz="2000" dirty="0"/>
              <a:t>Foetus grow rapidly this month </a:t>
            </a:r>
          </a:p>
          <a:p>
            <a:r>
              <a:rPr lang="en-AU" sz="2000" dirty="0"/>
              <a:t>18cm long, 100g in weight </a:t>
            </a:r>
          </a:p>
          <a:p>
            <a:r>
              <a:rPr lang="en-AU" sz="2000" dirty="0"/>
              <a:t>Posture mostly erect, fingerprints appear</a:t>
            </a:r>
          </a:p>
          <a:p>
            <a:r>
              <a:rPr lang="en-AU" sz="2000" dirty="0"/>
              <a:t>Foetus moves, stretching arms and legs</a:t>
            </a:r>
          </a:p>
          <a:p>
            <a:r>
              <a:rPr lang="en-AU" sz="2000" dirty="0"/>
              <a:t>Heartbeats 120-160 bpm, twice rate of mother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2696013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End of fifth month (week 20)</a:t>
            </a:r>
            <a:endParaRPr lang="en-AU" sz="3600" b="1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28451"/>
            <a:ext cx="8229600" cy="1324744"/>
          </a:xfrm>
        </p:spPr>
        <p:txBody>
          <a:bodyPr>
            <a:normAutofit/>
          </a:bodyPr>
          <a:lstStyle/>
          <a:p>
            <a:r>
              <a:rPr lang="en-AU" sz="2000" dirty="0" smtClean="0">
                <a:solidFill>
                  <a:schemeClr val="tx1"/>
                </a:solidFill>
              </a:rPr>
              <a:t>  25cm long, weighs 300g</a:t>
            </a:r>
          </a:p>
          <a:p>
            <a:r>
              <a:rPr lang="en-AU" sz="2000" dirty="0" smtClean="0">
                <a:solidFill>
                  <a:schemeClr val="tx1"/>
                </a:solidFill>
              </a:rPr>
              <a:t>  Foetal movement</a:t>
            </a:r>
            <a:endParaRPr lang="en-AU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328593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 smtClean="0">
                <a:latin typeface="Impact" panose="020B0806030902050204" pitchFamily="34" charset="0"/>
              </a:rPr>
              <a:t>END OF THE SIXTH MONTH (WEEK 24)</a:t>
            </a:r>
            <a:endParaRPr lang="en-AU" sz="3600" dirty="0">
              <a:latin typeface="Impact" panose="020B080603090205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71373" y="311728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27- 35cm long, weighs 565-680g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1373" y="4659727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2000" dirty="0" smtClean="0"/>
              <a:t>38 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cm long, weighs over</a:t>
            </a:r>
            <a:r>
              <a:rPr kumimoji="0" lang="en-A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1000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2000" dirty="0" smtClean="0"/>
              <a:t>Moves vigorously within uterus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Brain enlarged considerably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386929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 smtClean="0">
                <a:latin typeface="+mj-lt"/>
              </a:rPr>
              <a:t>END OF THE SEVENTH MONTH (WEEK 28)</a:t>
            </a:r>
            <a:endParaRPr lang="en-A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36918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129" y="322142"/>
            <a:ext cx="7633742" cy="1492132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chemeClr val="tx1"/>
                </a:solidFill>
              </a:rPr>
              <a:t>End of eighth month (week 32)</a:t>
            </a:r>
            <a:endParaRPr lang="en-AU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71266"/>
            <a:ext cx="8229600" cy="936103"/>
          </a:xfrm>
        </p:spPr>
        <p:txBody>
          <a:bodyPr>
            <a:normAutofit/>
          </a:bodyPr>
          <a:lstStyle/>
          <a:p>
            <a:r>
              <a:rPr lang="en-AU" sz="2000" dirty="0" smtClean="0">
                <a:solidFill>
                  <a:schemeClr val="tx1"/>
                </a:solidFill>
              </a:rPr>
              <a:t>41-45 cm length, 1800- 2200g weight</a:t>
            </a:r>
          </a:p>
          <a:p>
            <a:endParaRPr lang="en-AU" sz="2000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484784" y="15393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 smtClean="0">
                <a:latin typeface="+mj-lt"/>
                <a:ea typeface="+mj-ea"/>
                <a:cs typeface="+mj-cs"/>
              </a:rPr>
              <a:t>WEEK</a:t>
            </a:r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40</a:t>
            </a:r>
            <a:endParaRPr kumimoji="0" lang="en-AU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6161" y="2636741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2000" dirty="0" smtClean="0"/>
              <a:t>Pregnancy is full term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2000" dirty="0" smtClean="0"/>
              <a:t>50cm length, weighs 3400g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2000" dirty="0" smtClean="0"/>
              <a:t>Diminished foetal activity as foetus occupies all available space within uterus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2000" dirty="0" smtClean="0"/>
              <a:t>Boys usually 100g heavier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9218" name="Picture 2" descr="Your Pregnancy Symptoms Week by Week | Par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3259080" cy="217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566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1.cgmh.org.tw/intr/intr5/c6700/obgyn/teaching/PregChange1/bodychan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04664"/>
            <a:ext cx="6619875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4644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rthingsa.co.za/wp-content/uploads/2013/08/The-stages-of-pregnancy-month-by-mont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87642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9153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tx1"/>
                </a:solidFill>
              </a:rPr>
              <a:t>Shortly before birth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412776"/>
            <a:ext cx="7633742" cy="3593591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AU" sz="2000" dirty="0"/>
              <a:t>Birth weight can vary 2500- 4500g</a:t>
            </a:r>
          </a:p>
          <a:p>
            <a:pPr lvl="0">
              <a:defRPr/>
            </a:pPr>
            <a:r>
              <a:rPr lang="en-AU" sz="2000" dirty="0"/>
              <a:t>Shortly before birth foetus changes position, head resting on curved </a:t>
            </a:r>
            <a:r>
              <a:rPr lang="en-AU" sz="2000" dirty="0" smtClean="0"/>
              <a:t>pelvis</a:t>
            </a:r>
          </a:p>
          <a:p>
            <a:pPr lvl="0">
              <a:defRPr/>
            </a:pPr>
            <a:r>
              <a:rPr lang="en-AU" sz="2000" dirty="0" smtClean="0"/>
              <a:t>Foetus growth very slowly</a:t>
            </a:r>
          </a:p>
          <a:p>
            <a:pPr lvl="0">
              <a:defRPr/>
            </a:pPr>
            <a:r>
              <a:rPr lang="en-AU" sz="2000" dirty="0" smtClean="0"/>
              <a:t>Placenta begins to fail, becomes fibrous</a:t>
            </a:r>
          </a:p>
          <a:p>
            <a:pPr lvl="0">
              <a:defRPr/>
            </a:pPr>
            <a:r>
              <a:rPr lang="en-AU" sz="2000" dirty="0" smtClean="0"/>
              <a:t>During later pregnancy, Antibodies from mother diffuse across placenta into baby’s blood: temporary. Six months- child develops own immune responses</a:t>
            </a:r>
            <a:endParaRPr lang="en-AU" sz="2000" dirty="0"/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0431988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Maintaining a healthy pregnancy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9779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tx1"/>
                </a:solidFill>
              </a:rPr>
              <a:t>The Pregnant Mother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35" y="1412776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 smtClean="0"/>
              <a:t>Mother supplies foetus with oxygen &amp; nutrients and needs to remove carbon dioxide &amp; waste.</a:t>
            </a:r>
          </a:p>
          <a:p>
            <a:r>
              <a:rPr lang="en-AU" sz="2000" dirty="0" smtClean="0"/>
              <a:t>After birth, continued nourishment required.</a:t>
            </a:r>
          </a:p>
          <a:p>
            <a:r>
              <a:rPr lang="en-AU" sz="2000" dirty="0" smtClean="0"/>
              <a:t>Changes in mother during this time accommodate all these requirements.</a:t>
            </a:r>
          </a:p>
          <a:p>
            <a:r>
              <a:rPr lang="en-AU" sz="2000" dirty="0" smtClean="0"/>
              <a:t>Not all increase of abdomen size is due to uterus. Internal organs (stomach, liver, intestines) forced up and outward.</a:t>
            </a:r>
          </a:p>
          <a:p>
            <a:r>
              <a:rPr lang="en-AU" sz="2000" dirty="0" smtClean="0"/>
              <a:t>Enlarged breasts: Development of milk secreting tissues lead to increase in size and change due to hormones.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8014708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tx1"/>
                </a:solidFill>
              </a:rPr>
              <a:t>The Pregnant Mother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363" y="1484784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 smtClean="0"/>
              <a:t>Increase size of heart and increase in blood volume.</a:t>
            </a:r>
          </a:p>
          <a:p>
            <a:r>
              <a:rPr lang="en-AU" sz="2000" dirty="0" smtClean="0"/>
              <a:t>Increased blood flow to kidneys, increase urine production. </a:t>
            </a:r>
          </a:p>
          <a:p>
            <a:r>
              <a:rPr lang="en-AU" sz="2000" dirty="0" smtClean="0"/>
              <a:t>Uterus (later stages foetus) presses on bladder, feels as if it is filled with urine.</a:t>
            </a:r>
          </a:p>
          <a:p>
            <a:r>
              <a:rPr lang="en-AU" sz="2000" dirty="0" smtClean="0"/>
              <a:t>Emotional state: Change in mood due to hormones, fear, stress etc.</a:t>
            </a:r>
          </a:p>
          <a:p>
            <a:endParaRPr lang="en-AU" sz="2000" dirty="0" smtClean="0"/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98883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Early Embryonic development and implantation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16832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b="1" dirty="0" smtClean="0">
                <a:solidFill>
                  <a:srgbClr val="0070C0"/>
                </a:solidFill>
              </a:rPr>
              <a:t>Implantation: </a:t>
            </a:r>
            <a:r>
              <a:rPr lang="en-AU" sz="2000" dirty="0" err="1" smtClean="0"/>
              <a:t>Blastocyst</a:t>
            </a:r>
            <a:r>
              <a:rPr lang="en-AU" sz="2000" dirty="0" smtClean="0"/>
              <a:t> remains free within uterus cavity for 2-3 days then sinks into soft </a:t>
            </a:r>
            <a:r>
              <a:rPr lang="en-AU" sz="2000" dirty="0" err="1" smtClean="0"/>
              <a:t>endometrium</a:t>
            </a:r>
            <a:r>
              <a:rPr lang="en-AU" sz="2000" dirty="0" smtClean="0"/>
              <a:t> &amp; becomes firmly attached to wall.</a:t>
            </a:r>
          </a:p>
          <a:p>
            <a:r>
              <a:rPr lang="en-AU" sz="2000" dirty="0" smtClean="0"/>
              <a:t>Enables </a:t>
            </a:r>
            <a:r>
              <a:rPr lang="en-AU" sz="2000" dirty="0" err="1" smtClean="0"/>
              <a:t>blastocyst</a:t>
            </a:r>
            <a:r>
              <a:rPr lang="en-AU" sz="2000" dirty="0" smtClean="0"/>
              <a:t> to gain nourishment for growth and development.</a:t>
            </a:r>
          </a:p>
          <a:p>
            <a:r>
              <a:rPr lang="en-AU" sz="2000" b="1" dirty="0" smtClean="0">
                <a:solidFill>
                  <a:srgbClr val="0070C0"/>
                </a:solidFill>
              </a:rPr>
              <a:t>IVF (In-vitro fertilisation): </a:t>
            </a:r>
            <a:r>
              <a:rPr lang="en-AU" sz="2000" dirty="0" smtClean="0"/>
              <a:t>egg &amp; sperm mixed in laboratory, resulting embryo implanted on uterus.</a:t>
            </a:r>
          </a:p>
          <a:p>
            <a:endParaRPr lang="en-AU" sz="2000" dirty="0" smtClean="0"/>
          </a:p>
          <a:p>
            <a:endParaRPr lang="en-AU" sz="20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tx1"/>
                </a:solidFill>
              </a:rPr>
              <a:t>Maintaining Healthy Pregnancy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344816" cy="4857403"/>
          </a:xfrm>
        </p:spPr>
        <p:txBody>
          <a:bodyPr>
            <a:normAutofit/>
          </a:bodyPr>
          <a:lstStyle/>
          <a:p>
            <a:r>
              <a:rPr lang="en-AU" sz="2000" dirty="0" smtClean="0"/>
              <a:t>Women’s own functions slow, allowing nutrients to stay in blood for longer, easily diffuse across placenta.</a:t>
            </a:r>
          </a:p>
          <a:p>
            <a:r>
              <a:rPr lang="en-AU" sz="2000" dirty="0" smtClean="0"/>
              <a:t>Constipation: Alimentary canal less active, stomach empties more slowly.</a:t>
            </a:r>
          </a:p>
          <a:p>
            <a:r>
              <a:rPr lang="en-AU" sz="2000" dirty="0" smtClean="0"/>
              <a:t>More urination: Due to increase of wastes to get rid of.</a:t>
            </a:r>
          </a:p>
          <a:p>
            <a:r>
              <a:rPr lang="en-AU" sz="2000" dirty="0" smtClean="0"/>
              <a:t>Blood volume increase by 40%</a:t>
            </a:r>
          </a:p>
          <a:p>
            <a:r>
              <a:rPr lang="en-AU" sz="2000" dirty="0" smtClean="0"/>
              <a:t>Increase dietary intake to provide balance diet and nutrients to foetus.</a:t>
            </a:r>
          </a:p>
          <a:p>
            <a:r>
              <a:rPr lang="en-AU" sz="2000" dirty="0" smtClean="0"/>
              <a:t>Average pregnant woman, increases her energy intake by 850kJ per day, especially in second half of pregnancy. Including increase in protein.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5537561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5">
                    <a:lumMod val="75000"/>
                  </a:schemeClr>
                </a:solidFill>
              </a:rPr>
              <a:t>Maintaining Healthy Pregnancy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556792"/>
            <a:ext cx="7528892" cy="4929411"/>
          </a:xfrm>
        </p:spPr>
        <p:txBody>
          <a:bodyPr>
            <a:normAutofit/>
          </a:bodyPr>
          <a:lstStyle/>
          <a:p>
            <a:r>
              <a:rPr lang="en-AU" sz="2000" dirty="0" smtClean="0"/>
              <a:t>Increase calcium, iron, folic acid (</a:t>
            </a:r>
            <a:r>
              <a:rPr lang="en-AU" sz="2000" dirty="0" err="1" smtClean="0"/>
              <a:t>folate</a:t>
            </a:r>
            <a:r>
              <a:rPr lang="en-AU" sz="2000" dirty="0" smtClean="0"/>
              <a:t>).</a:t>
            </a:r>
          </a:p>
          <a:p>
            <a:r>
              <a:rPr lang="en-AU" sz="2000" dirty="0" smtClean="0"/>
              <a:t>Hormonal changes promote conversion of energy to fat &amp; the retention of water in body.</a:t>
            </a:r>
          </a:p>
          <a:p>
            <a:r>
              <a:rPr lang="en-AU" sz="2000" dirty="0" smtClean="0"/>
              <a:t>Best for mother to keep weight gain to about 0.5 kg a week during second half of pregnancy.</a:t>
            </a:r>
          </a:p>
          <a:p>
            <a:r>
              <a:rPr lang="en-AU" sz="2000" dirty="0" smtClean="0"/>
              <a:t>Average total weight gain is around 13- 14kg</a:t>
            </a:r>
            <a:r>
              <a:rPr lang="en-A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5430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5">
                    <a:lumMod val="75000"/>
                  </a:schemeClr>
                </a:solidFill>
              </a:rPr>
              <a:t>Maintaining Healthy Pregnancy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56792"/>
            <a:ext cx="7633742" cy="4320480"/>
          </a:xfrm>
        </p:spPr>
        <p:txBody>
          <a:bodyPr>
            <a:normAutofit/>
          </a:bodyPr>
          <a:lstStyle/>
          <a:p>
            <a:r>
              <a:rPr lang="en-AU" sz="2000" dirty="0"/>
              <a:t>If a woman is used to regular exercise she should maintain her exercise program. Women who are not used to exercise should not suddenly start. </a:t>
            </a:r>
          </a:p>
          <a:p>
            <a:r>
              <a:rPr lang="en-AU" sz="2000" dirty="0"/>
              <a:t>Walking regularly is a good habit to </a:t>
            </a:r>
            <a:r>
              <a:rPr lang="en-AU" sz="2000" dirty="0" smtClean="0"/>
              <a:t>establish</a:t>
            </a:r>
          </a:p>
          <a:p>
            <a:r>
              <a:rPr lang="en-AU" sz="2000" dirty="0" smtClean="0"/>
              <a:t>Studies have shown that women who have a good exercise program:</a:t>
            </a:r>
          </a:p>
          <a:p>
            <a:pPr lvl="1"/>
            <a:r>
              <a:rPr lang="en-AU" sz="1850" dirty="0" smtClean="0"/>
              <a:t>Are more likely to carry their babies to full term</a:t>
            </a:r>
          </a:p>
          <a:p>
            <a:pPr lvl="1"/>
            <a:r>
              <a:rPr lang="en-AU" sz="1850" dirty="0" smtClean="0"/>
              <a:t>Are better able to maintain stamina during labour</a:t>
            </a:r>
          </a:p>
          <a:p>
            <a:pPr lvl="1"/>
            <a:r>
              <a:rPr lang="en-AU" sz="1850" dirty="0" smtClean="0"/>
              <a:t>Regain their pregnancy body health and fitness more quickly after birth</a:t>
            </a:r>
            <a:endParaRPr lang="en-AU" sz="1850" dirty="0"/>
          </a:p>
          <a:p>
            <a:endParaRPr lang="en-AU" sz="2000" dirty="0"/>
          </a:p>
          <a:p>
            <a:r>
              <a:rPr lang="en-AU" sz="2000" b="1" dirty="0"/>
              <a:t>For more information read pages 323 – 324 of your text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6091700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Exposure to teratogens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5624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Exposure to teratogens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340768"/>
            <a:ext cx="7633742" cy="4752528"/>
          </a:xfrm>
        </p:spPr>
        <p:txBody>
          <a:bodyPr>
            <a:normAutofit lnSpcReduction="10000"/>
          </a:bodyPr>
          <a:lstStyle/>
          <a:p>
            <a:r>
              <a:rPr lang="en-AU" sz="2000" dirty="0" smtClean="0"/>
              <a:t>A </a:t>
            </a:r>
            <a:r>
              <a:rPr lang="en-AU" sz="2000" b="1" dirty="0" smtClean="0"/>
              <a:t>teratogenic agent </a:t>
            </a:r>
            <a:r>
              <a:rPr lang="en-AU" sz="2000" dirty="0" smtClean="0"/>
              <a:t>(or teratogen) is one that causes physical defects in the developing embryo. </a:t>
            </a:r>
          </a:p>
          <a:p>
            <a:r>
              <a:rPr lang="en-AU" sz="2000" dirty="0" smtClean="0"/>
              <a:t>Some potential teratogens include:</a:t>
            </a:r>
          </a:p>
          <a:p>
            <a:pPr lvl="1"/>
            <a:r>
              <a:rPr lang="en-AU" sz="1850" dirty="0" smtClean="0"/>
              <a:t>Hormones</a:t>
            </a:r>
          </a:p>
          <a:p>
            <a:pPr lvl="1"/>
            <a:r>
              <a:rPr lang="en-AU" sz="1850" dirty="0" smtClean="0"/>
              <a:t>Antibiotics</a:t>
            </a:r>
          </a:p>
          <a:p>
            <a:pPr lvl="1"/>
            <a:r>
              <a:rPr lang="en-AU" sz="1850" dirty="0" smtClean="0"/>
              <a:t>Oral anticoagulants</a:t>
            </a:r>
          </a:p>
          <a:p>
            <a:pPr lvl="1"/>
            <a:r>
              <a:rPr lang="en-AU" sz="1850" dirty="0" smtClean="0"/>
              <a:t>Anticonvulsants</a:t>
            </a:r>
          </a:p>
          <a:p>
            <a:pPr lvl="1"/>
            <a:r>
              <a:rPr lang="en-AU" sz="1850" dirty="0" smtClean="0"/>
              <a:t>Anti-</a:t>
            </a:r>
            <a:r>
              <a:rPr lang="en-AU" sz="1850" dirty="0" err="1" smtClean="0"/>
              <a:t>tumor</a:t>
            </a:r>
            <a:r>
              <a:rPr lang="en-AU" sz="1850" dirty="0" smtClean="0"/>
              <a:t> drugs</a:t>
            </a:r>
          </a:p>
          <a:p>
            <a:pPr lvl="1"/>
            <a:r>
              <a:rPr lang="en-AU" sz="1850" dirty="0" smtClean="0"/>
              <a:t>Thyroid drugs</a:t>
            </a:r>
          </a:p>
          <a:p>
            <a:pPr lvl="1"/>
            <a:r>
              <a:rPr lang="en-AU" sz="1850" dirty="0" smtClean="0"/>
              <a:t>LSD</a:t>
            </a:r>
          </a:p>
          <a:p>
            <a:pPr lvl="1"/>
            <a:r>
              <a:rPr lang="en-AU" sz="1850" dirty="0" smtClean="0"/>
              <a:t>Marijuana</a:t>
            </a:r>
          </a:p>
          <a:p>
            <a:pPr lvl="1"/>
            <a:r>
              <a:rPr lang="en-AU" sz="1850" dirty="0" smtClean="0"/>
              <a:t>Alcohol</a:t>
            </a:r>
          </a:p>
          <a:p>
            <a:pPr lvl="1"/>
            <a:r>
              <a:rPr lang="en-AU" sz="1850" dirty="0" smtClean="0"/>
              <a:t>Thalidomide </a:t>
            </a:r>
            <a:r>
              <a:rPr lang="en-AU" sz="1850" dirty="0"/>
              <a:t>(found in some sleeping pills)</a:t>
            </a:r>
          </a:p>
          <a:p>
            <a:pPr lvl="1"/>
            <a:endParaRPr lang="en-AU" sz="1850" dirty="0"/>
          </a:p>
        </p:txBody>
      </p:sp>
      <p:pic>
        <p:nvPicPr>
          <p:cNvPr id="1026" name="Picture 2" descr="The role of teratogens in neural crest development - Cerrizuela - 2020 -  Birth Defects Research - Wiley Online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274851" cy="29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1475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Exposure to teratogens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5576" y="6309320"/>
            <a:ext cx="7633742" cy="785279"/>
          </a:xfrm>
        </p:spPr>
        <p:txBody>
          <a:bodyPr>
            <a:normAutofit/>
          </a:bodyPr>
          <a:lstStyle/>
          <a:p>
            <a:r>
              <a:rPr lang="en-AU" sz="2000" b="1" dirty="0"/>
              <a:t>For more information read pages </a:t>
            </a:r>
            <a:r>
              <a:rPr lang="en-AU" sz="2000" b="1" dirty="0" smtClean="0"/>
              <a:t>325 – 327 of </a:t>
            </a:r>
            <a:r>
              <a:rPr lang="en-AU" sz="2000" b="1" dirty="0"/>
              <a:t>your text</a:t>
            </a:r>
          </a:p>
          <a:p>
            <a:endParaRPr lang="en-AU" sz="2000" dirty="0"/>
          </a:p>
        </p:txBody>
      </p:sp>
      <p:pic>
        <p:nvPicPr>
          <p:cNvPr id="2052" name="Picture 4" descr="Teratogens in Pregnancy Can Cause Birth Defects | Parents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08" y="1412776"/>
            <a:ext cx="796684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92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astbleep.com/assets/notes/image/1530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680851" cy="3024336"/>
          </a:xfrm>
          <a:prstGeom prst="rect">
            <a:avLst/>
          </a:prstGeom>
          <a:noFill/>
        </p:spPr>
      </p:pic>
      <p:pic>
        <p:nvPicPr>
          <p:cNvPr id="3074" name="Picture 2" descr="Human Fertilisation Stock Illustrations – 526 Human Fertilisation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3995663" cy="304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drze.de/in-focus/figures/embryonic-development-pgd/image_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49C61BB1-D742-4EB6-84D1-8F1F598979C7}" vid="{DE8B5895-5369-4466-BA3B-4AA9BCED44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334</TotalTime>
  <Words>2806</Words>
  <Application>Microsoft Office PowerPoint</Application>
  <PresentationFormat>On-screen Show (4:3)</PresentationFormat>
  <Paragraphs>296</Paragraphs>
  <Slides>75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Calibri</vt:lpstr>
      <vt:lpstr>Gill Sans MT</vt:lpstr>
      <vt:lpstr>Impact</vt:lpstr>
      <vt:lpstr>Times New Roman</vt:lpstr>
      <vt:lpstr>badge</vt:lpstr>
      <vt:lpstr>Topic 16: embryonic &amp; foetal Development, stem cells &amp; teratogens </vt:lpstr>
      <vt:lpstr>Recap - fertilisation</vt:lpstr>
      <vt:lpstr>PowerPoint Presentation</vt:lpstr>
      <vt:lpstr>Watch:</vt:lpstr>
      <vt:lpstr>Embryonic development</vt:lpstr>
      <vt:lpstr>Early Embryonic development and implantation</vt:lpstr>
      <vt:lpstr>Early Embryonic development and implantation</vt:lpstr>
      <vt:lpstr>PowerPoint Presentation</vt:lpstr>
      <vt:lpstr>PowerPoint Presentation</vt:lpstr>
      <vt:lpstr>Stem cells introduction</vt:lpstr>
      <vt:lpstr>Stem Cells &amp; Differentiation</vt:lpstr>
      <vt:lpstr>Cell Differentiation</vt:lpstr>
      <vt:lpstr>Types of stem cells</vt:lpstr>
      <vt:lpstr>PowerPoint Presentation</vt:lpstr>
      <vt:lpstr>PowerPoint Presentation</vt:lpstr>
      <vt:lpstr>PowerPoint Presentation</vt:lpstr>
      <vt:lpstr>PowerPoint Presentation</vt:lpstr>
      <vt:lpstr>Totipotent stem cells:</vt:lpstr>
      <vt:lpstr>Pluripotent stem cells:</vt:lpstr>
      <vt:lpstr>Multipotent stem cells:</vt:lpstr>
      <vt:lpstr>Primary germ layers</vt:lpstr>
      <vt:lpstr>Primary Germ Layers</vt:lpstr>
      <vt:lpstr>Blastocyst development after implatantation has occurred</vt:lpstr>
      <vt:lpstr>Primary Germ Layers</vt:lpstr>
      <vt:lpstr>PowerPoint Presentation</vt:lpstr>
      <vt:lpstr>Watch:</vt:lpstr>
      <vt:lpstr>Embryonic membranes</vt:lpstr>
      <vt:lpstr>Embryonic Membranes</vt:lpstr>
      <vt:lpstr>Embryonic Membranes - Amnion</vt:lpstr>
      <vt:lpstr>Embryonic Membranes - Chorion</vt:lpstr>
      <vt:lpstr>Development of the Placenta</vt:lpstr>
      <vt:lpstr>PowerPoint Presentation</vt:lpstr>
      <vt:lpstr>Development of the Placenta</vt:lpstr>
      <vt:lpstr>PowerPoint Presentation</vt:lpstr>
      <vt:lpstr>Development of the Placenta</vt:lpstr>
      <vt:lpstr>PowerPoint Presentation</vt:lpstr>
      <vt:lpstr>PowerPoint Presentation</vt:lpstr>
      <vt:lpstr>Embryonic Development </vt:lpstr>
      <vt:lpstr>stem cells continued  </vt:lpstr>
      <vt:lpstr>Sources of stem cells for research and therapy</vt:lpstr>
      <vt:lpstr>1. Umbilical cord blood and placental stem cells</vt:lpstr>
      <vt:lpstr>2. Embryonic stem cells</vt:lpstr>
      <vt:lpstr>3. Adult stem cells</vt:lpstr>
      <vt:lpstr>Stem Cell Research</vt:lpstr>
      <vt:lpstr>Stem Cell Research Adult Stem Cells</vt:lpstr>
      <vt:lpstr>Stem Cell Research: Uses</vt:lpstr>
      <vt:lpstr>Stem Cell Research</vt:lpstr>
      <vt:lpstr>Embryonic Stem Cell Research</vt:lpstr>
      <vt:lpstr>Embryonic Stem Cell Research</vt:lpstr>
      <vt:lpstr>Embryonic Stem Cell Research</vt:lpstr>
      <vt:lpstr>Adult Stem Cell Research</vt:lpstr>
      <vt:lpstr>Ethical considerations</vt:lpstr>
      <vt:lpstr>Ethical considerations For:</vt:lpstr>
      <vt:lpstr>Ethical considerations Against:</vt:lpstr>
      <vt:lpstr>Stem Cell Research in Australia</vt:lpstr>
      <vt:lpstr>Big Question Regarding Stem Cell Research</vt:lpstr>
      <vt:lpstr>Foetal Development </vt:lpstr>
      <vt:lpstr>PowerPoint Presentation</vt:lpstr>
      <vt:lpstr>Development of Foetus</vt:lpstr>
      <vt:lpstr>PowerPoint Presentation</vt:lpstr>
      <vt:lpstr>During fourth month (week 12-16)</vt:lpstr>
      <vt:lpstr>End of fifth month (week 20)</vt:lpstr>
      <vt:lpstr>End of eighth month (week 32)</vt:lpstr>
      <vt:lpstr>PowerPoint Presentation</vt:lpstr>
      <vt:lpstr>PowerPoint Presentation</vt:lpstr>
      <vt:lpstr>Shortly before birth</vt:lpstr>
      <vt:lpstr>Maintaining a healthy pregnancy</vt:lpstr>
      <vt:lpstr>The Pregnant Mother</vt:lpstr>
      <vt:lpstr>The Pregnant Mother</vt:lpstr>
      <vt:lpstr>Maintaining Healthy Pregnancy</vt:lpstr>
      <vt:lpstr>Maintaining Healthy Pregnancy</vt:lpstr>
      <vt:lpstr>Maintaining Healthy Pregnancy</vt:lpstr>
      <vt:lpstr>Exposure to teratogens</vt:lpstr>
      <vt:lpstr>Exposure to teratogens</vt:lpstr>
      <vt:lpstr>Exposure to teratogens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Human Embryo</dc:title>
  <dc:creator>Allison</dc:creator>
  <cp:lastModifiedBy>JOHANSEN Rebecca [Rossmoyne Senior High School]</cp:lastModifiedBy>
  <cp:revision>48</cp:revision>
  <dcterms:created xsi:type="dcterms:W3CDTF">2015-08-18T10:09:12Z</dcterms:created>
  <dcterms:modified xsi:type="dcterms:W3CDTF">2021-07-02T02:00:46Z</dcterms:modified>
</cp:coreProperties>
</file>