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60826EA-2732-4DE5-A9C2-8C31B99BF774}" type="datetimeFigureOut">
              <a:rPr lang="en-AU" smtClean="0"/>
              <a:t>9/05/2016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EB6B61D-362C-480B-8047-3EFD9732EFDE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Income Statement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Trading (Retail) Business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650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Income Statement for Trading Business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Income </a:t>
            </a:r>
            <a:r>
              <a:rPr lang="en-AU" dirty="0"/>
              <a:t>Statement for a trading (retail) business is different to that of a service business. </a:t>
            </a:r>
          </a:p>
          <a:p>
            <a:endParaRPr lang="en-AU" sz="2400" dirty="0"/>
          </a:p>
          <a:p>
            <a:r>
              <a:rPr lang="en-AU" dirty="0" smtClean="0"/>
              <a:t>Sales of a product is the </a:t>
            </a:r>
            <a:r>
              <a:rPr lang="en-AU" dirty="0"/>
              <a:t>main source of income for a trading business </a:t>
            </a:r>
            <a:r>
              <a:rPr lang="en-AU" dirty="0" smtClean="0"/>
              <a:t>therefore </a:t>
            </a:r>
            <a:r>
              <a:rPr lang="en-AU" dirty="0"/>
              <a:t>we must include a new element known as </a:t>
            </a:r>
            <a:r>
              <a:rPr lang="en-AU" b="1" i="1" dirty="0"/>
              <a:t>cost of goods sold </a:t>
            </a:r>
            <a:r>
              <a:rPr lang="en-AU" dirty="0"/>
              <a:t>or </a:t>
            </a:r>
            <a:r>
              <a:rPr lang="en-AU" b="1" i="1" dirty="0"/>
              <a:t>cost of sales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110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dirty="0">
                <a:solidFill>
                  <a:srgbClr val="424456"/>
                </a:solidFill>
              </a:rPr>
              <a:t>Income Statement for Trading Business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en-AU" dirty="0">
                <a:latin typeface="Helvetica"/>
                <a:ea typeface="Times New Roman"/>
                <a:cs typeface="Times New Roman"/>
              </a:rPr>
              <a:t>The cost of goods sold (COGS) can include all the expenses incurred to obtain the product and prepare the item for sale. </a:t>
            </a:r>
            <a:r>
              <a:rPr lang="en-AU" dirty="0" smtClean="0">
                <a:latin typeface="Helvetica"/>
                <a:ea typeface="Times New Roman"/>
                <a:cs typeface="Times New Roman"/>
              </a:rPr>
              <a:t>Includes </a:t>
            </a:r>
            <a:r>
              <a:rPr lang="en-AU" dirty="0">
                <a:latin typeface="Helvetica"/>
                <a:ea typeface="Times New Roman"/>
                <a:cs typeface="Times New Roman"/>
              </a:rPr>
              <a:t>items such as:</a:t>
            </a:r>
            <a:endParaRPr lang="en-AU" dirty="0">
              <a:latin typeface="Calibri"/>
              <a:ea typeface="MS Mincho"/>
              <a:cs typeface="Times New Roman"/>
            </a:endParaRPr>
          </a:p>
          <a:p>
            <a:pPr marL="635508" lvl="1" indent="-342900">
              <a:buFont typeface="Symbol"/>
              <a:buChar char=""/>
            </a:pPr>
            <a:r>
              <a:rPr lang="en-AU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Freight </a:t>
            </a:r>
            <a:endParaRPr lang="en-AU" dirty="0">
              <a:solidFill>
                <a:schemeClr val="tx1"/>
              </a:solidFill>
              <a:latin typeface="Calibri"/>
              <a:ea typeface="MS Mincho"/>
              <a:cs typeface="Times New Roman"/>
            </a:endParaRPr>
          </a:p>
          <a:p>
            <a:pPr marL="635508" lvl="1" indent="-342900">
              <a:buFont typeface="Symbol"/>
              <a:buChar char=""/>
            </a:pPr>
            <a:r>
              <a:rPr lang="en-AU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Packaging costs</a:t>
            </a:r>
            <a:endParaRPr lang="en-AU" dirty="0">
              <a:solidFill>
                <a:schemeClr val="tx1"/>
              </a:solidFill>
              <a:latin typeface="Calibri"/>
              <a:ea typeface="MS Mincho"/>
              <a:cs typeface="Times New Roman"/>
            </a:endParaRPr>
          </a:p>
          <a:p>
            <a:pPr marL="635508" lvl="1" indent="-342900">
              <a:buFont typeface="Symbol"/>
              <a:buChar char=""/>
            </a:pPr>
            <a:r>
              <a:rPr lang="en-AU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Custom duty</a:t>
            </a:r>
            <a:endParaRPr lang="en-AU" dirty="0">
              <a:solidFill>
                <a:schemeClr val="tx1"/>
              </a:solidFill>
              <a:latin typeface="Calibri"/>
              <a:ea typeface="MS Mincho"/>
              <a:cs typeface="Times New Roman"/>
            </a:endParaRPr>
          </a:p>
          <a:p>
            <a:pPr marL="635508" lvl="1" indent="-342900">
              <a:buFont typeface="Symbol"/>
              <a:buChar char=""/>
            </a:pPr>
            <a:r>
              <a:rPr lang="en-AU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Any other buying expenses </a:t>
            </a:r>
            <a:endParaRPr lang="en-AU" dirty="0">
              <a:solidFill>
                <a:schemeClr val="tx1"/>
              </a:solidFill>
              <a:latin typeface="Calibri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endParaRPr lang="en-AU" dirty="0">
              <a:latin typeface="Calibri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AU" dirty="0">
                <a:latin typeface="Helvetica"/>
                <a:ea typeface="Times New Roman"/>
                <a:cs typeface="Times New Roman"/>
              </a:rPr>
              <a:t>The COGS figure is deducted from the sales figure to </a:t>
            </a:r>
            <a:r>
              <a:rPr lang="en-AU" dirty="0" smtClean="0">
                <a:latin typeface="Helvetica"/>
                <a:ea typeface="Times New Roman"/>
                <a:cs typeface="Times New Roman"/>
              </a:rPr>
              <a:t>give </a:t>
            </a:r>
            <a:r>
              <a:rPr lang="en-AU" dirty="0">
                <a:latin typeface="Helvetica"/>
                <a:ea typeface="Times New Roman"/>
                <a:cs typeface="Times New Roman"/>
              </a:rPr>
              <a:t>a </a:t>
            </a:r>
            <a:r>
              <a:rPr lang="en-AU" b="1" i="1" dirty="0">
                <a:latin typeface="Helvetica"/>
                <a:ea typeface="Times New Roman"/>
                <a:cs typeface="Times New Roman"/>
              </a:rPr>
              <a:t>Gross Profit </a:t>
            </a:r>
            <a:r>
              <a:rPr lang="en-AU" dirty="0">
                <a:latin typeface="Helvetica"/>
                <a:ea typeface="Times New Roman"/>
                <a:cs typeface="Times New Roman"/>
              </a:rPr>
              <a:t>figure. The gross profit is the profit made before all other expenses are taken into account. </a:t>
            </a:r>
            <a:endParaRPr lang="en-AU" dirty="0">
              <a:latin typeface="Calibri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endParaRPr lang="en-AU" dirty="0">
              <a:latin typeface="Calibri"/>
              <a:ea typeface="MS Mincho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n-AU" b="1" dirty="0">
                <a:latin typeface="Helvetica"/>
                <a:ea typeface="Times New Roman"/>
                <a:cs typeface="Times New Roman"/>
              </a:rPr>
              <a:t>SALES – COGS = GROSS PROFIT</a:t>
            </a:r>
            <a:endParaRPr lang="en-AU" dirty="0">
              <a:latin typeface="Calibri"/>
              <a:ea typeface="MS Mincho"/>
              <a:cs typeface="Times New Roman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7547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797097"/>
              </p:ext>
            </p:extLst>
          </p:nvPr>
        </p:nvGraphicFramePr>
        <p:xfrm>
          <a:off x="1475656" y="404664"/>
          <a:ext cx="6452954" cy="592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804"/>
                <a:gridCol w="2024575"/>
                <a:gridCol w="2024575"/>
              </a:tblGrid>
              <a:tr h="592606"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Income</a:t>
                      </a:r>
                      <a:r>
                        <a:rPr lang="en-AU" sz="1400" baseline="0" dirty="0" smtClean="0"/>
                        <a:t> Statement for XYZ Business</a:t>
                      </a:r>
                    </a:p>
                    <a:p>
                      <a:pPr algn="ctr"/>
                      <a:r>
                        <a:rPr lang="en-AU" sz="1400" baseline="0" dirty="0" smtClean="0"/>
                        <a:t>for the period ended 31 December 2015</a:t>
                      </a:r>
                      <a:endParaRPr lang="en-A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b="1" dirty="0" smtClean="0"/>
                        <a:t>INCOME</a:t>
                      </a:r>
                      <a:endParaRPr lang="en-A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$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$</a:t>
                      </a:r>
                      <a:endParaRPr lang="en-AU" sz="1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Sales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200,000</a:t>
                      </a:r>
                      <a:endParaRPr lang="en-AU" sz="1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COGS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(120,000)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80,000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32">
                <a:tc>
                  <a:txBody>
                    <a:bodyPr/>
                    <a:lstStyle/>
                    <a:p>
                      <a:endParaRPr lang="en-A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b="1" dirty="0" smtClean="0"/>
                        <a:t>EXPENSES</a:t>
                      </a:r>
                      <a:endParaRPr lang="en-A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Salaries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16,000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592606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Telephone and Internet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10,000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Water and electricity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7,300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Property rates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3,000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Insurance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2,500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Advertising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14,000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Stationery 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654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Bank charges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906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54,360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32"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32">
                <a:tc>
                  <a:txBody>
                    <a:bodyPr/>
                    <a:lstStyle/>
                    <a:p>
                      <a:r>
                        <a:rPr lang="en-AU" sz="1400" b="1" dirty="0" smtClean="0"/>
                        <a:t>PROFIT</a:t>
                      </a:r>
                      <a:endParaRPr lang="en-A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sz="1400" dirty="0" smtClean="0"/>
                        <a:t>25,640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8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</TotalTime>
  <Words>191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Income Statement </vt:lpstr>
      <vt:lpstr>Income Statement for Trading Business</vt:lpstr>
      <vt:lpstr>Income Statement for Trading Business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BARTOSIAK Michael</dc:creator>
  <cp:lastModifiedBy>Michael</cp:lastModifiedBy>
  <cp:revision>5</cp:revision>
  <dcterms:created xsi:type="dcterms:W3CDTF">2016-05-09T08:32:01Z</dcterms:created>
  <dcterms:modified xsi:type="dcterms:W3CDTF">2016-05-09T13:54:42Z</dcterms:modified>
</cp:coreProperties>
</file>