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6" r:id="rId2"/>
    <p:sldId id="266" r:id="rId3"/>
    <p:sldId id="257" r:id="rId4"/>
    <p:sldId id="258" r:id="rId5"/>
    <p:sldId id="259" r:id="rId6"/>
    <p:sldId id="260" r:id="rId7"/>
    <p:sldId id="262" r:id="rId8"/>
    <p:sldId id="267" r:id="rId9"/>
    <p:sldId id="269" r:id="rId10"/>
    <p:sldId id="270" r:id="rId11"/>
    <p:sldId id="263" r:id="rId12"/>
    <p:sldId id="273" r:id="rId13"/>
    <p:sldId id="264" r:id="rId14"/>
    <p:sldId id="265" r:id="rId15"/>
    <p:sldId id="274" r:id="rId16"/>
    <p:sldId id="281" r:id="rId17"/>
    <p:sldId id="271" r:id="rId18"/>
    <p:sldId id="275" r:id="rId19"/>
    <p:sldId id="272" r:id="rId20"/>
    <p:sldId id="276" r:id="rId21"/>
    <p:sldId id="277" r:id="rId22"/>
    <p:sldId id="278" r:id="rId23"/>
    <p:sldId id="280"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34" d="100"/>
          <a:sy n="34" d="100"/>
        </p:scale>
        <p:origin x="1132" y="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F644B2-CE5D-344F-B85A-AAAED986280F}" type="datetimeFigureOut">
              <a:rPr lang="en-US" smtClean="0"/>
              <a:t>3/9/2020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A8B3E0-9C01-0341-90C5-F25AC56D8B13}" type="slidenum">
              <a:rPr lang="en-US" smtClean="0"/>
              <a:t>‹#›</a:t>
            </a:fld>
            <a:endParaRPr lang="en-US"/>
          </a:p>
        </p:txBody>
      </p:sp>
    </p:spTree>
    <p:extLst>
      <p:ext uri="{BB962C8B-B14F-4D97-AF65-F5344CB8AC3E}">
        <p14:creationId xmlns:p14="http://schemas.microsoft.com/office/powerpoint/2010/main" val="206235073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A8B3E0-9C01-0341-90C5-F25AC56D8B13}" type="slidenum">
              <a:rPr lang="en-US" smtClean="0"/>
              <a:t>6</a:t>
            </a:fld>
            <a:endParaRPr lang="en-US"/>
          </a:p>
        </p:txBody>
      </p:sp>
    </p:spTree>
    <p:extLst>
      <p:ext uri="{BB962C8B-B14F-4D97-AF65-F5344CB8AC3E}">
        <p14:creationId xmlns:p14="http://schemas.microsoft.com/office/powerpoint/2010/main" val="39148203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A8B3E0-9C01-0341-90C5-F25AC56D8B13}" type="slidenum">
              <a:rPr lang="en-US" smtClean="0"/>
              <a:t>7</a:t>
            </a:fld>
            <a:endParaRPr lang="en-US"/>
          </a:p>
        </p:txBody>
      </p:sp>
    </p:spTree>
    <p:extLst>
      <p:ext uri="{BB962C8B-B14F-4D97-AF65-F5344CB8AC3E}">
        <p14:creationId xmlns:p14="http://schemas.microsoft.com/office/powerpoint/2010/main" val="14668739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2FE7D661-1836-44F7-8FAF-35E8F866ECD3}" type="datetime1">
              <a:rPr lang="en-US" smtClean="0"/>
              <a:pPr/>
              <a:t>3/9/2020</a:t>
            </a:fld>
            <a:endParaRPr lang="en-US"/>
          </a:p>
        </p:txBody>
      </p:sp>
      <p:sp>
        <p:nvSpPr>
          <p:cNvPr id="8" name="Slide Number Placeholder 7"/>
          <p:cNvSpPr>
            <a:spLocks noGrp="1"/>
          </p:cNvSpPr>
          <p:nvPr>
            <p:ph type="sldNum" sz="quarter" idx="11"/>
          </p:nvPr>
        </p:nvSpPr>
        <p:spPr/>
        <p:txBody>
          <a:bodyPr/>
          <a:lstStyle/>
          <a:p>
            <a:fld id="{CE8079A4-7AA8-4A4F-87E2-7781EC5097DD}" type="slidenum">
              <a:rPr lang="en-US" smtClean="0"/>
              <a:pPr/>
              <a:t>‹#›</a:t>
            </a:fld>
            <a:endParaRPr lang="en-US"/>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FF71CE-B899-4B2B-848D-9F12F0C901B6}"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97606D-E5C4-4C2F-8241-EC2663EF1CD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2CF1CA-F464-4B29-B867-EAF8A9B936E3}" type="datetime1">
              <a:rPr lang="en-US" smtClean="0"/>
              <a:pPr/>
              <a:t>3/9/2020</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E6B357-51B9-47D2-A71D-0D06CB03185D}" type="datetime1">
              <a:rPr lang="en-US" smtClean="0"/>
              <a:pPr/>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8CB827-F132-4DF6-9FB9-4035A4C798EF}" type="datetime1">
              <a:rPr lang="en-US" smtClean="0"/>
              <a:pPr/>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A92A601-7D32-4ED7-AD1A-974B6DDBDCDC}" type="datetime1">
              <a:rPr lang="en-US" smtClean="0"/>
              <a:pPr/>
              <a:t>3/9/2020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079A4-7AA8-4A4F-87E2-7781EC5097DD}" type="slidenum">
              <a:rPr lang="en-US" smtClean="0"/>
              <a:pPr/>
              <a:t>‹#›</a:t>
            </a:fld>
            <a:endParaRPr lang="en-US"/>
          </a:p>
        </p:txBody>
      </p:sp>
      <p:sp>
        <p:nvSpPr>
          <p:cNvPr id="9" name="Title 8"/>
          <p:cNvSpPr>
            <a:spLocks noGrp="1"/>
          </p:cNvSpPr>
          <p:nvPr>
            <p:ph type="title"/>
          </p:nvPr>
        </p:nvSpPr>
        <p:spPr>
          <a:xfrm>
            <a:off x="914400" y="1544715"/>
            <a:ext cx="7315200" cy="1154097"/>
          </a:xfrm>
        </p:spPr>
        <p:txBody>
          <a:bodyPr/>
          <a:lstStyle/>
          <a:p>
            <a:r>
              <a:rPr lang="en-US" smtClean="0"/>
              <a:t>Click to edit Master title style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63A17B41-4A0C-4639-A132-E5C8F99A4BE8}" type="datetime1">
              <a:rPr lang="en-US" smtClean="0"/>
              <a:pPr/>
              <a:t>3/9/2020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8079A4-7AA8-4A4F-87E2-7781EC5097DD}" type="slidenum">
              <a:rPr lang="en-US" smtClean="0"/>
              <a:pPr/>
              <a:t>‹#›</a:t>
            </a:fld>
            <a:endParaRPr lang="en-US"/>
          </a:p>
        </p:txBody>
      </p:sp>
      <p:sp>
        <p:nvSpPr>
          <p:cNvPr id="10" name="Title 9"/>
          <p:cNvSpPr>
            <a:spLocks noGrp="1"/>
          </p:cNvSpPr>
          <p:nvPr>
            <p:ph type="title"/>
          </p:nvPr>
        </p:nvSpPr>
        <p:spPr>
          <a:xfrm>
            <a:off x="914400" y="1544715"/>
            <a:ext cx="7315200" cy="1154097"/>
          </a:xfrm>
        </p:spPr>
        <p:txBody>
          <a:bodyPr/>
          <a:lstStyle/>
          <a:p>
            <a:r>
              <a:rPr lang="en-US" smtClean="0"/>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9967FD-6084-4075-993E-77EC8038773F}" type="datetime1">
              <a:rPr lang="en-US" smtClean="0"/>
              <a:pPr/>
              <a:t>3/9/2020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988B47-74BA-4873-ADAE-EB0120124E83}" type="datetime1">
              <a:rPr lang="en-US" smtClean="0"/>
              <a:pPr/>
              <a:t>3/9/2020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n-US" smtClean="0"/>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CF52C1-9A39-494C-9977-BBEFAB872C1F}" type="datetime1">
              <a:rPr lang="en-US" smtClean="0"/>
              <a:pPr/>
              <a:t>3/9/2020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1EACE2-EA00-4376-9A66-47ABB8B02CF5}" type="datetime1">
              <a:rPr lang="en-US" smtClean="0"/>
              <a:pPr/>
              <a:t>3/9/2020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DA47DADC-55EA-4839-91C8-5BCC0EC06F5C}" type="datetime1">
              <a:rPr lang="en-US" smtClean="0"/>
              <a:pPr/>
              <a:t>3/9/2020</a:t>
            </a:fld>
            <a:endParaRPr lang="en-US" dirty="0"/>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CE8079A4-7AA8-4A4F-87E2-7781EC5097DD}" type="slidenum">
              <a:rPr lang="en-US" smtClean="0"/>
              <a:pPr/>
              <a:t>‹#›</a:t>
            </a:fld>
            <a:endParaRPr lang="en-US"/>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2" r:id="rId10"/>
    <p:sldLayoutId id="2147483671" r:id="rId11"/>
  </p:sldLayoutIdLst>
  <p:hf sldNum="0" hdr="0" ftr="0" dt="0"/>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quQr6X1Q58I"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youtube.com/watch?v=62e8IV-WT8c"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385945"/>
            <a:ext cx="7315200" cy="2595025"/>
          </a:xfrm>
        </p:spPr>
        <p:txBody>
          <a:bodyPr/>
          <a:lstStyle/>
          <a:p>
            <a:pPr algn="ctr"/>
            <a:r>
              <a:rPr lang="en-US" b="1" dirty="0" smtClean="0"/>
              <a:t>Homeostasis</a:t>
            </a:r>
            <a:endParaRPr lang="en-US" b="1" dirty="0"/>
          </a:p>
        </p:txBody>
      </p:sp>
    </p:spTree>
    <p:extLst>
      <p:ext uri="{BB962C8B-B14F-4D97-AF65-F5344CB8AC3E}">
        <p14:creationId xmlns:p14="http://schemas.microsoft.com/office/powerpoint/2010/main" val="13741917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05175"/>
            <a:ext cx="7315200" cy="1154097"/>
          </a:xfrm>
        </p:spPr>
        <p:txBody>
          <a:bodyPr/>
          <a:lstStyle/>
          <a:p>
            <a:pPr algn="ctr"/>
            <a:r>
              <a:rPr lang="en-US" dirty="0" smtClean="0"/>
              <a:t>Thermoregulation</a:t>
            </a:r>
            <a:endParaRPr lang="en-US" dirty="0"/>
          </a:p>
        </p:txBody>
      </p:sp>
      <p:sp>
        <p:nvSpPr>
          <p:cNvPr id="3" name="Content Placeholder 2"/>
          <p:cNvSpPr>
            <a:spLocks noGrp="1"/>
          </p:cNvSpPr>
          <p:nvPr>
            <p:ph idx="1"/>
          </p:nvPr>
        </p:nvSpPr>
        <p:spPr>
          <a:xfrm>
            <a:off x="479214" y="1319290"/>
            <a:ext cx="8002872" cy="5538709"/>
          </a:xfrm>
        </p:spPr>
        <p:txBody>
          <a:bodyPr>
            <a:noAutofit/>
          </a:bodyPr>
          <a:lstStyle/>
          <a:p>
            <a:r>
              <a:rPr lang="en-US" sz="2200" dirty="0" smtClean="0"/>
              <a:t>Thermoregulation is the way an organism (human, mammal, lizard etc.) regulates internal heat </a:t>
            </a:r>
          </a:p>
          <a:p>
            <a:pPr marL="45720" indent="0">
              <a:buNone/>
            </a:pPr>
            <a:endParaRPr lang="en-US" sz="2200" dirty="0" smtClean="0"/>
          </a:p>
          <a:p>
            <a:r>
              <a:rPr lang="en-US" sz="2200" dirty="0" smtClean="0"/>
              <a:t>Endothermic: Organisms are warmed from within, by internal sources e.g. metabolism and other function. </a:t>
            </a:r>
          </a:p>
          <a:p>
            <a:pPr lvl="7"/>
            <a:r>
              <a:rPr lang="en-US" sz="2200" dirty="0" smtClean="0"/>
              <a:t>Mammals </a:t>
            </a:r>
          </a:p>
          <a:p>
            <a:pPr lvl="7"/>
            <a:r>
              <a:rPr lang="en-US" sz="2200" dirty="0" smtClean="0"/>
              <a:t>Birds</a:t>
            </a:r>
          </a:p>
          <a:p>
            <a:pPr lvl="7"/>
            <a:endParaRPr lang="en-US" sz="2200" dirty="0"/>
          </a:p>
          <a:p>
            <a:r>
              <a:rPr lang="en-US" sz="2200" dirty="0" smtClean="0"/>
              <a:t>Ectothermic: Organisms are warmed by external sources, e.g. the sun </a:t>
            </a:r>
          </a:p>
          <a:p>
            <a:pPr lvl="7"/>
            <a:r>
              <a:rPr lang="en-US" sz="2200" dirty="0" smtClean="0"/>
              <a:t>Amphibians </a:t>
            </a:r>
          </a:p>
          <a:p>
            <a:pPr lvl="7"/>
            <a:r>
              <a:rPr lang="en-US" sz="2200" dirty="0" smtClean="0"/>
              <a:t>Lizards</a:t>
            </a:r>
          </a:p>
          <a:p>
            <a:pPr lvl="7"/>
            <a:r>
              <a:rPr lang="en-US" sz="2200" dirty="0" smtClean="0"/>
              <a:t>Snakes</a:t>
            </a:r>
          </a:p>
          <a:p>
            <a:pPr lvl="7"/>
            <a:r>
              <a:rPr lang="en-US" sz="2200" dirty="0" smtClean="0"/>
              <a:t>Fish </a:t>
            </a:r>
            <a:endParaRPr lang="en-US" sz="2200" dirty="0"/>
          </a:p>
        </p:txBody>
      </p:sp>
    </p:spTree>
    <p:extLst>
      <p:ext uri="{BB962C8B-B14F-4D97-AF65-F5344CB8AC3E}">
        <p14:creationId xmlns:p14="http://schemas.microsoft.com/office/powerpoint/2010/main" val="759341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5229" y="-148460"/>
            <a:ext cx="7315200" cy="1154097"/>
          </a:xfrm>
        </p:spPr>
        <p:txBody>
          <a:bodyPr>
            <a:normAutofit/>
          </a:bodyPr>
          <a:lstStyle/>
          <a:p>
            <a:pPr algn="ctr"/>
            <a:r>
              <a:rPr lang="en-US" sz="3200" dirty="0" smtClean="0"/>
              <a:t>Heat regulation </a:t>
            </a:r>
            <a:br>
              <a:rPr lang="en-US" sz="3200" dirty="0" smtClean="0"/>
            </a:br>
            <a:r>
              <a:rPr lang="en-US" sz="3200" dirty="0" smtClean="0"/>
              <a:t>(</a:t>
            </a:r>
            <a:r>
              <a:rPr lang="en-US" sz="3200" b="1" dirty="0" smtClean="0"/>
              <a:t>thermoregulation</a:t>
            </a:r>
            <a:r>
              <a:rPr lang="en-US" sz="3200" dirty="0" smtClean="0"/>
              <a:t>)</a:t>
            </a:r>
            <a:endParaRPr lang="en-US" sz="3200" dirty="0"/>
          </a:p>
        </p:txBody>
      </p:sp>
      <p:pic>
        <p:nvPicPr>
          <p:cNvPr id="4" name="Picture 3" descr="Screen Shot 2019-05-22 at 3.37.33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360" y="1328399"/>
            <a:ext cx="5845536" cy="5163538"/>
          </a:xfrm>
          <a:prstGeom prst="rect">
            <a:avLst/>
          </a:prstGeom>
        </p:spPr>
      </p:pic>
      <p:sp>
        <p:nvSpPr>
          <p:cNvPr id="5" name="TextBox 4"/>
          <p:cNvSpPr txBox="1"/>
          <p:nvPr/>
        </p:nvSpPr>
        <p:spPr>
          <a:xfrm>
            <a:off x="6680230" y="1328399"/>
            <a:ext cx="2087572" cy="5324535"/>
          </a:xfrm>
          <a:prstGeom prst="rect">
            <a:avLst/>
          </a:prstGeom>
          <a:noFill/>
        </p:spPr>
        <p:txBody>
          <a:bodyPr wrap="square" rtlCol="0">
            <a:spAutoFit/>
          </a:bodyPr>
          <a:lstStyle/>
          <a:p>
            <a:pPr algn="ctr"/>
            <a:r>
              <a:rPr lang="en-US" sz="2000" dirty="0" smtClean="0"/>
              <a:t>Ideal internal body temperature is 37 degrees. Any changes (e.g. increase or decrease in body temperature) will initiate a negative feedback to maintain and regulate a constant internal body temperature</a:t>
            </a:r>
            <a:endParaRPr lang="en-US" sz="2000" dirty="0"/>
          </a:p>
        </p:txBody>
      </p:sp>
      <p:sp>
        <p:nvSpPr>
          <p:cNvPr id="3" name="TextBox 2"/>
          <p:cNvSpPr txBox="1"/>
          <p:nvPr/>
        </p:nvSpPr>
        <p:spPr>
          <a:xfrm>
            <a:off x="197932" y="6488668"/>
            <a:ext cx="5838964" cy="276999"/>
          </a:xfrm>
          <a:prstGeom prst="rect">
            <a:avLst/>
          </a:prstGeom>
          <a:noFill/>
        </p:spPr>
        <p:txBody>
          <a:bodyPr wrap="square" rtlCol="0">
            <a:spAutoFit/>
          </a:bodyPr>
          <a:lstStyle/>
          <a:p>
            <a:r>
              <a:rPr lang="en-US" sz="1200" b="1" dirty="0">
                <a:solidFill>
                  <a:srgbClr val="292934"/>
                </a:solidFill>
              </a:rPr>
              <a:t>https://</a:t>
            </a:r>
            <a:r>
              <a:rPr lang="en-US" sz="1200" b="1" dirty="0" err="1">
                <a:solidFill>
                  <a:srgbClr val="292934"/>
                </a:solidFill>
              </a:rPr>
              <a:t>www.youtube.com</a:t>
            </a:r>
            <a:r>
              <a:rPr lang="en-US" sz="1200" b="1" dirty="0">
                <a:solidFill>
                  <a:srgbClr val="292934"/>
                </a:solidFill>
              </a:rPr>
              <a:t>/</a:t>
            </a:r>
            <a:r>
              <a:rPr lang="en-US" sz="1200" b="1" dirty="0" err="1">
                <a:solidFill>
                  <a:srgbClr val="292934"/>
                </a:solidFill>
              </a:rPr>
              <a:t>watch?v</a:t>
            </a:r>
            <a:r>
              <a:rPr lang="en-US" sz="1200" b="1" dirty="0">
                <a:solidFill>
                  <a:srgbClr val="292934"/>
                </a:solidFill>
              </a:rPr>
              <a:t>=vJhsyS4lTW0</a:t>
            </a:r>
          </a:p>
        </p:txBody>
      </p:sp>
    </p:spTree>
    <p:extLst>
      <p:ext uri="{BB962C8B-B14F-4D97-AF65-F5344CB8AC3E}">
        <p14:creationId xmlns:p14="http://schemas.microsoft.com/office/powerpoint/2010/main" val="2262065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90618"/>
            <a:ext cx="7315200" cy="1154097"/>
          </a:xfrm>
        </p:spPr>
        <p:txBody>
          <a:bodyPr/>
          <a:lstStyle/>
          <a:p>
            <a:pPr algn="ctr"/>
            <a:r>
              <a:rPr lang="en-US" dirty="0" smtClean="0"/>
              <a:t>Thermoregulation</a:t>
            </a:r>
            <a:endParaRPr lang="en-US" dirty="0"/>
          </a:p>
        </p:txBody>
      </p:sp>
      <p:pic>
        <p:nvPicPr>
          <p:cNvPr id="4" name="Picture 3" descr="Screen Shot 2019-05-28 at 10.36.49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0942" y="1834444"/>
            <a:ext cx="7528658" cy="4684184"/>
          </a:xfrm>
          <a:prstGeom prst="rect">
            <a:avLst/>
          </a:prstGeom>
        </p:spPr>
      </p:pic>
    </p:spTree>
    <p:extLst>
      <p:ext uri="{BB962C8B-B14F-4D97-AF65-F5344CB8AC3E}">
        <p14:creationId xmlns:p14="http://schemas.microsoft.com/office/powerpoint/2010/main" val="22444194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315200" cy="1154097"/>
          </a:xfrm>
        </p:spPr>
        <p:txBody>
          <a:bodyPr/>
          <a:lstStyle/>
          <a:p>
            <a:pPr algn="ctr"/>
            <a:r>
              <a:rPr lang="en-US" dirty="0" smtClean="0"/>
              <a:t>Blood glucose regulation</a:t>
            </a:r>
            <a:endParaRPr lang="en-US" dirty="0"/>
          </a:p>
        </p:txBody>
      </p:sp>
      <p:pic>
        <p:nvPicPr>
          <p:cNvPr id="4" name="Picture 3" descr="regulation-of-blood-glucose-levels-6-638.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752" y="1550664"/>
            <a:ext cx="6463343" cy="4852573"/>
          </a:xfrm>
          <a:prstGeom prst="rect">
            <a:avLst/>
          </a:prstGeom>
        </p:spPr>
      </p:pic>
      <p:sp>
        <p:nvSpPr>
          <p:cNvPr id="5" name="TextBox 4"/>
          <p:cNvSpPr txBox="1"/>
          <p:nvPr/>
        </p:nvSpPr>
        <p:spPr>
          <a:xfrm>
            <a:off x="6969670" y="1306926"/>
            <a:ext cx="1742417" cy="5324535"/>
          </a:xfrm>
          <a:prstGeom prst="rect">
            <a:avLst/>
          </a:prstGeom>
          <a:noFill/>
        </p:spPr>
        <p:txBody>
          <a:bodyPr wrap="square" rtlCol="0">
            <a:spAutoFit/>
          </a:bodyPr>
          <a:lstStyle/>
          <a:p>
            <a:pPr algn="ctr"/>
            <a:r>
              <a:rPr lang="en-US" sz="2000" dirty="0" smtClean="0"/>
              <a:t>The pancreas is involved in helping to maintain the bodies blood glucose level by release hormones, glucagon when blood glucose is low and releasing insulin when blood glucose is high.  </a:t>
            </a:r>
            <a:endParaRPr lang="en-US" sz="2000" dirty="0"/>
          </a:p>
        </p:txBody>
      </p:sp>
    </p:spTree>
    <p:extLst>
      <p:ext uri="{BB962C8B-B14F-4D97-AF65-F5344CB8AC3E}">
        <p14:creationId xmlns:p14="http://schemas.microsoft.com/office/powerpoint/2010/main" val="3662254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2071951"/>
            <a:ext cx="7315200" cy="4080867"/>
          </a:xfrm>
        </p:spPr>
        <p:txBody>
          <a:bodyPr>
            <a:normAutofit fontScale="92500" lnSpcReduction="20000"/>
          </a:bodyPr>
          <a:lstStyle/>
          <a:p>
            <a:pPr algn="ctr"/>
            <a:r>
              <a:rPr lang="en-US" sz="3200" dirty="0" smtClean="0"/>
              <a:t>Read pages </a:t>
            </a:r>
            <a:r>
              <a:rPr lang="en-US" sz="3200" b="1" dirty="0" smtClean="0"/>
              <a:t>56-57 </a:t>
            </a:r>
            <a:r>
              <a:rPr lang="en-US" sz="3200" dirty="0" smtClean="0"/>
              <a:t>from the textbook (Oxford textbook) </a:t>
            </a:r>
          </a:p>
          <a:p>
            <a:pPr algn="ctr"/>
            <a:endParaRPr lang="en-US" sz="3200" dirty="0" smtClean="0"/>
          </a:p>
          <a:p>
            <a:pPr algn="ctr"/>
            <a:r>
              <a:rPr lang="en-US" sz="3200" dirty="0" smtClean="0"/>
              <a:t>Complete worksheets about homeostasis</a:t>
            </a:r>
          </a:p>
          <a:p>
            <a:pPr algn="ctr"/>
            <a:endParaRPr lang="en-US" sz="3200" dirty="0" smtClean="0"/>
          </a:p>
          <a:p>
            <a:pPr algn="ctr"/>
            <a:r>
              <a:rPr lang="en-US" sz="3200" dirty="0" smtClean="0"/>
              <a:t>When worksheets are finished, write your own personal notes in your </a:t>
            </a:r>
            <a:r>
              <a:rPr lang="en-US" sz="3200" smtClean="0"/>
              <a:t>note </a:t>
            </a:r>
            <a:r>
              <a:rPr lang="en-US" sz="3200" smtClean="0"/>
              <a:t>books</a:t>
            </a:r>
            <a:endParaRPr lang="en-US" sz="3200" dirty="0" smtClean="0"/>
          </a:p>
        </p:txBody>
      </p:sp>
    </p:spTree>
    <p:extLst>
      <p:ext uri="{BB962C8B-B14F-4D97-AF65-F5344CB8AC3E}">
        <p14:creationId xmlns:p14="http://schemas.microsoft.com/office/powerpoint/2010/main" val="28317311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2574826"/>
            <a:ext cx="7315200" cy="1154097"/>
          </a:xfrm>
        </p:spPr>
        <p:txBody>
          <a:bodyPr/>
          <a:lstStyle/>
          <a:p>
            <a:pPr algn="ctr"/>
            <a:r>
              <a:rPr lang="en-US" dirty="0" smtClean="0"/>
              <a:t>Positive Feedback Loops</a:t>
            </a:r>
            <a:endParaRPr lang="en-US" dirty="0"/>
          </a:p>
        </p:txBody>
      </p:sp>
    </p:spTree>
    <p:extLst>
      <p:ext uri="{BB962C8B-B14F-4D97-AF65-F5344CB8AC3E}">
        <p14:creationId xmlns:p14="http://schemas.microsoft.com/office/powerpoint/2010/main" val="36026389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121763"/>
            <a:ext cx="7315200" cy="1154097"/>
          </a:xfrm>
        </p:spPr>
        <p:txBody>
          <a:bodyPr>
            <a:normAutofit/>
          </a:bodyPr>
          <a:lstStyle/>
          <a:p>
            <a:pPr algn="ctr"/>
            <a:r>
              <a:rPr lang="en-US" sz="4400" b="1" dirty="0" smtClean="0"/>
              <a:t>Recap of homeostasis</a:t>
            </a:r>
            <a:endParaRPr lang="en-US" sz="4400" b="1" dirty="0"/>
          </a:p>
        </p:txBody>
      </p:sp>
      <p:sp>
        <p:nvSpPr>
          <p:cNvPr id="4" name="TextBox 3"/>
          <p:cNvSpPr txBox="1"/>
          <p:nvPr/>
        </p:nvSpPr>
        <p:spPr>
          <a:xfrm>
            <a:off x="1636888" y="4078111"/>
            <a:ext cx="5887156" cy="369332"/>
          </a:xfrm>
          <a:prstGeom prst="rect">
            <a:avLst/>
          </a:prstGeom>
          <a:noFill/>
        </p:spPr>
        <p:txBody>
          <a:bodyPr wrap="square" rtlCol="0">
            <a:spAutoFit/>
          </a:bodyPr>
          <a:lstStyle/>
          <a:p>
            <a:pPr algn="ctr"/>
            <a:r>
              <a:rPr lang="en-US" b="1" dirty="0">
                <a:solidFill>
                  <a:srgbClr val="292934"/>
                </a:solidFill>
              </a:rPr>
              <a:t>https://</a:t>
            </a:r>
            <a:r>
              <a:rPr lang="en-US" b="1" dirty="0" err="1">
                <a:solidFill>
                  <a:srgbClr val="292934"/>
                </a:solidFill>
              </a:rPr>
              <a:t>www.youtube.com</a:t>
            </a:r>
            <a:r>
              <a:rPr lang="en-US" b="1" dirty="0">
                <a:solidFill>
                  <a:srgbClr val="292934"/>
                </a:solidFill>
              </a:rPr>
              <a:t>/</a:t>
            </a:r>
            <a:r>
              <a:rPr lang="en-US" b="1" dirty="0" err="1">
                <a:solidFill>
                  <a:srgbClr val="292934"/>
                </a:solidFill>
              </a:rPr>
              <a:t>watch?v</a:t>
            </a:r>
            <a:r>
              <a:rPr lang="en-US" b="1" dirty="0">
                <a:solidFill>
                  <a:srgbClr val="292934"/>
                </a:solidFill>
              </a:rPr>
              <a:t>=tN78hYn3ehc</a:t>
            </a:r>
          </a:p>
        </p:txBody>
      </p:sp>
    </p:spTree>
    <p:extLst>
      <p:ext uri="{BB962C8B-B14F-4D97-AF65-F5344CB8AC3E}">
        <p14:creationId xmlns:p14="http://schemas.microsoft.com/office/powerpoint/2010/main" val="31850920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Positive Feedback Loops</a:t>
            </a:r>
            <a:endParaRPr lang="en-US" dirty="0"/>
          </a:p>
        </p:txBody>
      </p:sp>
      <p:sp>
        <p:nvSpPr>
          <p:cNvPr id="3" name="Content Placeholder 2"/>
          <p:cNvSpPr>
            <a:spLocks noGrp="1"/>
          </p:cNvSpPr>
          <p:nvPr>
            <p:ph idx="1"/>
          </p:nvPr>
        </p:nvSpPr>
        <p:spPr/>
        <p:txBody>
          <a:bodyPr/>
          <a:lstStyle/>
          <a:p>
            <a:endParaRPr lang="en-US" dirty="0" smtClean="0"/>
          </a:p>
          <a:p>
            <a:r>
              <a:rPr lang="en-US" dirty="0" smtClean="0"/>
              <a:t>Positive feedback loops also occur, along with negative feedback loops in animals and plants</a:t>
            </a:r>
          </a:p>
          <a:p>
            <a:endParaRPr lang="en-US" dirty="0" smtClean="0"/>
          </a:p>
          <a:p>
            <a:r>
              <a:rPr lang="en-US" dirty="0" smtClean="0"/>
              <a:t>While negative feedback loops respond to changes in the environment to achieve homeostasis, Positive feedback loops enhance and intensify changes. </a:t>
            </a:r>
            <a:endParaRPr lang="en-US" dirty="0"/>
          </a:p>
        </p:txBody>
      </p:sp>
    </p:spTree>
    <p:extLst>
      <p:ext uri="{BB962C8B-B14F-4D97-AF65-F5344CB8AC3E}">
        <p14:creationId xmlns:p14="http://schemas.microsoft.com/office/powerpoint/2010/main" val="7206712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079048"/>
            <a:ext cx="7315200" cy="1154097"/>
          </a:xfrm>
        </p:spPr>
        <p:txBody>
          <a:bodyPr/>
          <a:lstStyle/>
          <a:p>
            <a:pPr algn="ctr"/>
            <a:r>
              <a:rPr lang="en-US" dirty="0" smtClean="0"/>
              <a:t>Positive Feedback Loops	</a:t>
            </a:r>
            <a:endParaRPr lang="en-US" dirty="0"/>
          </a:p>
        </p:txBody>
      </p:sp>
      <p:sp>
        <p:nvSpPr>
          <p:cNvPr id="3" name="Content Placeholder 2"/>
          <p:cNvSpPr>
            <a:spLocks noGrp="1"/>
          </p:cNvSpPr>
          <p:nvPr>
            <p:ph idx="1"/>
          </p:nvPr>
        </p:nvSpPr>
        <p:spPr/>
        <p:txBody>
          <a:bodyPr/>
          <a:lstStyle/>
          <a:p>
            <a:r>
              <a:rPr lang="en-US" dirty="0" smtClean="0"/>
              <a:t>Positive feedback loops moves a system further away from equilibrium </a:t>
            </a:r>
          </a:p>
          <a:p>
            <a:endParaRPr lang="en-US" dirty="0" smtClean="0"/>
          </a:p>
          <a:p>
            <a:r>
              <a:rPr lang="en-US" dirty="0" smtClean="0"/>
              <a:t>It does so by amplifying the effects of a product or event and occurs when something needs to happen quickly. </a:t>
            </a:r>
            <a:endParaRPr lang="en-US" dirty="0"/>
          </a:p>
        </p:txBody>
      </p:sp>
    </p:spTree>
    <p:extLst>
      <p:ext uri="{BB962C8B-B14F-4D97-AF65-F5344CB8AC3E}">
        <p14:creationId xmlns:p14="http://schemas.microsoft.com/office/powerpoint/2010/main" val="26361620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54098"/>
            <a:ext cx="7315200" cy="1154097"/>
          </a:xfrm>
        </p:spPr>
        <p:txBody>
          <a:bodyPr>
            <a:normAutofit fontScale="90000"/>
          </a:bodyPr>
          <a:lstStyle/>
          <a:p>
            <a:pPr algn="ctr"/>
            <a:r>
              <a:rPr lang="en-US" dirty="0" smtClean="0"/>
              <a:t>Examples of positive feedback loops</a:t>
            </a:r>
            <a:endParaRPr lang="en-US" dirty="0"/>
          </a:p>
        </p:txBody>
      </p:sp>
      <p:pic>
        <p:nvPicPr>
          <p:cNvPr id="4" name="Picture 3" descr="Screen Shot 2019-05-24 at 1.58.45 pm.pn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557832" y="2473271"/>
            <a:ext cx="6148806" cy="1696222"/>
          </a:xfrm>
          <a:prstGeom prst="rect">
            <a:avLst/>
          </a:prstGeom>
        </p:spPr>
      </p:pic>
      <p:sp>
        <p:nvSpPr>
          <p:cNvPr id="5" name="TextBox 4"/>
          <p:cNvSpPr txBox="1"/>
          <p:nvPr/>
        </p:nvSpPr>
        <p:spPr>
          <a:xfrm>
            <a:off x="692759" y="1924691"/>
            <a:ext cx="3166896" cy="369332"/>
          </a:xfrm>
          <a:prstGeom prst="rect">
            <a:avLst/>
          </a:prstGeom>
          <a:noFill/>
        </p:spPr>
        <p:txBody>
          <a:bodyPr wrap="square" rtlCol="0">
            <a:spAutoFit/>
          </a:bodyPr>
          <a:lstStyle/>
          <a:p>
            <a:r>
              <a:rPr lang="en-US" dirty="0" smtClean="0"/>
              <a:t>Wound clotting in the body </a:t>
            </a:r>
            <a:endParaRPr lang="en-US" dirty="0"/>
          </a:p>
        </p:txBody>
      </p:sp>
      <p:sp>
        <p:nvSpPr>
          <p:cNvPr id="6" name="TextBox 5"/>
          <p:cNvSpPr txBox="1"/>
          <p:nvPr/>
        </p:nvSpPr>
        <p:spPr>
          <a:xfrm>
            <a:off x="692759" y="4566035"/>
            <a:ext cx="2573103" cy="369332"/>
          </a:xfrm>
          <a:prstGeom prst="rect">
            <a:avLst/>
          </a:prstGeom>
          <a:noFill/>
        </p:spPr>
        <p:txBody>
          <a:bodyPr wrap="square" rtlCol="0">
            <a:spAutoFit/>
          </a:bodyPr>
          <a:lstStyle/>
          <a:p>
            <a:r>
              <a:rPr lang="en-US" dirty="0" smtClean="0"/>
              <a:t>Fruit ripening on a tree</a:t>
            </a:r>
            <a:endParaRPr lang="en-US" dirty="0"/>
          </a:p>
        </p:txBody>
      </p:sp>
      <p:pic>
        <p:nvPicPr>
          <p:cNvPr id="7" name="Picture 6" descr="Screen Shot 2019-05-24 at 2.02.47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57832" y="5086199"/>
            <a:ext cx="6309924" cy="1629650"/>
          </a:xfrm>
          <a:prstGeom prst="rect">
            <a:avLst/>
          </a:prstGeom>
        </p:spPr>
      </p:pic>
    </p:spTree>
    <p:extLst>
      <p:ext uri="{BB962C8B-B14F-4D97-AF65-F5344CB8AC3E}">
        <p14:creationId xmlns:p14="http://schemas.microsoft.com/office/powerpoint/2010/main" val="1398218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582158"/>
            <a:ext cx="7315200" cy="3539527"/>
          </a:xfrm>
        </p:spPr>
        <p:txBody>
          <a:bodyPr>
            <a:noAutofit/>
          </a:bodyPr>
          <a:lstStyle/>
          <a:p>
            <a:pPr algn="ctr"/>
            <a:r>
              <a:rPr lang="en-US" sz="3200" dirty="0" smtClean="0"/>
              <a:t>If you are cold, what do you do? What does your body do? </a:t>
            </a:r>
          </a:p>
          <a:p>
            <a:pPr algn="ctr"/>
            <a:endParaRPr lang="en-US" sz="3200" dirty="0" smtClean="0"/>
          </a:p>
          <a:p>
            <a:pPr algn="ctr"/>
            <a:r>
              <a:rPr lang="en-US" sz="3200" dirty="0" smtClean="0"/>
              <a:t>If you are hot, what do you do? What does your body do? </a:t>
            </a:r>
          </a:p>
          <a:p>
            <a:pPr algn="ctr"/>
            <a:endParaRPr lang="en-US" sz="3200" dirty="0" smtClean="0"/>
          </a:p>
          <a:p>
            <a:pPr algn="ctr"/>
            <a:r>
              <a:rPr lang="en-US" sz="3200" dirty="0" smtClean="0"/>
              <a:t>If you are hungry, what do you do? What does your body do? </a:t>
            </a:r>
            <a:endParaRPr lang="en-US" sz="3200" dirty="0"/>
          </a:p>
        </p:txBody>
      </p:sp>
    </p:spTree>
    <p:extLst>
      <p:ext uri="{BB962C8B-B14F-4D97-AF65-F5344CB8AC3E}">
        <p14:creationId xmlns:p14="http://schemas.microsoft.com/office/powerpoint/2010/main" val="19373149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106_Pregnancy-Positive_Feedback.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3287887" y="1807237"/>
            <a:ext cx="5210162" cy="4254236"/>
          </a:xfrm>
          <a:prstGeom prst="rect">
            <a:avLst/>
          </a:prstGeom>
        </p:spPr>
      </p:pic>
      <p:sp>
        <p:nvSpPr>
          <p:cNvPr id="5" name="TextBox 4"/>
          <p:cNvSpPr txBox="1"/>
          <p:nvPr/>
        </p:nvSpPr>
        <p:spPr>
          <a:xfrm>
            <a:off x="804332" y="3231444"/>
            <a:ext cx="2116667" cy="1200329"/>
          </a:xfrm>
          <a:prstGeom prst="rect">
            <a:avLst/>
          </a:prstGeom>
          <a:noFill/>
        </p:spPr>
        <p:txBody>
          <a:bodyPr wrap="square" rtlCol="0">
            <a:spAutoFit/>
          </a:bodyPr>
          <a:lstStyle/>
          <a:p>
            <a:pPr algn="ctr"/>
            <a:r>
              <a:rPr lang="en-US" dirty="0" smtClean="0"/>
              <a:t>Child birth is also an example of positive feedback in homeostasis</a:t>
            </a:r>
            <a:endParaRPr lang="en-US" dirty="0"/>
          </a:p>
        </p:txBody>
      </p:sp>
    </p:spTree>
    <p:extLst>
      <p:ext uri="{BB962C8B-B14F-4D97-AF65-F5344CB8AC3E}">
        <p14:creationId xmlns:p14="http://schemas.microsoft.com/office/powerpoint/2010/main" val="20338105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838499"/>
            <a:ext cx="7315200" cy="3539527"/>
          </a:xfrm>
        </p:spPr>
        <p:txBody>
          <a:bodyPr/>
          <a:lstStyle/>
          <a:p>
            <a:endParaRPr lang="en-US" dirty="0" smtClean="0"/>
          </a:p>
          <a:p>
            <a:endParaRPr lang="en-US" dirty="0"/>
          </a:p>
          <a:p>
            <a:endParaRPr lang="en-US" dirty="0" smtClean="0"/>
          </a:p>
          <a:p>
            <a:pPr algn="ctr"/>
            <a:r>
              <a:rPr lang="en-US" sz="3600" b="1" dirty="0" smtClean="0"/>
              <a:t>How do negative and positive feedback loops differ from each other? </a:t>
            </a:r>
          </a:p>
          <a:p>
            <a:pPr marL="45720" indent="0">
              <a:buNone/>
            </a:pPr>
            <a:endParaRPr lang="en-US" dirty="0"/>
          </a:p>
        </p:txBody>
      </p:sp>
    </p:spTree>
    <p:extLst>
      <p:ext uri="{BB962C8B-B14F-4D97-AF65-F5344CB8AC3E}">
        <p14:creationId xmlns:p14="http://schemas.microsoft.com/office/powerpoint/2010/main" val="5297856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r>
              <a:rPr lang="en-US" dirty="0"/>
              <a:t>Negative feedback loops work to reduce changes (i.e. changes in body temperature from the constant 37 degrees</a:t>
            </a:r>
            <a:r>
              <a:rPr lang="en-US" dirty="0" smtClean="0"/>
              <a:t>), working towards equilibrium (constant internal environment) </a:t>
            </a:r>
          </a:p>
          <a:p>
            <a:pPr algn="ctr"/>
            <a:endParaRPr lang="en-US" dirty="0"/>
          </a:p>
          <a:p>
            <a:pPr algn="ctr"/>
            <a:r>
              <a:rPr lang="en-US" dirty="0"/>
              <a:t>Positive </a:t>
            </a:r>
            <a:r>
              <a:rPr lang="en-US" dirty="0" smtClean="0"/>
              <a:t>feedback loops work to amplify changes. This means that you will get more product (i.e. more contractions in child birth, more platelets used in wound clotting to prevent bleeding), moving away from equilibrium (the constant internal environment) </a:t>
            </a:r>
            <a:endParaRPr lang="en-US" dirty="0"/>
          </a:p>
          <a:p>
            <a:endParaRPr lang="en-US" dirty="0"/>
          </a:p>
        </p:txBody>
      </p:sp>
      <p:sp>
        <p:nvSpPr>
          <p:cNvPr id="4" name="Title 1"/>
          <p:cNvSpPr>
            <a:spLocks noGrp="1"/>
          </p:cNvSpPr>
          <p:nvPr>
            <p:ph type="title"/>
          </p:nvPr>
        </p:nvSpPr>
        <p:spPr>
          <a:xfrm>
            <a:off x="914400" y="967666"/>
            <a:ext cx="7315200" cy="1154097"/>
          </a:xfrm>
        </p:spPr>
        <p:txBody>
          <a:bodyPr>
            <a:normAutofit fontScale="90000"/>
          </a:bodyPr>
          <a:lstStyle/>
          <a:p>
            <a:pPr algn="ctr"/>
            <a:r>
              <a:rPr lang="en-US" dirty="0" smtClean="0"/>
              <a:t>Negative Feedback Vs. Positive Feedback</a:t>
            </a:r>
            <a:endParaRPr lang="en-US" dirty="0"/>
          </a:p>
        </p:txBody>
      </p:sp>
    </p:spTree>
    <p:extLst>
      <p:ext uri="{BB962C8B-B14F-4D97-AF65-F5344CB8AC3E}">
        <p14:creationId xmlns:p14="http://schemas.microsoft.com/office/powerpoint/2010/main" val="36896004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139271"/>
            <a:ext cx="7315200" cy="1154097"/>
          </a:xfrm>
        </p:spPr>
        <p:txBody>
          <a:bodyPr>
            <a:normAutofit fontScale="90000"/>
          </a:bodyPr>
          <a:lstStyle/>
          <a:p>
            <a:pPr algn="ctr"/>
            <a:r>
              <a:rPr lang="en-US" dirty="0" smtClean="0"/>
              <a:t>Why is it important to learn about homeostasis and feedback loop systems? </a:t>
            </a:r>
            <a:endParaRPr lang="en-US" dirty="0"/>
          </a:p>
        </p:txBody>
      </p:sp>
    </p:spTree>
    <p:extLst>
      <p:ext uri="{BB962C8B-B14F-4D97-AF65-F5344CB8AC3E}">
        <p14:creationId xmlns:p14="http://schemas.microsoft.com/office/powerpoint/2010/main" val="19385758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12270"/>
            <a:ext cx="7315200" cy="1154097"/>
          </a:xfrm>
        </p:spPr>
        <p:txBody>
          <a:bodyPr>
            <a:normAutofit fontScale="90000"/>
          </a:bodyPr>
          <a:lstStyle/>
          <a:p>
            <a:pPr algn="ctr"/>
            <a:r>
              <a:rPr lang="en-US" dirty="0" smtClean="0"/>
              <a:t>What happens if there is a problem in a feedback system? </a:t>
            </a:r>
            <a:endParaRPr lang="en-US" dirty="0"/>
          </a:p>
        </p:txBody>
      </p:sp>
      <p:sp>
        <p:nvSpPr>
          <p:cNvPr id="4" name="TextBox 3"/>
          <p:cNvSpPr txBox="1"/>
          <p:nvPr/>
        </p:nvSpPr>
        <p:spPr>
          <a:xfrm>
            <a:off x="1580444" y="6307666"/>
            <a:ext cx="6110111" cy="369332"/>
          </a:xfrm>
          <a:prstGeom prst="rect">
            <a:avLst/>
          </a:prstGeom>
          <a:noFill/>
        </p:spPr>
        <p:txBody>
          <a:bodyPr wrap="square" rtlCol="0">
            <a:spAutoFit/>
          </a:bodyPr>
          <a:lstStyle/>
          <a:p>
            <a:pPr algn="ctr"/>
            <a:r>
              <a:rPr lang="en-US" b="1" dirty="0">
                <a:solidFill>
                  <a:srgbClr val="292934"/>
                </a:solidFill>
              </a:rPr>
              <a:t>https://</a:t>
            </a:r>
            <a:r>
              <a:rPr lang="en-US" b="1" dirty="0" err="1">
                <a:solidFill>
                  <a:srgbClr val="292934"/>
                </a:solidFill>
              </a:rPr>
              <a:t>www.youtube.com</a:t>
            </a:r>
            <a:r>
              <a:rPr lang="en-US" b="1" dirty="0">
                <a:solidFill>
                  <a:srgbClr val="292934"/>
                </a:solidFill>
              </a:rPr>
              <a:t>/</a:t>
            </a:r>
            <a:r>
              <a:rPr lang="en-US" b="1" dirty="0" err="1">
                <a:solidFill>
                  <a:srgbClr val="292934"/>
                </a:solidFill>
              </a:rPr>
              <a:t>watch?v</a:t>
            </a:r>
            <a:r>
              <a:rPr lang="en-US" b="1" dirty="0">
                <a:solidFill>
                  <a:srgbClr val="292934"/>
                </a:solidFill>
              </a:rPr>
              <a:t>=Iz0Q9nTZCw4</a:t>
            </a:r>
          </a:p>
        </p:txBody>
      </p:sp>
    </p:spTree>
    <p:extLst>
      <p:ext uri="{BB962C8B-B14F-4D97-AF65-F5344CB8AC3E}">
        <p14:creationId xmlns:p14="http://schemas.microsoft.com/office/powerpoint/2010/main" val="3464099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What is homeostasis?</a:t>
            </a:r>
            <a:endParaRPr lang="en-US" dirty="0"/>
          </a:p>
        </p:txBody>
      </p:sp>
      <p:sp>
        <p:nvSpPr>
          <p:cNvPr id="3" name="Content Placeholder 2"/>
          <p:cNvSpPr>
            <a:spLocks noGrp="1"/>
          </p:cNvSpPr>
          <p:nvPr>
            <p:ph idx="1"/>
          </p:nvPr>
        </p:nvSpPr>
        <p:spPr/>
        <p:txBody>
          <a:bodyPr>
            <a:normAutofit/>
          </a:bodyPr>
          <a:lstStyle/>
          <a:p>
            <a:pPr marL="45720" indent="0" algn="ctr">
              <a:buNone/>
            </a:pPr>
            <a:endParaRPr lang="en-US" sz="3200" dirty="0" smtClean="0"/>
          </a:p>
          <a:p>
            <a:pPr marL="45720" indent="0" algn="ctr">
              <a:buNone/>
            </a:pPr>
            <a:r>
              <a:rPr lang="en-US" sz="3200" dirty="0" smtClean="0"/>
              <a:t>Homeostasis is the process of maintaining a constant internal environment within the body, regardless of the changes to the external environment.</a:t>
            </a:r>
            <a:endParaRPr lang="en-US" sz="3200" dirty="0"/>
          </a:p>
        </p:txBody>
      </p:sp>
    </p:spTree>
    <p:extLst>
      <p:ext uri="{BB962C8B-B14F-4D97-AF65-F5344CB8AC3E}">
        <p14:creationId xmlns:p14="http://schemas.microsoft.com/office/powerpoint/2010/main" val="21315377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2108821"/>
            <a:ext cx="7315200" cy="3539527"/>
          </a:xfrm>
        </p:spPr>
        <p:txBody>
          <a:bodyPr>
            <a:normAutofit/>
          </a:bodyPr>
          <a:lstStyle/>
          <a:p>
            <a:pPr marL="45720" indent="0" algn="ctr">
              <a:buNone/>
            </a:pPr>
            <a:r>
              <a:rPr lang="en-US" sz="3200" dirty="0" smtClean="0"/>
              <a:t>The body works in the best way when the internal environment is kept reasonably constant. </a:t>
            </a:r>
          </a:p>
          <a:p>
            <a:pPr marL="45720" indent="0">
              <a:buNone/>
            </a:pPr>
            <a:endParaRPr lang="en-US" sz="3200" dirty="0"/>
          </a:p>
          <a:p>
            <a:pPr marL="45720" indent="0" algn="ctr">
              <a:buNone/>
            </a:pPr>
            <a:r>
              <a:rPr lang="en-US" sz="3200" b="1" dirty="0" smtClean="0"/>
              <a:t>What does this mean? </a:t>
            </a:r>
            <a:endParaRPr lang="en-US" sz="3200" b="1" dirty="0"/>
          </a:p>
        </p:txBody>
      </p:sp>
      <p:sp>
        <p:nvSpPr>
          <p:cNvPr id="2" name="TextBox 1"/>
          <p:cNvSpPr txBox="1"/>
          <p:nvPr/>
        </p:nvSpPr>
        <p:spPr>
          <a:xfrm>
            <a:off x="-1824793" y="517818"/>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057595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308649"/>
            <a:ext cx="7315200" cy="3539527"/>
          </a:xfrm>
        </p:spPr>
        <p:txBody>
          <a:bodyPr>
            <a:normAutofit/>
          </a:bodyPr>
          <a:lstStyle/>
          <a:p>
            <a:pPr marL="45720" indent="0" algn="ctr">
              <a:buNone/>
            </a:pPr>
            <a:endParaRPr lang="en-US" sz="3200" dirty="0" smtClean="0"/>
          </a:p>
          <a:p>
            <a:pPr marL="45720" indent="0" algn="ctr">
              <a:buNone/>
            </a:pPr>
            <a:r>
              <a:rPr lang="en-US" sz="3200" dirty="0" smtClean="0"/>
              <a:t>This means factors such as your body temperature, water content, available energy (glucose), available oxygen and concentration of waste in the blood are controlled in the body. </a:t>
            </a:r>
            <a:endParaRPr lang="en-US" sz="3200" dirty="0"/>
          </a:p>
        </p:txBody>
      </p:sp>
    </p:spTree>
    <p:extLst>
      <p:ext uri="{BB962C8B-B14F-4D97-AF65-F5344CB8AC3E}">
        <p14:creationId xmlns:p14="http://schemas.microsoft.com/office/powerpoint/2010/main" val="10057455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399" y="708047"/>
            <a:ext cx="7315200" cy="1154097"/>
          </a:xfrm>
        </p:spPr>
        <p:txBody>
          <a:bodyPr>
            <a:normAutofit fontScale="90000"/>
          </a:bodyPr>
          <a:lstStyle/>
          <a:p>
            <a:pPr algn="ctr"/>
            <a:r>
              <a:rPr lang="en-US" dirty="0" smtClean="0"/>
              <a:t>How does the body maintain homeostasis? </a:t>
            </a:r>
            <a:endParaRPr lang="en-US" dirty="0"/>
          </a:p>
        </p:txBody>
      </p:sp>
      <p:sp>
        <p:nvSpPr>
          <p:cNvPr id="3" name="Content Placeholder 2"/>
          <p:cNvSpPr>
            <a:spLocks noGrp="1"/>
          </p:cNvSpPr>
          <p:nvPr>
            <p:ph idx="1"/>
          </p:nvPr>
        </p:nvSpPr>
        <p:spPr>
          <a:xfrm>
            <a:off x="914399" y="1992359"/>
            <a:ext cx="7464679" cy="3411022"/>
          </a:xfrm>
        </p:spPr>
        <p:txBody>
          <a:bodyPr>
            <a:normAutofit fontScale="85000" lnSpcReduction="10000"/>
          </a:bodyPr>
          <a:lstStyle/>
          <a:p>
            <a:pPr marL="45720" indent="0" algn="ctr">
              <a:buNone/>
            </a:pPr>
            <a:endParaRPr lang="en-US" sz="3200" dirty="0" smtClean="0"/>
          </a:p>
          <a:p>
            <a:pPr marL="45720" indent="0" algn="ctr">
              <a:buNone/>
            </a:pPr>
            <a:r>
              <a:rPr lang="en-US" sz="3200" dirty="0" smtClean="0"/>
              <a:t>The body maintains homeostasis through what is called a negative feedback loop system.</a:t>
            </a:r>
          </a:p>
          <a:p>
            <a:pPr marL="45720" indent="0" algn="ctr">
              <a:buNone/>
            </a:pPr>
            <a:endParaRPr lang="en-US" sz="3200" dirty="0"/>
          </a:p>
          <a:p>
            <a:pPr marL="45720" indent="0" algn="ctr">
              <a:buNone/>
            </a:pPr>
            <a:r>
              <a:rPr lang="en-US" sz="3200" dirty="0" smtClean="0"/>
              <a:t>A negative feedback loop is a process that responds to changes (e.g. temperature, blood glucose levels), to maintain a constant internal environment.   </a:t>
            </a:r>
          </a:p>
          <a:p>
            <a:pPr marL="45720" indent="0" algn="ctr">
              <a:buNone/>
            </a:pPr>
            <a:endParaRPr lang="en-US" sz="3200" dirty="0" smtClean="0"/>
          </a:p>
          <a:p>
            <a:pPr marL="45720" indent="0" algn="ctr">
              <a:buNone/>
            </a:pPr>
            <a:endParaRPr lang="en-US" sz="3200" dirty="0"/>
          </a:p>
          <a:p>
            <a:pPr marL="45720" indent="0" algn="ctr">
              <a:buNone/>
            </a:pPr>
            <a:endParaRPr lang="en-US" sz="3200" dirty="0"/>
          </a:p>
        </p:txBody>
      </p:sp>
      <p:sp>
        <p:nvSpPr>
          <p:cNvPr id="4" name="TextBox 3"/>
          <p:cNvSpPr txBox="1"/>
          <p:nvPr/>
        </p:nvSpPr>
        <p:spPr>
          <a:xfrm>
            <a:off x="1037696" y="5601442"/>
            <a:ext cx="7068817" cy="646331"/>
          </a:xfrm>
          <a:prstGeom prst="rect">
            <a:avLst/>
          </a:prstGeom>
          <a:noFill/>
        </p:spPr>
        <p:txBody>
          <a:bodyPr wrap="square" rtlCol="0">
            <a:spAutoFit/>
          </a:bodyPr>
          <a:lstStyle/>
          <a:p>
            <a:pPr algn="ctr"/>
            <a:r>
              <a:rPr lang="en-US" b="1" dirty="0">
                <a:solidFill>
                  <a:srgbClr val="292934"/>
                </a:solidFill>
                <a:hlinkClick r:id="rId3"/>
              </a:rPr>
              <a:t>https://www.youtube.com/watch?v=</a:t>
            </a:r>
            <a:r>
              <a:rPr lang="en-US" b="1" dirty="0" smtClean="0">
                <a:solidFill>
                  <a:srgbClr val="292934"/>
                </a:solidFill>
                <a:hlinkClick r:id="rId3"/>
              </a:rPr>
              <a:t>quQr6X1Q58I</a:t>
            </a:r>
            <a:endParaRPr lang="en-US" b="1" dirty="0" smtClean="0">
              <a:solidFill>
                <a:srgbClr val="292934"/>
              </a:solidFill>
            </a:endParaRPr>
          </a:p>
          <a:p>
            <a:pPr algn="ctr"/>
            <a:endParaRPr lang="en-US" b="1" dirty="0">
              <a:solidFill>
                <a:srgbClr val="292934"/>
              </a:solidFill>
            </a:endParaRPr>
          </a:p>
        </p:txBody>
      </p:sp>
      <p:sp>
        <p:nvSpPr>
          <p:cNvPr id="5" name="TextBox 4"/>
          <p:cNvSpPr txBox="1"/>
          <p:nvPr/>
        </p:nvSpPr>
        <p:spPr>
          <a:xfrm>
            <a:off x="1948090" y="6115178"/>
            <a:ext cx="5499038" cy="646331"/>
          </a:xfrm>
          <a:prstGeom prst="rect">
            <a:avLst/>
          </a:prstGeom>
          <a:noFill/>
        </p:spPr>
        <p:txBody>
          <a:bodyPr wrap="square" rtlCol="0">
            <a:spAutoFit/>
          </a:bodyPr>
          <a:lstStyle/>
          <a:p>
            <a:r>
              <a:rPr lang="en-US" b="1" dirty="0">
                <a:solidFill>
                  <a:srgbClr val="292934"/>
                </a:solidFill>
                <a:hlinkClick r:id="rId4"/>
              </a:rPr>
              <a:t>https://www.youtube.com/watch?v=62e8IV-</a:t>
            </a:r>
            <a:r>
              <a:rPr lang="en-US" b="1" dirty="0" smtClean="0">
                <a:solidFill>
                  <a:srgbClr val="292934"/>
                </a:solidFill>
                <a:hlinkClick r:id="rId4"/>
              </a:rPr>
              <a:t>WT8c</a:t>
            </a:r>
            <a:endParaRPr lang="en-US" b="1" dirty="0" smtClean="0">
              <a:solidFill>
                <a:srgbClr val="292934"/>
              </a:solidFill>
            </a:endParaRPr>
          </a:p>
          <a:p>
            <a:endParaRPr lang="en-US" dirty="0">
              <a:solidFill>
                <a:srgbClr val="292934"/>
              </a:solidFill>
            </a:endParaRPr>
          </a:p>
        </p:txBody>
      </p:sp>
    </p:spTree>
    <p:extLst>
      <p:ext uri="{BB962C8B-B14F-4D97-AF65-F5344CB8AC3E}">
        <p14:creationId xmlns:p14="http://schemas.microsoft.com/office/powerpoint/2010/main" val="19131199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54469"/>
            <a:ext cx="7315200" cy="1154097"/>
          </a:xfrm>
        </p:spPr>
        <p:txBody>
          <a:bodyPr>
            <a:normAutofit fontScale="90000"/>
          </a:bodyPr>
          <a:lstStyle/>
          <a:p>
            <a:pPr algn="ctr"/>
            <a:r>
              <a:rPr lang="en-US" dirty="0" smtClean="0"/>
              <a:t>How does a negative feedback work?</a:t>
            </a:r>
            <a:endParaRPr lang="en-US" dirty="0"/>
          </a:p>
        </p:txBody>
      </p:sp>
      <p:sp>
        <p:nvSpPr>
          <p:cNvPr id="3" name="Content Placeholder 2"/>
          <p:cNvSpPr>
            <a:spLocks noGrp="1"/>
          </p:cNvSpPr>
          <p:nvPr>
            <p:ph idx="1"/>
          </p:nvPr>
        </p:nvSpPr>
        <p:spPr>
          <a:xfrm>
            <a:off x="914400" y="2081260"/>
            <a:ext cx="7315200" cy="4137540"/>
          </a:xfrm>
        </p:spPr>
        <p:txBody>
          <a:bodyPr>
            <a:normAutofit/>
          </a:bodyPr>
          <a:lstStyle/>
          <a:p>
            <a:pPr algn="just"/>
            <a:r>
              <a:rPr lang="en-US" sz="3200" dirty="0"/>
              <a:t> </a:t>
            </a:r>
            <a:r>
              <a:rPr lang="en-US" sz="3200" dirty="0" smtClean="0"/>
              <a:t>It begins with a </a:t>
            </a:r>
            <a:r>
              <a:rPr lang="en-US" sz="3200" b="1" dirty="0" smtClean="0"/>
              <a:t>stimulus</a:t>
            </a:r>
            <a:r>
              <a:rPr lang="en-US" sz="3200" dirty="0" smtClean="0"/>
              <a:t> (e.g. temperature change) </a:t>
            </a:r>
          </a:p>
          <a:p>
            <a:pPr algn="just"/>
            <a:r>
              <a:rPr lang="en-US" sz="3200" dirty="0"/>
              <a:t>A</a:t>
            </a:r>
            <a:r>
              <a:rPr lang="en-US" sz="3200" dirty="0" smtClean="0"/>
              <a:t> </a:t>
            </a:r>
            <a:r>
              <a:rPr lang="en-US" sz="3200" b="1" dirty="0" smtClean="0"/>
              <a:t>sensor/receptor</a:t>
            </a:r>
            <a:r>
              <a:rPr lang="en-US" sz="3200" dirty="0"/>
              <a:t> </a:t>
            </a:r>
            <a:r>
              <a:rPr lang="en-US" sz="3200" dirty="0" smtClean="0"/>
              <a:t>detects the stimulus or change</a:t>
            </a:r>
          </a:p>
          <a:p>
            <a:pPr algn="just"/>
            <a:r>
              <a:rPr lang="en-US" sz="3200" dirty="0" smtClean="0"/>
              <a:t> A </a:t>
            </a:r>
            <a:r>
              <a:rPr lang="en-US" sz="3200" b="1" dirty="0" smtClean="0"/>
              <a:t>control</a:t>
            </a:r>
            <a:r>
              <a:rPr lang="en-US" sz="3200" dirty="0" smtClean="0"/>
              <a:t> responds to the change (e.g. the brain) </a:t>
            </a:r>
          </a:p>
          <a:p>
            <a:pPr algn="just"/>
            <a:endParaRPr lang="en-US" sz="3200" dirty="0" smtClean="0"/>
          </a:p>
          <a:p>
            <a:endParaRPr lang="en-US" sz="3200" dirty="0" smtClean="0"/>
          </a:p>
          <a:p>
            <a:endParaRPr lang="en-US" sz="3200" dirty="0"/>
          </a:p>
        </p:txBody>
      </p:sp>
    </p:spTree>
    <p:extLst>
      <p:ext uri="{BB962C8B-B14F-4D97-AF65-F5344CB8AC3E}">
        <p14:creationId xmlns:p14="http://schemas.microsoft.com/office/powerpoint/2010/main" val="1772701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971824"/>
            <a:ext cx="7315200" cy="5197489"/>
          </a:xfrm>
        </p:spPr>
        <p:txBody>
          <a:bodyPr>
            <a:noAutofit/>
          </a:bodyPr>
          <a:lstStyle/>
          <a:p>
            <a:pPr algn="just"/>
            <a:r>
              <a:rPr lang="en-US" sz="2800" dirty="0"/>
              <a:t>There is an </a:t>
            </a:r>
            <a:r>
              <a:rPr lang="en-US" sz="2800" b="1" dirty="0"/>
              <a:t>effector</a:t>
            </a:r>
            <a:r>
              <a:rPr lang="en-US" sz="2800" dirty="0"/>
              <a:t>, the effect of the </a:t>
            </a:r>
            <a:r>
              <a:rPr lang="en-US" sz="2800" b="1" dirty="0"/>
              <a:t>response</a:t>
            </a:r>
            <a:r>
              <a:rPr lang="en-US" sz="2800" dirty="0"/>
              <a:t>. This is how your body responds to the stimulus/change (e.g. </a:t>
            </a:r>
            <a:r>
              <a:rPr lang="en-US" sz="2800" dirty="0" smtClean="0"/>
              <a:t>vasoconstriction, releasing insulin when blood sugar (glucose) levels are high.) </a:t>
            </a:r>
          </a:p>
          <a:p>
            <a:pPr algn="just"/>
            <a:endParaRPr lang="en-US" sz="2800" dirty="0"/>
          </a:p>
          <a:p>
            <a:pPr algn="just"/>
            <a:r>
              <a:rPr lang="en-US" sz="2800" dirty="0"/>
              <a:t>Once the constant, ideal internal environment has been achieved, a </a:t>
            </a:r>
            <a:r>
              <a:rPr lang="en-US" sz="2800" b="1" dirty="0"/>
              <a:t>feedback</a:t>
            </a:r>
            <a:r>
              <a:rPr lang="en-US" sz="2800" dirty="0"/>
              <a:t> is sent back to the sensor/receptor to stop or inhibit the response. </a:t>
            </a:r>
          </a:p>
          <a:p>
            <a:endParaRPr lang="en-US" sz="3200" dirty="0"/>
          </a:p>
        </p:txBody>
      </p:sp>
    </p:spTree>
    <p:extLst>
      <p:ext uri="{BB962C8B-B14F-4D97-AF65-F5344CB8AC3E}">
        <p14:creationId xmlns:p14="http://schemas.microsoft.com/office/powerpoint/2010/main" val="3059879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90618"/>
            <a:ext cx="7315200" cy="1154097"/>
          </a:xfrm>
        </p:spPr>
        <p:txBody>
          <a:bodyPr>
            <a:normAutofit fontScale="90000"/>
          </a:bodyPr>
          <a:lstStyle/>
          <a:p>
            <a:pPr algn="ctr"/>
            <a:r>
              <a:rPr lang="en-US" dirty="0" smtClean="0"/>
              <a:t>Negative Feedback Loops in the Body</a:t>
            </a:r>
            <a:endParaRPr lang="en-US" dirty="0"/>
          </a:p>
        </p:txBody>
      </p:sp>
      <p:sp>
        <p:nvSpPr>
          <p:cNvPr id="3" name="Content Placeholder 2"/>
          <p:cNvSpPr>
            <a:spLocks noGrp="1"/>
          </p:cNvSpPr>
          <p:nvPr>
            <p:ph idx="1"/>
          </p:nvPr>
        </p:nvSpPr>
        <p:spPr>
          <a:xfrm>
            <a:off x="914400" y="1747113"/>
            <a:ext cx="7315200" cy="4141777"/>
          </a:xfrm>
        </p:spPr>
        <p:txBody>
          <a:bodyPr>
            <a:normAutofit fontScale="47500" lnSpcReduction="20000"/>
          </a:bodyPr>
          <a:lstStyle/>
          <a:p>
            <a:pPr marL="45720" indent="0" algn="ctr">
              <a:buNone/>
            </a:pPr>
            <a:r>
              <a:rPr lang="en-US" sz="4600" dirty="0"/>
              <a:t>Osmoregulation (excretions):</a:t>
            </a:r>
          </a:p>
          <a:p>
            <a:pPr marL="45720" indent="0" algn="ctr">
              <a:buNone/>
            </a:pPr>
            <a:r>
              <a:rPr lang="en-US" sz="4600" dirty="0"/>
              <a:t> 	water balance in the body, salt and urea expelled from the body</a:t>
            </a:r>
          </a:p>
          <a:p>
            <a:pPr marL="45720" indent="0" algn="ctr">
              <a:buNone/>
            </a:pPr>
            <a:endParaRPr lang="en-US" sz="4600" dirty="0"/>
          </a:p>
          <a:p>
            <a:pPr marL="45720" indent="0" algn="ctr">
              <a:buNone/>
            </a:pPr>
            <a:r>
              <a:rPr lang="en-US" sz="4600" dirty="0"/>
              <a:t>Chemical regulation:</a:t>
            </a:r>
          </a:p>
          <a:p>
            <a:pPr marL="320040" lvl="1" indent="0" algn="ctr">
              <a:buNone/>
            </a:pPr>
            <a:r>
              <a:rPr lang="en-US" sz="4600" dirty="0"/>
              <a:t>	Blood glucose regulation, breathing rate in response to increased levels of CO2, red blood cell formation.</a:t>
            </a:r>
          </a:p>
          <a:p>
            <a:pPr marL="320040" lvl="1" indent="0" algn="ctr">
              <a:buNone/>
            </a:pPr>
            <a:endParaRPr lang="en-US" sz="4600" dirty="0"/>
          </a:p>
          <a:p>
            <a:pPr marL="320040" lvl="1" indent="0" algn="ctr">
              <a:buNone/>
            </a:pPr>
            <a:r>
              <a:rPr lang="en-US" sz="4600" dirty="0"/>
              <a:t>Thermoregulation: </a:t>
            </a:r>
          </a:p>
          <a:p>
            <a:pPr marL="320040" lvl="1" indent="0" algn="ctr">
              <a:buNone/>
            </a:pPr>
            <a:r>
              <a:rPr lang="en-US" sz="4600" dirty="0"/>
              <a:t>	regulation of internal body temperature in response to the external environment. </a:t>
            </a:r>
          </a:p>
          <a:p>
            <a:endParaRPr lang="en-US" dirty="0"/>
          </a:p>
        </p:txBody>
      </p:sp>
    </p:spTree>
    <p:extLst>
      <p:ext uri="{BB962C8B-B14F-4D97-AF65-F5344CB8AC3E}">
        <p14:creationId xmlns:p14="http://schemas.microsoft.com/office/powerpoint/2010/main" val="18438501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Venture">
      <a:dk1>
        <a:sysClr val="windowText" lastClr="000000"/>
      </a:dk1>
      <a:lt1>
        <a:sysClr val="window" lastClr="FFFFFF"/>
      </a:lt1>
      <a:dk2>
        <a:srgbClr val="738450"/>
      </a:dk2>
      <a:lt2>
        <a:srgbClr val="E8E9D1"/>
      </a:lt2>
      <a:accent1>
        <a:srgbClr val="9EB060"/>
      </a:accent1>
      <a:accent2>
        <a:srgbClr val="D09A08"/>
      </a:accent2>
      <a:accent3>
        <a:srgbClr val="F2EC86"/>
      </a:accent3>
      <a:accent4>
        <a:srgbClr val="824F1C"/>
      </a:accent4>
      <a:accent5>
        <a:srgbClr val="511818"/>
      </a:accent5>
      <a:accent6>
        <a:srgbClr val="553876"/>
      </a:accent6>
      <a:hlink>
        <a:srgbClr val="929547"/>
      </a:hlink>
      <a:folHlink>
        <a:srgbClr val="56633C"/>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Perspective.thmx</Template>
  <TotalTime>391</TotalTime>
  <Words>684</Words>
  <Application>Microsoft Office PowerPoint</Application>
  <PresentationFormat>On-screen Show (4:3)</PresentationFormat>
  <Paragraphs>91</Paragraphs>
  <Slides>24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Wingdings</vt:lpstr>
      <vt:lpstr>Perspective</vt:lpstr>
      <vt:lpstr>Homeostasis</vt:lpstr>
      <vt:lpstr>PowerPoint Presentation</vt:lpstr>
      <vt:lpstr>What is homeostasis?</vt:lpstr>
      <vt:lpstr>PowerPoint Presentation</vt:lpstr>
      <vt:lpstr>PowerPoint Presentation</vt:lpstr>
      <vt:lpstr>How does the body maintain homeostasis? </vt:lpstr>
      <vt:lpstr>How does a negative feedback work?</vt:lpstr>
      <vt:lpstr>PowerPoint Presentation</vt:lpstr>
      <vt:lpstr>Negative Feedback Loops in the Body</vt:lpstr>
      <vt:lpstr>Thermoregulation</vt:lpstr>
      <vt:lpstr>Heat regulation  (thermoregulation)</vt:lpstr>
      <vt:lpstr>Thermoregulation</vt:lpstr>
      <vt:lpstr>Blood glucose regulation</vt:lpstr>
      <vt:lpstr>PowerPoint Presentation</vt:lpstr>
      <vt:lpstr>Positive Feedback Loops</vt:lpstr>
      <vt:lpstr>Recap of homeostasis</vt:lpstr>
      <vt:lpstr>Positive Feedback Loops</vt:lpstr>
      <vt:lpstr>Positive Feedback Loops </vt:lpstr>
      <vt:lpstr>Examples of positive feedback loops</vt:lpstr>
      <vt:lpstr>PowerPoint Presentation</vt:lpstr>
      <vt:lpstr>PowerPoint Presentation</vt:lpstr>
      <vt:lpstr>Negative Feedback Vs. Positive Feedback</vt:lpstr>
      <vt:lpstr>Why is it important to learn about homeostasis and feedback loop systems? </vt:lpstr>
      <vt:lpstr>What happens if there is a problem in a feedback system?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Homeostasis</dc:title>
  <dc:creator>Tiana</dc:creator>
  <cp:lastModifiedBy>SHASHIKUMAR Minnie [Rossmoyne Senior High School]</cp:lastModifiedBy>
  <cp:revision>44</cp:revision>
  <dcterms:created xsi:type="dcterms:W3CDTF">2019-05-22T07:13:20Z</dcterms:created>
  <dcterms:modified xsi:type="dcterms:W3CDTF">2020-03-09T00:21:16Z</dcterms:modified>
</cp:coreProperties>
</file>