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4" r:id="rId18"/>
    <p:sldId id="275" r:id="rId19"/>
    <p:sldId id="273" r:id="rId20"/>
    <p:sldId id="272" r:id="rId21"/>
    <p:sldId id="280" r:id="rId22"/>
    <p:sldId id="281" r:id="rId23"/>
    <p:sldId id="282" r:id="rId24"/>
    <p:sldId id="283" r:id="rId25"/>
    <p:sldId id="276" r:id="rId26"/>
    <p:sldId id="278" r:id="rId27"/>
    <p:sldId id="279" r:id="rId28"/>
    <p:sldId id="289" r:id="rId29"/>
    <p:sldId id="284" r:id="rId30"/>
    <p:sldId id="285" r:id="rId31"/>
    <p:sldId id="286" r:id="rId32"/>
    <p:sldId id="287" r:id="rId33"/>
    <p:sldId id="288" r:id="rId34"/>
    <p:sldId id="277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95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694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788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36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95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75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388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56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41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23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364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8631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6BF8C30A-8C6D-474E-B398-20939133AD93}" type="datetimeFigureOut">
              <a:rPr lang="en-AU" smtClean="0"/>
              <a:t>15/1/21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117F1473-FABC-49E1-A395-2EDAFEA1F6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7718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haryngula.org/~pzmyers/MyersLab/teaching/Bi104/l07/boh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pharyngula.org/~pzmyers/MyersLab/teaching/Bi104/l07/img/pO2.gi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Respiratory System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R. Johansen 2021</a:t>
            </a:r>
          </a:p>
        </p:txBody>
      </p:sp>
    </p:spTree>
    <p:extLst>
      <p:ext uri="{BB962C8B-B14F-4D97-AF65-F5344CB8AC3E}">
        <p14:creationId xmlns:p14="http://schemas.microsoft.com/office/powerpoint/2010/main" val="124682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Upper Airways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11680"/>
            <a:ext cx="8964487" cy="4206240"/>
          </a:xfrm>
        </p:spPr>
        <p:txBody>
          <a:bodyPr>
            <a:normAutofit/>
          </a:bodyPr>
          <a:lstStyle/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Epiglottis</a:t>
            </a:r>
            <a:r>
              <a:rPr lang="en-AU" altLang="en-US" sz="2800" b="1" dirty="0"/>
              <a:t> -  Flap of tissue which, when swallowing, </a:t>
            </a:r>
            <a:r>
              <a:rPr lang="en-AU" altLang="en-US" sz="2800" b="1" u="sng" dirty="0">
                <a:solidFill>
                  <a:schemeClr val="accent6">
                    <a:lumMod val="75000"/>
                  </a:schemeClr>
                </a:solidFill>
              </a:rPr>
              <a:t>closes off the trachea</a:t>
            </a: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AU" altLang="en-US" sz="2800" b="1" dirty="0"/>
              <a:t>to prevent food and liquid from entering the lungs</a:t>
            </a:r>
          </a:p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Larynx</a:t>
            </a:r>
            <a:r>
              <a:rPr lang="en-AU" altLang="en-US" sz="2800" b="1" dirty="0"/>
              <a:t> – the organ of voice. Air going to and from the lungs passes through the larynx. It contains </a:t>
            </a:r>
            <a:r>
              <a:rPr lang="en-AU" altLang="en-US" sz="2800" b="1" u="sng" dirty="0">
                <a:solidFill>
                  <a:schemeClr val="accent6">
                    <a:lumMod val="75000"/>
                  </a:schemeClr>
                </a:solidFill>
              </a:rPr>
              <a:t>vocal cords</a:t>
            </a: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 which vibrate to make sound</a:t>
            </a:r>
            <a:r>
              <a:rPr lang="en-AU" altLang="en-US" sz="2800" b="1" dirty="0"/>
              <a:t>. Vocal cords can change the pitch and volume.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17725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Bronchial Tree </a:t>
            </a:r>
          </a:p>
        </p:txBody>
      </p:sp>
    </p:spTree>
    <p:extLst>
      <p:ext uri="{BB962C8B-B14F-4D97-AF65-F5344CB8AC3E}">
        <p14:creationId xmlns:p14="http://schemas.microsoft.com/office/powerpoint/2010/main" val="290153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Bronchial Tree Structures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7340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328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Bronchial Tree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886" y="1988840"/>
            <a:ext cx="9008114" cy="4206240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The trachea &amp; bronchi are reinforced with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C-shaped rings of cartilage. </a:t>
            </a:r>
            <a:r>
              <a:rPr lang="en-US" altLang="en-US" sz="2800" b="1" dirty="0"/>
              <a:t>These </a:t>
            </a:r>
            <a:r>
              <a:rPr lang="en-US" altLang="en-US" sz="2800" b="1" u="sng" dirty="0">
                <a:solidFill>
                  <a:schemeClr val="accent6">
                    <a:lumMod val="75000"/>
                  </a:schemeClr>
                </a:solidFill>
              </a:rPr>
              <a:t>prevent the tubes collapsing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sz="2800" b="1" dirty="0"/>
              <a:t>during inhalation.</a:t>
            </a:r>
          </a:p>
          <a:p>
            <a:endParaRPr lang="en-A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5637833" cy="349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05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Lungs </a:t>
            </a:r>
          </a:p>
        </p:txBody>
      </p:sp>
    </p:spTree>
    <p:extLst>
      <p:ext uri="{BB962C8B-B14F-4D97-AF65-F5344CB8AC3E}">
        <p14:creationId xmlns:p14="http://schemas.microsoft.com/office/powerpoint/2010/main" val="589204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268" y="292506"/>
            <a:ext cx="9214427" cy="1508760"/>
          </a:xfrm>
        </p:spPr>
        <p:txBody>
          <a:bodyPr>
            <a:normAutofit/>
          </a:bodyPr>
          <a:lstStyle/>
          <a:p>
            <a:r>
              <a:rPr lang="en-AU" sz="4000" dirty="0"/>
              <a:t>Alveoli Structure and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11680"/>
            <a:ext cx="8892479" cy="4206240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The bronchioles terminate in microscopic clusters of air sacs called the </a:t>
            </a:r>
            <a:r>
              <a:rPr lang="en-US" altLang="en-US" sz="2800" b="1" u="sng" dirty="0">
                <a:solidFill>
                  <a:schemeClr val="accent6">
                    <a:lumMod val="75000"/>
                  </a:schemeClr>
                </a:solidFill>
              </a:rPr>
              <a:t>alveoli</a:t>
            </a:r>
            <a:r>
              <a:rPr lang="en-US" altLang="en-US" sz="2800" b="1" dirty="0"/>
              <a:t>. These make up most of the lung</a:t>
            </a:r>
          </a:p>
          <a:p>
            <a:r>
              <a:rPr lang="en-US" altLang="en-US" sz="2800" b="1" u="sng" dirty="0">
                <a:solidFill>
                  <a:schemeClr val="accent6">
                    <a:lumMod val="75000"/>
                  </a:schemeClr>
                </a:solidFill>
              </a:rPr>
              <a:t>Gas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exchange </a:t>
            </a:r>
            <a:r>
              <a:rPr lang="en-US" altLang="en-US" sz="2800" b="1" dirty="0"/>
              <a:t>takes place in the alveoli</a:t>
            </a:r>
          </a:p>
          <a:p>
            <a:endParaRPr lang="en-A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25" y="3633035"/>
            <a:ext cx="6747668" cy="282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431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5" cy="1508760"/>
          </a:xfrm>
        </p:spPr>
        <p:txBody>
          <a:bodyPr>
            <a:normAutofit/>
          </a:bodyPr>
          <a:lstStyle/>
          <a:p>
            <a:r>
              <a:rPr lang="en-AU" sz="4000" dirty="0"/>
              <a:t>Alveoli Structure and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1680"/>
            <a:ext cx="9143999" cy="4206240"/>
          </a:xfrm>
        </p:spPr>
        <p:txBody>
          <a:bodyPr>
            <a:normAutofit/>
          </a:bodyPr>
          <a:lstStyle/>
          <a:p>
            <a:r>
              <a:rPr lang="en-AU" altLang="en-US" sz="2800" b="1" dirty="0"/>
              <a:t>Alveoli are well supplied with </a:t>
            </a:r>
            <a:r>
              <a:rPr lang="en-AU" altLang="en-US" sz="2800" b="1" u="sng" dirty="0">
                <a:solidFill>
                  <a:schemeClr val="accent6">
                    <a:lumMod val="75000"/>
                  </a:schemeClr>
                </a:solidFill>
              </a:rPr>
              <a:t>blood capillaries</a:t>
            </a: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 = increasing efficiency of Gas exchange </a:t>
            </a:r>
            <a:r>
              <a:rPr lang="en-AU" altLang="en-US" sz="2800" b="1" dirty="0"/>
              <a:t>(taking in O</a:t>
            </a:r>
            <a:r>
              <a:rPr lang="en-AU" altLang="en-US" sz="2800" b="1" baseline="-25000" dirty="0"/>
              <a:t>2</a:t>
            </a:r>
            <a:r>
              <a:rPr lang="en-AU" altLang="en-US" sz="2800" b="1" dirty="0"/>
              <a:t> around the body, and removing CO</a:t>
            </a:r>
            <a:r>
              <a:rPr lang="en-AU" altLang="en-US" sz="2800" b="1" baseline="-25000" dirty="0"/>
              <a:t>2</a:t>
            </a:r>
            <a:r>
              <a:rPr lang="en-AU" altLang="en-US" sz="2800" b="1" dirty="0"/>
              <a:t>)</a:t>
            </a:r>
          </a:p>
          <a:p>
            <a:endParaRPr lang="en-AU" sz="2800" dirty="0"/>
          </a:p>
        </p:txBody>
      </p:sp>
      <p:pic>
        <p:nvPicPr>
          <p:cNvPr id="5" name="Picture 3" descr="N00277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3646596"/>
            <a:ext cx="2778546" cy="2842071"/>
          </a:xfrm>
          <a:prstGeom prst="rect">
            <a:avLst/>
          </a:prstGeom>
          <a:noFill/>
        </p:spPr>
      </p:pic>
      <p:pic>
        <p:nvPicPr>
          <p:cNvPr id="6" name="Picture 3" descr="B0004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083" y="3390760"/>
            <a:ext cx="3941396" cy="3097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6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0648"/>
            <a:ext cx="9143999" cy="1508760"/>
          </a:xfrm>
        </p:spPr>
        <p:txBody>
          <a:bodyPr>
            <a:noAutofit/>
          </a:bodyPr>
          <a:lstStyle/>
          <a:p>
            <a:r>
              <a:rPr lang="en-AU" sz="4000" dirty="0"/>
              <a:t>Pleural Membranes (Pleura)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11680"/>
            <a:ext cx="8856984" cy="4206240"/>
          </a:xfrm>
        </p:spPr>
        <p:txBody>
          <a:bodyPr>
            <a:normAutofit/>
          </a:bodyPr>
          <a:lstStyle/>
          <a:p>
            <a:r>
              <a:rPr lang="en-AU" altLang="en-US" sz="2800" b="1" dirty="0"/>
              <a:t>Double layered – 2 layers: </a:t>
            </a: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Visceral and Parietal</a:t>
            </a:r>
          </a:p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These linings lubricate chest movements, and help to keep lungs in position</a:t>
            </a:r>
            <a:r>
              <a:rPr lang="en-AU" altLang="en-US" sz="2800" b="1" dirty="0"/>
              <a:t>.</a:t>
            </a:r>
            <a:r>
              <a:rPr lang="en-AU" altLang="en-US" sz="2800" dirty="0"/>
              <a:t> Contains a </a:t>
            </a:r>
            <a:r>
              <a:rPr lang="en-AU" altLang="en-US" sz="2800" b="1" dirty="0"/>
              <a:t>pleural cavity between layers filled of pleural fluid</a:t>
            </a:r>
            <a:r>
              <a:rPr lang="en-AU" altLang="en-US" sz="2800" dirty="0"/>
              <a:t> which lubricates the surfaces and allows the layers to slide against each other easily during respiration. </a:t>
            </a:r>
          </a:p>
          <a:p>
            <a:pPr marL="0" indent="0">
              <a:buNone/>
            </a:pPr>
            <a:endParaRPr lang="en-AU" sz="2800" dirty="0"/>
          </a:p>
        </p:txBody>
      </p:sp>
      <p:pic>
        <p:nvPicPr>
          <p:cNvPr id="4" name="Picture 5" descr="ple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801979" cy="248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755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4176"/>
            <a:ext cx="8784009" cy="1508760"/>
          </a:xfrm>
        </p:spPr>
        <p:txBody>
          <a:bodyPr>
            <a:noAutofit/>
          </a:bodyPr>
          <a:lstStyle/>
          <a:p>
            <a:r>
              <a:rPr lang="en-AU" sz="4000" dirty="0"/>
              <a:t>Diaphragm and Intercostal Muscles 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11680"/>
            <a:ext cx="9036496" cy="4206240"/>
          </a:xfrm>
        </p:spPr>
        <p:txBody>
          <a:bodyPr>
            <a:normAutofit/>
          </a:bodyPr>
          <a:lstStyle/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Diaphragm</a:t>
            </a:r>
            <a:r>
              <a:rPr lang="en-AU" altLang="en-US" sz="2800" b="1" dirty="0"/>
              <a:t> and </a:t>
            </a: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Intercostal Muscles </a:t>
            </a:r>
            <a:r>
              <a:rPr lang="en-AU" altLang="en-US" sz="2800" b="1" dirty="0"/>
              <a:t>(rib muscles)</a:t>
            </a:r>
          </a:p>
          <a:p>
            <a:r>
              <a:rPr lang="en-AU" altLang="en-US" sz="2800" dirty="0"/>
              <a:t>These muscles are involved in </a:t>
            </a:r>
            <a:r>
              <a:rPr lang="en-AU" altLang="en-US" sz="2800" b="1" dirty="0"/>
              <a:t>contracting and relaxing during inspiration and expiration </a:t>
            </a:r>
            <a:r>
              <a:rPr lang="en-AU" altLang="en-US" sz="2800" dirty="0"/>
              <a:t>to </a:t>
            </a:r>
            <a:r>
              <a:rPr lang="en-AU" altLang="en-US" sz="2800" b="1" dirty="0"/>
              <a:t>change the volume </a:t>
            </a:r>
            <a:r>
              <a:rPr lang="en-AU" altLang="en-US" sz="2800" dirty="0"/>
              <a:t>of the thoracic cavity, and therefore changing the volume of lungs.</a:t>
            </a:r>
          </a:p>
          <a:p>
            <a:endParaRPr lang="en-AU" sz="2800" dirty="0"/>
          </a:p>
        </p:txBody>
      </p:sp>
      <p:pic>
        <p:nvPicPr>
          <p:cNvPr id="4" name="Picture 5" descr="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27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38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Gas Exchange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 primary role of the respiratory system is to perform gas exchange. </a:t>
            </a:r>
          </a:p>
        </p:txBody>
      </p:sp>
    </p:spTree>
    <p:extLst>
      <p:ext uri="{BB962C8B-B14F-4D97-AF65-F5344CB8AC3E}">
        <p14:creationId xmlns:p14="http://schemas.microsoft.com/office/powerpoint/2010/main" val="112528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20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Respiratory Structures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626622" cy="467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273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4176"/>
            <a:ext cx="9036496" cy="1508760"/>
          </a:xfrm>
        </p:spPr>
        <p:txBody>
          <a:bodyPr>
            <a:noAutofit/>
          </a:bodyPr>
          <a:lstStyle/>
          <a:p>
            <a:r>
              <a:rPr lang="en-AU" sz="4000" dirty="0"/>
              <a:t>Respiratory surfaces and the exchange of gases (page 92)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11680"/>
            <a:ext cx="8964488" cy="4206240"/>
          </a:xfrm>
        </p:spPr>
        <p:txBody>
          <a:bodyPr>
            <a:noAutofit/>
          </a:bodyPr>
          <a:lstStyle/>
          <a:p>
            <a:r>
              <a:rPr lang="en-AU" sz="2000" dirty="0"/>
              <a:t>The lungs are well suited to their function of gas exchange because: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Alveoli and lungs have a large internal surface (millions of alveoli in the lungs) = more area for gas exchange to occur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Each alveoli is well supplied with blood vessels 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Bloody continuously moved through blood vessels = maintain gradient for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Membrane of the alveoli are thin (1 cell thick) = easy diffusion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Alveoli are covered in a thin layer of moisture as gases must be dissolved to diffuse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Lungs are positioned deep in the body to prevent excess evaporation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000" b="1" dirty="0"/>
              <a:t>Lung volume can be changed by movements of respirator muscles. Causing constant movement of air into and out of the lungs =  maintain gradient for diffusion</a:t>
            </a:r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853393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Concentration Gradients and Gas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011680"/>
            <a:ext cx="8640960" cy="4206240"/>
          </a:xfrm>
        </p:spPr>
        <p:txBody>
          <a:bodyPr>
            <a:noAutofit/>
          </a:bodyPr>
          <a:lstStyle/>
          <a:p>
            <a:r>
              <a:rPr lang="en-AU" altLang="en-US" sz="2800" dirty="0"/>
              <a:t>Concentration gradients are required for gas exchange to occur. </a:t>
            </a:r>
          </a:p>
          <a:p>
            <a:r>
              <a:rPr lang="en-AU" altLang="en-US" sz="2800" dirty="0"/>
              <a:t>The blood in the capillaries around the alveoli has a </a:t>
            </a:r>
            <a:r>
              <a:rPr lang="en-AU" altLang="en-US" sz="2800" b="1" dirty="0"/>
              <a:t>low oxygen concentration </a:t>
            </a:r>
            <a:r>
              <a:rPr lang="en-AU" altLang="en-US" sz="2800" dirty="0"/>
              <a:t>(as it has already delivered all the oxygen to the cells and returning to the lungs)</a:t>
            </a:r>
          </a:p>
          <a:p>
            <a:r>
              <a:rPr lang="en-AU" altLang="en-US" sz="2800" dirty="0"/>
              <a:t>the air outside (in the alveoli) is </a:t>
            </a:r>
            <a:r>
              <a:rPr lang="en-AU" altLang="en-US" sz="2800" b="1" dirty="0"/>
              <a:t>high in oxygen concentration</a:t>
            </a:r>
            <a:r>
              <a:rPr lang="en-AU" altLang="en-US" sz="2800" dirty="0"/>
              <a:t>. </a:t>
            </a:r>
          </a:p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Oxygen will move from high to low concentration = from the alveoli to the blood capillaries.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4779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176"/>
            <a:ext cx="9036496" cy="1508760"/>
          </a:xfrm>
        </p:spPr>
        <p:txBody>
          <a:bodyPr>
            <a:normAutofit/>
          </a:bodyPr>
          <a:lstStyle/>
          <a:p>
            <a:r>
              <a:rPr lang="en-AU" sz="4000" dirty="0"/>
              <a:t>Concentration Gradients and Gas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11680"/>
            <a:ext cx="8784976" cy="4206240"/>
          </a:xfrm>
        </p:spPr>
        <p:txBody>
          <a:bodyPr>
            <a:noAutofit/>
          </a:bodyPr>
          <a:lstStyle/>
          <a:p>
            <a:r>
              <a:rPr lang="en-AU" altLang="en-US" sz="2800" b="1" dirty="0"/>
              <a:t>Oxygen dissolves in the moisture on the inside of the alveolus and diffuses through the membrane, through the walls of the capillaries and into the blood.</a:t>
            </a:r>
          </a:p>
          <a:p>
            <a:r>
              <a:rPr lang="en-AU" altLang="en-US" sz="2800" b="1" dirty="0"/>
              <a:t>The blood in capillaries around the alveoli are high in Carbon Dioxide (has come from the cells and picked up the wastes)</a:t>
            </a:r>
          </a:p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Carbon dioxide diffuses out of the blood and into the air in the alveolus</a:t>
            </a:r>
          </a:p>
          <a:p>
            <a:r>
              <a:rPr lang="en-AU" altLang="en-US" sz="2800" b="1" dirty="0"/>
              <a:t>Thus the expired air contains less oxygen, and more carbon dioxide, than inspired air</a:t>
            </a:r>
            <a:r>
              <a:rPr lang="en-AU" altLang="en-US" sz="2800" dirty="0"/>
              <a:t>.</a:t>
            </a:r>
          </a:p>
          <a:p>
            <a:endParaRPr lang="en-A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34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523875"/>
            <a:ext cx="7753350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3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70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Oxygen Saturation</a:t>
            </a:r>
          </a:p>
        </p:txBody>
      </p:sp>
      <p:pic>
        <p:nvPicPr>
          <p:cNvPr id="4" name="Picture 8" descr="http://pharyngula.org/%7Epzmyers/MyersLab/teaching/Bi104/l07/img/pO2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0419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616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Breathing and Respiration </a:t>
            </a:r>
          </a:p>
        </p:txBody>
      </p:sp>
    </p:spTree>
    <p:extLst>
      <p:ext uri="{BB962C8B-B14F-4D97-AF65-F5344CB8AC3E}">
        <p14:creationId xmlns:p14="http://schemas.microsoft.com/office/powerpoint/2010/main" val="1462172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9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Breathing and Respiration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857759"/>
              </p:ext>
            </p:extLst>
          </p:nvPr>
        </p:nvGraphicFramePr>
        <p:xfrm>
          <a:off x="178731" y="1916832"/>
          <a:ext cx="8784976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3571578994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1691627414"/>
                    </a:ext>
                  </a:extLst>
                </a:gridCol>
              </a:tblGrid>
              <a:tr h="458026">
                <a:tc>
                  <a:txBody>
                    <a:bodyPr/>
                    <a:lstStyle/>
                    <a:p>
                      <a:r>
                        <a:rPr lang="en-AU" sz="2400" dirty="0"/>
                        <a:t>Breathing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/>
                        <a:t>Respiration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13129"/>
                  </a:ext>
                </a:extLst>
              </a:tr>
              <a:tr h="4366510">
                <a:tc>
                  <a:txBody>
                    <a:bodyPr/>
                    <a:lstStyle/>
                    <a:p>
                      <a:pPr eaLnBrk="1" hangingPunct="1"/>
                      <a:r>
                        <a:rPr lang="en-US" altLang="en-US" sz="2800" b="1" dirty="0">
                          <a:solidFill>
                            <a:schemeClr val="tx1"/>
                          </a:solidFill>
                        </a:rPr>
                        <a:t>Breathing (sometimes referred to as </a:t>
                      </a:r>
                      <a:r>
                        <a:rPr lang="en-US" altLang="en-US" sz="2800" b="1" dirty="0">
                          <a:solidFill>
                            <a:schemeClr val="accent6"/>
                          </a:solidFill>
                        </a:rPr>
                        <a:t>ventilation</a:t>
                      </a:r>
                      <a:r>
                        <a:rPr lang="en-US" altLang="en-US" sz="2800" b="1" dirty="0">
                          <a:solidFill>
                            <a:schemeClr val="tx1"/>
                          </a:solidFill>
                        </a:rPr>
                        <a:t>) is the process of </a:t>
                      </a:r>
                      <a:r>
                        <a:rPr lang="en-US" altLang="en-US" sz="2800" b="1" dirty="0">
                          <a:solidFill>
                            <a:schemeClr val="accent6"/>
                          </a:solidFill>
                        </a:rPr>
                        <a:t>moving air into and out of the lungs.</a:t>
                      </a:r>
                    </a:p>
                    <a:p>
                      <a:pPr eaLnBrk="1" hangingPunct="1"/>
                      <a:r>
                        <a:rPr lang="en-US" altLang="en-US" sz="2800" b="1" dirty="0">
                          <a:solidFill>
                            <a:schemeClr val="tx1"/>
                          </a:solidFill>
                        </a:rPr>
                        <a:t>The purpose of breathing is to </a:t>
                      </a:r>
                      <a:r>
                        <a:rPr lang="en-US" altLang="en-US" sz="2800" b="1" u="sng" dirty="0">
                          <a:solidFill>
                            <a:schemeClr val="accent6"/>
                          </a:solidFill>
                        </a:rPr>
                        <a:t>exchange</a:t>
                      </a:r>
                      <a:r>
                        <a:rPr lang="en-US" altLang="en-US" sz="2800" b="1" dirty="0">
                          <a:solidFill>
                            <a:schemeClr val="accent6"/>
                          </a:solidFill>
                        </a:rPr>
                        <a:t> oxygen and carbon dioxide between the lungs and the air</a:t>
                      </a:r>
                      <a:r>
                        <a:rPr lang="en-US" altLang="en-US" sz="2400" b="1" dirty="0">
                          <a:solidFill>
                            <a:schemeClr val="accent6"/>
                          </a:solidFill>
                        </a:rPr>
                        <a:t> . </a:t>
                      </a:r>
                    </a:p>
                    <a:p>
                      <a:endParaRPr lang="en-A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chemeClr val="tx1"/>
                          </a:solidFill>
                        </a:rPr>
                        <a:t>Respiration is the </a:t>
                      </a:r>
                      <a:r>
                        <a:rPr lang="en-US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transport </a:t>
                      </a:r>
                      <a:r>
                        <a:rPr lang="en-US" altLang="en-US" sz="2800" b="1" dirty="0">
                          <a:solidFill>
                            <a:schemeClr val="tx1"/>
                          </a:solidFill>
                        </a:rPr>
                        <a:t>of oxygen from the air to the tissues and the transport of carbon dioxide in the opposite direction.</a:t>
                      </a:r>
                      <a:br>
                        <a:rPr lang="en-US" altLang="en-US" sz="2800" b="1" dirty="0">
                          <a:solidFill>
                            <a:schemeClr val="tx1"/>
                          </a:solidFill>
                        </a:rPr>
                      </a:br>
                      <a:br>
                        <a:rPr lang="en-US" altLang="en-US" sz="28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[</a:t>
                      </a:r>
                      <a:r>
                        <a:rPr lang="en-US" altLang="en-US" sz="1800" b="1" i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not to be confused with the process of cellular respiration discussed earlier</a:t>
                      </a:r>
                      <a:r>
                        <a:rPr lang="en-US" altLang="en-US" sz="2800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] </a:t>
                      </a:r>
                    </a:p>
                    <a:p>
                      <a:endParaRPr lang="en-A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78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8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324528" cy="1508760"/>
          </a:xfrm>
        </p:spPr>
        <p:txBody>
          <a:bodyPr>
            <a:normAutofit/>
          </a:bodyPr>
          <a:lstStyle/>
          <a:p>
            <a:r>
              <a:rPr lang="en-AU" sz="4000" dirty="0"/>
              <a:t>Internal and External Respiration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11680"/>
            <a:ext cx="8964488" cy="4206240"/>
          </a:xfrm>
        </p:spPr>
        <p:txBody>
          <a:bodyPr>
            <a:normAutofit/>
          </a:bodyPr>
          <a:lstStyle/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External respiration </a:t>
            </a:r>
            <a:r>
              <a:rPr lang="en-AU" altLang="en-US" sz="2800" b="1" dirty="0"/>
              <a:t>is the movement of O</a:t>
            </a:r>
            <a:r>
              <a:rPr lang="en-AU" altLang="en-US" sz="2800" b="1" baseline="-25000" dirty="0"/>
              <a:t>2</a:t>
            </a:r>
            <a:r>
              <a:rPr lang="en-AU" altLang="en-US" sz="2800" b="1" dirty="0"/>
              <a:t> and CO</a:t>
            </a:r>
            <a:r>
              <a:rPr lang="en-AU" altLang="en-US" sz="2800" b="1" baseline="-25000" dirty="0"/>
              <a:t>2</a:t>
            </a:r>
            <a:r>
              <a:rPr lang="en-AU" altLang="en-US" sz="2800" b="1" dirty="0"/>
              <a:t> between the </a:t>
            </a:r>
            <a:r>
              <a:rPr lang="en-AU" altLang="en-US" sz="2800" b="1" i="1" dirty="0"/>
              <a:t>lungs</a:t>
            </a:r>
            <a:r>
              <a:rPr lang="en-AU" altLang="en-US" sz="2800" b="1" dirty="0"/>
              <a:t> and the </a:t>
            </a:r>
            <a:r>
              <a:rPr lang="en-AU" altLang="en-US" sz="2800" b="1" i="1" dirty="0"/>
              <a:t>bloodstream</a:t>
            </a:r>
            <a:r>
              <a:rPr lang="en-AU" altLang="en-US" sz="2800" b="1" dirty="0"/>
              <a:t>.</a:t>
            </a:r>
            <a:endParaRPr lang="en-US" altLang="en-US" sz="2800" b="1" dirty="0"/>
          </a:p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Internal respiration </a:t>
            </a:r>
            <a:r>
              <a:rPr lang="en-AU" altLang="en-US" sz="2800" b="1" dirty="0"/>
              <a:t>is the exchange of O</a:t>
            </a:r>
            <a:r>
              <a:rPr lang="en-AU" altLang="en-US" sz="2800" b="1" baseline="-25000" dirty="0"/>
              <a:t>2</a:t>
            </a:r>
            <a:r>
              <a:rPr lang="en-AU" altLang="en-US" sz="2800" b="1" dirty="0"/>
              <a:t> and CO</a:t>
            </a:r>
            <a:r>
              <a:rPr lang="en-AU" altLang="en-US" sz="2800" b="1" baseline="-25000" dirty="0"/>
              <a:t>2</a:t>
            </a:r>
            <a:r>
              <a:rPr lang="en-AU" altLang="en-US" sz="2800" b="1" dirty="0"/>
              <a:t> between the </a:t>
            </a:r>
            <a:r>
              <a:rPr lang="en-AU" altLang="en-US" sz="2800" b="1" i="1" dirty="0"/>
              <a:t>blood</a:t>
            </a:r>
            <a:r>
              <a:rPr lang="en-AU" altLang="en-US" sz="2800" b="1" dirty="0"/>
              <a:t> and the </a:t>
            </a:r>
            <a:r>
              <a:rPr lang="en-AU" altLang="en-US" sz="2800" b="1" i="1" dirty="0"/>
              <a:t>tissues that need it.</a:t>
            </a:r>
            <a:endParaRPr lang="en-US" altLang="en-US" sz="2800" b="1" i="1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229507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4A64F2-AFE9-FD45-BC75-5236C376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15" y="805142"/>
            <a:ext cx="8760774" cy="548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3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Inspiration and Expiration - ventilation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11680"/>
            <a:ext cx="8856984" cy="4206240"/>
          </a:xfrm>
        </p:spPr>
        <p:txBody>
          <a:bodyPr>
            <a:normAutofit/>
          </a:bodyPr>
          <a:lstStyle/>
          <a:p>
            <a:r>
              <a:rPr lang="en-AU" altLang="en-US" sz="2800" b="1" dirty="0"/>
              <a:t>Air flows from areas of higher pressure to areas of lower pressure.</a:t>
            </a:r>
          </a:p>
          <a:p>
            <a:endParaRPr lang="en-AU" altLang="en-US" sz="2800" b="1" dirty="0"/>
          </a:p>
          <a:p>
            <a:pPr marL="0" indent="0" algn="ctr">
              <a:buNone/>
            </a:pP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INSPIRATION – taking air into the lungs</a:t>
            </a:r>
          </a:p>
          <a:p>
            <a:pPr marL="0" indent="0" algn="ctr">
              <a:buNone/>
            </a:pPr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EXPIRATION – removing air from lungs 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40635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Respiratory Structures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93" y="1988840"/>
            <a:ext cx="7196856" cy="463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70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Thoracic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72" y="2060848"/>
            <a:ext cx="8964488" cy="4206240"/>
          </a:xfrm>
        </p:spPr>
        <p:txBody>
          <a:bodyPr>
            <a:normAutofit/>
          </a:bodyPr>
          <a:lstStyle/>
          <a:p>
            <a:r>
              <a:rPr lang="en-AU" sz="2800" b="1" u="sng" dirty="0"/>
              <a:t>Volume and pressure </a:t>
            </a:r>
            <a:r>
              <a:rPr lang="en-AU" sz="2800" dirty="0"/>
              <a:t>changes are important in allowing ventilation to occur. </a:t>
            </a:r>
          </a:p>
          <a:p>
            <a:r>
              <a:rPr lang="en-AU" sz="2800" b="1" dirty="0"/>
              <a:t>Changing the thoracic volume changes the pressure inside the lungs</a:t>
            </a:r>
          </a:p>
          <a:p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Increase thoracic volume = decrease pressure inside lungs</a:t>
            </a:r>
          </a:p>
          <a:p>
            <a:r>
              <a:rPr lang="en-AU" sz="2800" dirty="0">
                <a:solidFill>
                  <a:schemeClr val="accent4">
                    <a:lumMod val="75000"/>
                  </a:schemeClr>
                </a:solidFill>
              </a:rPr>
              <a:t>Decrease thoracic volume = increase pressure inside lungs </a:t>
            </a:r>
          </a:p>
        </p:txBody>
      </p:sp>
    </p:spTree>
    <p:extLst>
      <p:ext uri="{BB962C8B-B14F-4D97-AF65-F5344CB8AC3E}">
        <p14:creationId xmlns:p14="http://schemas.microsoft.com/office/powerpoint/2010/main" val="2797920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Thoracic Volume 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5828"/>
              </p:ext>
            </p:extLst>
          </p:nvPr>
        </p:nvGraphicFramePr>
        <p:xfrm>
          <a:off x="1827213" y="2038350"/>
          <a:ext cx="5486400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3" imgW="5485714" imgH="4152381" progId="Photoshop.Image.9">
                  <p:embed/>
                </p:oleObj>
              </mc:Choice>
              <mc:Fallback>
                <p:oleObj name="Image" r:id="rId3" imgW="5485714" imgH="4152381" progId="Photoshop.Image.9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038350"/>
                        <a:ext cx="5486400" cy="415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772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Inspiration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4" y="1988840"/>
            <a:ext cx="9252520" cy="5069160"/>
          </a:xfrm>
        </p:spPr>
        <p:txBody>
          <a:bodyPr>
            <a:noAutofit/>
          </a:bodyPr>
          <a:lstStyle/>
          <a:p>
            <a:r>
              <a:rPr lang="en-AU" altLang="en-US" sz="2400" b="1" dirty="0"/>
              <a:t>Pressure of air in the lungs is less than outside. </a:t>
            </a:r>
          </a:p>
          <a:p>
            <a:r>
              <a:rPr lang="en-AU" altLang="en-US" sz="2400" b="1" dirty="0"/>
              <a:t>Low pressure inside is achieved by increasing the volume of the lungs. </a:t>
            </a:r>
          </a:p>
          <a:p>
            <a:r>
              <a:rPr lang="en-AU" altLang="en-US" sz="2400" b="1" dirty="0"/>
              <a:t>Diaphragm and external intercostal muscles contract – becomes flatter</a:t>
            </a:r>
          </a:p>
          <a:p>
            <a:r>
              <a:rPr lang="en-AU" altLang="en-US" sz="2400" b="1" dirty="0"/>
              <a:t>Rib cage moves outwards and upwards and diaphragm moves downwards</a:t>
            </a:r>
          </a:p>
          <a:p>
            <a:r>
              <a:rPr lang="en-AU" altLang="en-US" sz="2400" b="1" dirty="0"/>
              <a:t>Air flows in until the pressure becomes equal.</a:t>
            </a:r>
          </a:p>
          <a:p>
            <a:pPr marL="0" indent="0">
              <a:buNone/>
            </a:pPr>
            <a:endParaRPr lang="en-AU" altLang="en-US" sz="2400" b="1" dirty="0"/>
          </a:p>
          <a:p>
            <a:r>
              <a:rPr lang="en-AU" altLang="en-US" sz="2400" dirty="0"/>
              <a:t>During normal breathing mainly diaphragm involved. Heavier inspiration, movements of the rib cage become more important.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69947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Expiration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2856"/>
            <a:ext cx="9036496" cy="4925144"/>
          </a:xfrm>
        </p:spPr>
        <p:txBody>
          <a:bodyPr>
            <a:normAutofit/>
          </a:bodyPr>
          <a:lstStyle/>
          <a:p>
            <a:r>
              <a:rPr lang="en-AU" altLang="en-US" sz="2400" b="1" dirty="0"/>
              <a:t>Pressure of air in the lungs is greater than outside. </a:t>
            </a:r>
          </a:p>
          <a:p>
            <a:r>
              <a:rPr lang="en-AU" altLang="en-US" sz="2400" b="1" dirty="0"/>
              <a:t>High pressure inside is achieved by decreasing the volume of the lungs. </a:t>
            </a:r>
          </a:p>
          <a:p>
            <a:r>
              <a:rPr lang="en-AU" altLang="en-US" sz="2400" b="1" dirty="0"/>
              <a:t>Diaphragm and external intercostal muscles relax.</a:t>
            </a:r>
          </a:p>
          <a:p>
            <a:r>
              <a:rPr lang="en-AU" altLang="en-US" sz="2400" b="1" dirty="0"/>
              <a:t>Diaphragm moves back upwards into the chest cavity and rib cage moves downwards and inwards.</a:t>
            </a:r>
          </a:p>
          <a:p>
            <a:r>
              <a:rPr lang="en-AU" altLang="en-US" sz="2400" b="1" dirty="0"/>
              <a:t>Lung volume reduces and air is greater inside = thus air flows out until pressures are equal.</a:t>
            </a:r>
          </a:p>
          <a:p>
            <a:endParaRPr lang="en-AU" altLang="en-US" sz="2400" b="1" dirty="0"/>
          </a:p>
          <a:p>
            <a:r>
              <a:rPr lang="en-AU" altLang="en-US" sz="2400" dirty="0"/>
              <a:t>At rest, expiration is a passive process. During forceful expiration, the intercostal muscles contract to actively lower the rib cage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396639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rea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8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541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224F-32FB-E240-AFA8-72AB69B92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84176"/>
            <a:ext cx="9145016" cy="1508760"/>
          </a:xfrm>
        </p:spPr>
        <p:txBody>
          <a:bodyPr>
            <a:noAutofit/>
          </a:bodyPr>
          <a:lstStyle/>
          <a:p>
            <a:r>
              <a:rPr lang="en-AU" sz="4000" dirty="0"/>
              <a:t>EFFECTS OF LIFESTYLE ON the gas exchange page 93-95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13925-183D-2C45-BFFA-075FD6110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060848"/>
            <a:ext cx="7338060" cy="4206240"/>
          </a:xfrm>
        </p:spPr>
        <p:txBody>
          <a:bodyPr>
            <a:normAutofit/>
          </a:bodyPr>
          <a:lstStyle/>
          <a:p>
            <a:r>
              <a:rPr lang="en-US" sz="2800" dirty="0"/>
              <a:t>Emphysema</a:t>
            </a:r>
          </a:p>
          <a:p>
            <a:r>
              <a:rPr lang="en-US" sz="2800" dirty="0"/>
              <a:t>Lung Cancer</a:t>
            </a:r>
          </a:p>
          <a:p>
            <a:r>
              <a:rPr lang="en-US" sz="2800" dirty="0"/>
              <a:t>Lung Infections</a:t>
            </a:r>
          </a:p>
          <a:p>
            <a:r>
              <a:rPr lang="en-US" sz="2800" dirty="0"/>
              <a:t>Asthma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69FE4-6828-1F4E-95B1-DE538AD74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2564904"/>
            <a:ext cx="3818756" cy="38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11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BCA2-0C9D-F641-A1B5-5FE9466E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DO: Questions in the text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7D6D-236A-7141-B610-2C434165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206240"/>
          </a:xfrm>
        </p:spPr>
        <p:txBody>
          <a:bodyPr>
            <a:normAutofit/>
          </a:bodyPr>
          <a:lstStyle/>
          <a:p>
            <a:r>
              <a:rPr lang="en-AU" sz="2800" dirty="0"/>
              <a:t>Complete a glossary using the key words from chapter 4 (Page 198)</a:t>
            </a:r>
          </a:p>
          <a:p>
            <a:r>
              <a:rPr lang="en-AU" sz="2800" dirty="0"/>
              <a:t>Complete all Chapter 4 Review Questions (Page 99-100)</a:t>
            </a:r>
          </a:p>
          <a:p>
            <a:r>
              <a:rPr lang="en-AU" sz="2800" dirty="0"/>
              <a:t>Prepare your own notes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98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92375"/>
            <a:ext cx="2519363" cy="990600"/>
          </a:xfrm>
        </p:spPr>
        <p:txBody>
          <a:bodyPr>
            <a:normAutofit fontScale="90000"/>
          </a:bodyPr>
          <a:lstStyle/>
          <a:p>
            <a:r>
              <a:rPr lang="en-AU" dirty="0"/>
              <a:t>Structure and Function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6906"/>
            <a:ext cx="5907782" cy="665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81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Nasal Cavity and Upper Airways  </a:t>
            </a:r>
          </a:p>
        </p:txBody>
      </p:sp>
    </p:spTree>
    <p:extLst>
      <p:ext uri="{BB962C8B-B14F-4D97-AF65-F5344CB8AC3E}">
        <p14:creationId xmlns:p14="http://schemas.microsoft.com/office/powerpoint/2010/main" val="394488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38060" cy="1508760"/>
          </a:xfrm>
        </p:spPr>
        <p:txBody>
          <a:bodyPr>
            <a:normAutofit/>
          </a:bodyPr>
          <a:lstStyle/>
          <a:p>
            <a:r>
              <a:rPr lang="en-AU" sz="4000" dirty="0"/>
              <a:t>Nasal Cavity Function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11680"/>
            <a:ext cx="8640959" cy="4206240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Air enters and leaves the body through the nose</a:t>
            </a:r>
          </a:p>
          <a:p>
            <a:r>
              <a:rPr lang="en-US" altLang="en-US" sz="2800" b="1" dirty="0"/>
              <a:t>Here it is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</a:rPr>
              <a:t>cleaned (filtered), warmed and moistened</a:t>
            </a:r>
            <a:r>
              <a:rPr lang="en-US" altLang="en-US" sz="2800" b="1" dirty="0"/>
              <a:t> before entering the body</a:t>
            </a:r>
          </a:p>
          <a:p>
            <a:r>
              <a:rPr lang="en-US" altLang="en-US" sz="2800" b="1" dirty="0"/>
              <a:t>The nasal secretions contain an anti-bacterial enzyme - </a:t>
            </a:r>
            <a:r>
              <a:rPr lang="en-US" altLang="en-US" sz="2800" b="1" dirty="0">
                <a:solidFill>
                  <a:schemeClr val="accent4">
                    <a:lumMod val="75000"/>
                  </a:schemeClr>
                </a:solidFill>
              </a:rPr>
              <a:t>lysozyme</a:t>
            </a:r>
          </a:p>
          <a:p>
            <a:endParaRPr lang="en-AU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F1846B-24FC-B34B-91D7-2BD0B14C8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4221088"/>
            <a:ext cx="2356872" cy="2356872"/>
          </a:xfrm>
          <a:prstGeom prst="rect">
            <a:avLst/>
          </a:prstGeom>
          <a:solidFill>
            <a:schemeClr val="bg2"/>
          </a:solidFill>
          <a:effectLst>
            <a:outerShdw blurRad="50800" dist="50800" dir="54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352362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4176"/>
            <a:ext cx="9289031" cy="1508760"/>
          </a:xfrm>
        </p:spPr>
        <p:txBody>
          <a:bodyPr>
            <a:normAutofit/>
          </a:bodyPr>
          <a:lstStyle/>
          <a:p>
            <a:r>
              <a:rPr lang="en-AU" sz="4000" dirty="0"/>
              <a:t>Nasal Cavity and Upper Airways Structure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060848"/>
            <a:ext cx="9000999" cy="4206240"/>
          </a:xfrm>
        </p:spPr>
        <p:txBody>
          <a:bodyPr>
            <a:noAutofit/>
          </a:bodyPr>
          <a:lstStyle/>
          <a:p>
            <a:r>
              <a:rPr lang="en-US" altLang="en-US" sz="2800" b="1" dirty="0"/>
              <a:t>The nasal cavity and upper airways have a </a:t>
            </a:r>
            <a:r>
              <a:rPr lang="en-US" altLang="en-US" sz="2800" b="1" u="sng" dirty="0">
                <a:solidFill>
                  <a:schemeClr val="accent6">
                    <a:lumMod val="75000"/>
                  </a:schemeClr>
                </a:solidFill>
              </a:rPr>
              <a:t>mucous lining</a:t>
            </a:r>
          </a:p>
          <a:p>
            <a:r>
              <a:rPr lang="en-US" altLang="en-US" sz="2800" b="1" dirty="0"/>
              <a:t>The epithelial lining contains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goblet cells </a:t>
            </a:r>
            <a:r>
              <a:rPr lang="en-US" altLang="en-US" sz="2800" b="1" dirty="0"/>
              <a:t>which secrete a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clear, sticky mucus</a:t>
            </a:r>
          </a:p>
          <a:p>
            <a:r>
              <a:rPr lang="en-US" altLang="en-US" sz="2800" b="1" dirty="0"/>
              <a:t>The function of mucus is to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trap dirt particles and</a:t>
            </a:r>
            <a:r>
              <a:rPr lang="en-US" altLang="en-US" sz="2800" b="1" dirty="0">
                <a:solidFill>
                  <a:schemeClr val="accent3"/>
                </a:solidFill>
              </a:rPr>
              <a:t> </a:t>
            </a:r>
            <a:r>
              <a:rPr lang="en-US" altLang="en-US" sz="2800" b="1" dirty="0">
                <a:solidFill>
                  <a:schemeClr val="accent6">
                    <a:lumMod val="75000"/>
                  </a:schemeClr>
                </a:solidFill>
              </a:rPr>
              <a:t>microbes</a:t>
            </a:r>
            <a:r>
              <a:rPr lang="en-US" altLang="en-US" sz="2800" b="1" dirty="0"/>
              <a:t> before they enter the lungs</a:t>
            </a:r>
          </a:p>
          <a:p>
            <a:r>
              <a:rPr lang="en-AU" altLang="en-US" sz="2800" b="1" dirty="0">
                <a:solidFill>
                  <a:schemeClr val="accent6">
                    <a:lumMod val="75000"/>
                  </a:schemeClr>
                </a:solidFill>
              </a:rPr>
              <a:t>Cilia </a:t>
            </a:r>
            <a:r>
              <a:rPr lang="en-AU" altLang="en-US" sz="2800" b="1" dirty="0"/>
              <a:t>– microscopic hair-like structures that beat back and forth to help move mucus along and trap the particles. </a:t>
            </a:r>
            <a:r>
              <a:rPr lang="en-US" altLang="en-US" sz="2800" b="1" dirty="0"/>
              <a:t>The cilia sweep the dirty mucus up the trachea and into the throat</a:t>
            </a:r>
          </a:p>
          <a:p>
            <a:endParaRPr lang="en-AU" altLang="en-US" sz="2800" b="1" dirty="0"/>
          </a:p>
          <a:p>
            <a:endParaRPr lang="en-US" altLang="en-US" sz="2800" b="1" dirty="0"/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1049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9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7620"/>
            <a:ext cx="7848872" cy="627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35324" cy="554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94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79A99E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9C4E7AF-8C67-1941-9B2B-F865C36A3ED7}" vid="{B20B28EA-7E78-5041-ACDF-4946E327B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136</TotalTime>
  <Words>1111</Words>
  <Application>Microsoft Macintosh PowerPoint</Application>
  <PresentationFormat>On-screen Show (4:3)</PresentationFormat>
  <Paragraphs>105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Corbel</vt:lpstr>
      <vt:lpstr>Wingdings</vt:lpstr>
      <vt:lpstr>Theme1</vt:lpstr>
      <vt:lpstr>Image</vt:lpstr>
      <vt:lpstr>Respiratory System </vt:lpstr>
      <vt:lpstr>Respiratory Structures</vt:lpstr>
      <vt:lpstr>Respiratory Structures </vt:lpstr>
      <vt:lpstr>Structure and Function</vt:lpstr>
      <vt:lpstr>Nasal Cavity and Upper Airways  </vt:lpstr>
      <vt:lpstr>Nasal Cavity Function </vt:lpstr>
      <vt:lpstr>Nasal Cavity and Upper Airways Structure  </vt:lpstr>
      <vt:lpstr>PowerPoint Presentation</vt:lpstr>
      <vt:lpstr>PowerPoint Presentation</vt:lpstr>
      <vt:lpstr>Upper Airways Function </vt:lpstr>
      <vt:lpstr>Bronchial Tree </vt:lpstr>
      <vt:lpstr>Bronchial Tree Structures </vt:lpstr>
      <vt:lpstr>Bronchial Tree Structure </vt:lpstr>
      <vt:lpstr>Lungs </vt:lpstr>
      <vt:lpstr>Alveoli Structure and Function </vt:lpstr>
      <vt:lpstr>Alveoli Structure and Function </vt:lpstr>
      <vt:lpstr>Pleural Membranes (Pleura) Structure and Function</vt:lpstr>
      <vt:lpstr>Diaphragm and Intercostal Muscles Structure and Function</vt:lpstr>
      <vt:lpstr>Gas Exchange </vt:lpstr>
      <vt:lpstr>Respiratory surfaces and the exchange of gases (page 92)</vt:lpstr>
      <vt:lpstr>Concentration Gradients and Gas Exchange </vt:lpstr>
      <vt:lpstr>Concentration Gradients and Gas Exchange </vt:lpstr>
      <vt:lpstr>PowerPoint Presentation</vt:lpstr>
      <vt:lpstr>Oxygen Saturation</vt:lpstr>
      <vt:lpstr>Breathing and Respiration </vt:lpstr>
      <vt:lpstr>Breathing and Respiration</vt:lpstr>
      <vt:lpstr>Internal and External Respiration</vt:lpstr>
      <vt:lpstr>PowerPoint Presentation</vt:lpstr>
      <vt:lpstr>Inspiration and Expiration - ventilation</vt:lpstr>
      <vt:lpstr>Thoracic Volume</vt:lpstr>
      <vt:lpstr>Thoracic Volume </vt:lpstr>
      <vt:lpstr>Inspiration</vt:lpstr>
      <vt:lpstr>Expiration</vt:lpstr>
      <vt:lpstr>PowerPoint Presentation</vt:lpstr>
      <vt:lpstr>EFFECTS OF LIFESTYLE ON the gas exchange page 93-95</vt:lpstr>
      <vt:lpstr>DO: Questions in the text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</dc:title>
  <dc:creator>JOHANSEN Rebecca</dc:creator>
  <cp:lastModifiedBy>JOHANSEN Rebecca [Rossmoyne Senior High School]</cp:lastModifiedBy>
  <cp:revision>36</cp:revision>
  <dcterms:created xsi:type="dcterms:W3CDTF">2019-03-05T01:11:50Z</dcterms:created>
  <dcterms:modified xsi:type="dcterms:W3CDTF">2021-01-15T10:16:42Z</dcterms:modified>
</cp:coreProperties>
</file>