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5" r:id="rId1"/>
  </p:sldMasterIdLst>
  <p:sldIdLst>
    <p:sldId id="256" r:id="rId2"/>
    <p:sldId id="271" r:id="rId3"/>
    <p:sldId id="258" r:id="rId4"/>
    <p:sldId id="257" r:id="rId5"/>
    <p:sldId id="260" r:id="rId6"/>
    <p:sldId id="261" r:id="rId7"/>
    <p:sldId id="259" r:id="rId8"/>
    <p:sldId id="262" r:id="rId9"/>
    <p:sldId id="263" r:id="rId10"/>
    <p:sldId id="264" r:id="rId11"/>
    <p:sldId id="265" r:id="rId12"/>
    <p:sldId id="266" r:id="rId13"/>
    <p:sldId id="267" r:id="rId14"/>
    <p:sldId id="268" r:id="rId15"/>
    <p:sldId id="269" r:id="rId16"/>
    <p:sldId id="270" r:id="rId17"/>
    <p:sldId id="275" r:id="rId18"/>
    <p:sldId id="272" r:id="rId19"/>
    <p:sldId id="273" r:id="rId20"/>
    <p:sldId id="274" r:id="rId21"/>
    <p:sldId id="276" r:id="rId22"/>
    <p:sldId id="278" r:id="rId23"/>
    <p:sldId id="277" r:id="rId24"/>
    <p:sldId id="279" r:id="rId25"/>
    <p:sldId id="281" r:id="rId26"/>
    <p:sldId id="280" r:id="rId27"/>
    <p:sldId id="284" r:id="rId28"/>
    <p:sldId id="282" r:id="rId29"/>
    <p:sldId id="283" r:id="rId30"/>
    <p:sldId id="285" r:id="rId31"/>
    <p:sldId id="286" r:id="rId32"/>
    <p:sldId id="295" r:id="rId33"/>
    <p:sldId id="288" r:id="rId34"/>
    <p:sldId id="292" r:id="rId35"/>
    <p:sldId id="291" r:id="rId36"/>
    <p:sldId id="287" r:id="rId37"/>
    <p:sldId id="290" r:id="rId38"/>
    <p:sldId id="289" r:id="rId39"/>
    <p:sldId id="293" r:id="rId40"/>
    <p:sldId id="294" r:id="rId41"/>
    <p:sldId id="296" r:id="rId42"/>
    <p:sldId id="297"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8" r:id="rId62"/>
    <p:sldId id="317" r:id="rId63"/>
    <p:sldId id="319" r:id="rId64"/>
    <p:sldId id="320" r:id="rId65"/>
    <p:sldId id="321" r:id="rId66"/>
    <p:sldId id="322" r:id="rId67"/>
    <p:sldId id="32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snapToGrid="0" snapToObjects="1">
      <p:cViewPr varScale="1">
        <p:scale>
          <a:sx n="111" d="100"/>
          <a:sy n="111" d="100"/>
        </p:scale>
        <p:origin x="-51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CCCEF7A4-C589-024A-AD2A-DD66C8883CE3}" type="datetimeFigureOut">
              <a:rPr lang="en-US" smtClean="0"/>
              <a:t>11/20/2017</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805DB883-43CF-D948-AFF8-E3656C781056}"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19057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CEF7A4-C589-024A-AD2A-DD66C8883CE3}" type="datetimeFigureOut">
              <a:rPr lang="en-US" smtClean="0"/>
              <a:t>11/20/2017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5DB883-43CF-D948-AFF8-E3656C781056}" type="slidenum">
              <a:rPr lang="en-US" smtClean="0"/>
              <a:t>‹#›</a:t>
            </a:fld>
            <a:endParaRPr lang="en-US"/>
          </a:p>
        </p:txBody>
      </p:sp>
    </p:spTree>
    <p:extLst>
      <p:ext uri="{BB962C8B-B14F-4D97-AF65-F5344CB8AC3E}">
        <p14:creationId xmlns:p14="http://schemas.microsoft.com/office/powerpoint/2010/main" val="946750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CEF7A4-C589-024A-AD2A-DD66C8883CE3}" type="datetimeFigureOut">
              <a:rPr lang="en-US" smtClean="0"/>
              <a:t>11/20/2017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5DB883-43CF-D948-AFF8-E3656C781056}" type="slidenum">
              <a:rPr lang="en-US" smtClean="0"/>
              <a:t>‹#›</a:t>
            </a:fld>
            <a:endParaRPr lang="en-US"/>
          </a:p>
        </p:txBody>
      </p:sp>
    </p:spTree>
    <p:extLst>
      <p:ext uri="{BB962C8B-B14F-4D97-AF65-F5344CB8AC3E}">
        <p14:creationId xmlns:p14="http://schemas.microsoft.com/office/powerpoint/2010/main" val="1330338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CEF7A4-C589-024A-AD2A-DD66C8883CE3}" type="datetimeFigureOut">
              <a:rPr lang="en-US" smtClean="0"/>
              <a:t>11/20/2017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5DB883-43CF-D948-AFF8-E3656C781056}" type="slidenum">
              <a:rPr lang="en-US" smtClean="0"/>
              <a:t>‹#›</a:t>
            </a:fld>
            <a:endParaRPr lang="en-US"/>
          </a:p>
        </p:txBody>
      </p:sp>
    </p:spTree>
    <p:extLst>
      <p:ext uri="{BB962C8B-B14F-4D97-AF65-F5344CB8AC3E}">
        <p14:creationId xmlns:p14="http://schemas.microsoft.com/office/powerpoint/2010/main" val="1893819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CCCEF7A4-C589-024A-AD2A-DD66C8883CE3}" type="datetimeFigureOut">
              <a:rPr lang="en-US" smtClean="0"/>
              <a:t>11/20/2017</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805DB883-43CF-D948-AFF8-E3656C781056}"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57670023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CEF7A4-C589-024A-AD2A-DD66C8883CE3}" type="datetimeFigureOut">
              <a:rPr lang="en-US" smtClean="0"/>
              <a:t>11/20/2017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5DB883-43CF-D948-AFF8-E3656C781056}" type="slidenum">
              <a:rPr lang="en-US" smtClean="0"/>
              <a:t>‹#›</a:t>
            </a:fld>
            <a:endParaRPr lang="en-US"/>
          </a:p>
        </p:txBody>
      </p:sp>
    </p:spTree>
    <p:extLst>
      <p:ext uri="{BB962C8B-B14F-4D97-AF65-F5344CB8AC3E}">
        <p14:creationId xmlns:p14="http://schemas.microsoft.com/office/powerpoint/2010/main" val="1800129312"/>
      </p:ext>
    </p:extLst>
  </p:cSld>
  <p:clrMapOvr>
    <a:masterClrMapping/>
  </p:clrMapOvr>
  <p:extLst mod="1">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CCEF7A4-C589-024A-AD2A-DD66C8883CE3}" type="datetimeFigureOut">
              <a:rPr lang="en-US" smtClean="0"/>
              <a:t>11/20/2017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5DB883-43CF-D948-AFF8-E3656C781056}" type="slidenum">
              <a:rPr lang="en-US" smtClean="0"/>
              <a:t>‹#›</a:t>
            </a:fld>
            <a:endParaRPr lang="en-US"/>
          </a:p>
        </p:txBody>
      </p:sp>
    </p:spTree>
    <p:extLst>
      <p:ext uri="{BB962C8B-B14F-4D97-AF65-F5344CB8AC3E}">
        <p14:creationId xmlns:p14="http://schemas.microsoft.com/office/powerpoint/2010/main" val="1023727848"/>
      </p:ext>
    </p:extLst>
  </p:cSld>
  <p:clrMapOvr>
    <a:masterClrMapping/>
  </p:clrMapOvr>
  <p:extLst mod="1">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CCEF7A4-C589-024A-AD2A-DD66C8883CE3}" type="datetimeFigureOut">
              <a:rPr lang="en-US" smtClean="0"/>
              <a:t>11/20/2017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5DB883-43CF-D948-AFF8-E3656C781056}" type="slidenum">
              <a:rPr lang="en-US" smtClean="0"/>
              <a:t>‹#›</a:t>
            </a:fld>
            <a:endParaRPr lang="en-US"/>
          </a:p>
        </p:txBody>
      </p:sp>
    </p:spTree>
    <p:extLst>
      <p:ext uri="{BB962C8B-B14F-4D97-AF65-F5344CB8AC3E}">
        <p14:creationId xmlns:p14="http://schemas.microsoft.com/office/powerpoint/2010/main" val="154961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CEF7A4-C589-024A-AD2A-DD66C8883CE3}" type="datetimeFigureOut">
              <a:rPr lang="en-US" smtClean="0"/>
              <a:t>11/20/2017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5DB883-43CF-D948-AFF8-E3656C781056}" type="slidenum">
              <a:rPr lang="en-US" smtClean="0"/>
              <a:t>‹#›</a:t>
            </a:fld>
            <a:endParaRPr lang="en-US"/>
          </a:p>
        </p:txBody>
      </p:sp>
    </p:spTree>
    <p:extLst>
      <p:ext uri="{BB962C8B-B14F-4D97-AF65-F5344CB8AC3E}">
        <p14:creationId xmlns:p14="http://schemas.microsoft.com/office/powerpoint/2010/main" val="1688960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CCCEF7A4-C589-024A-AD2A-DD66C8883CE3}" type="datetimeFigureOut">
              <a:rPr lang="en-US" smtClean="0"/>
              <a:t>11/20/2017</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805DB883-43CF-D948-AFF8-E3656C781056}"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19269034"/>
      </p:ext>
    </p:extLst>
  </p:cSld>
  <p:clrMapOvr>
    <a:masterClrMapping/>
  </p:clrMapOvr>
  <p:extLst mod="1">
    <p:ext uri="{DCECCB84-F9BA-43D5-87BE-67443E8EF086}">
      <p15:sldGuideLst xmlns=""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CCCEF7A4-C589-024A-AD2A-DD66C8883CE3}" type="datetimeFigureOut">
              <a:rPr lang="en-US" smtClean="0"/>
              <a:t>11/20/2017</a:t>
            </a:fld>
            <a:endParaRPr lang="en-US"/>
          </a:p>
        </p:txBody>
      </p:sp>
      <p:sp>
        <p:nvSpPr>
          <p:cNvPr id="6" name="Footer Placeholder 5"/>
          <p:cNvSpPr>
            <a:spLocks noGrp="1"/>
          </p:cNvSpPr>
          <p:nvPr>
            <p:ph type="ftr" sz="quarter" idx="11"/>
          </p:nvPr>
        </p:nvSpPr>
        <p:spPr>
          <a:xfrm>
            <a:off x="2103621" y="6375679"/>
            <a:ext cx="3482178" cy="345796"/>
          </a:xfrm>
        </p:spPr>
        <p:txBody>
          <a:bodyPr/>
          <a:lstStyle/>
          <a:p>
            <a:r>
              <a:rPr lang="en-US" smtClean="0"/>
              <a:t>
              </a:t>
            </a:r>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805DB883-43CF-D948-AFF8-E3656C781056}" type="slidenum">
              <a:rPr lang="en-US" smtClean="0"/>
              <a:t>‹#›</a:t>
            </a:fld>
            <a:endParaRPr lang="en-US"/>
          </a:p>
        </p:txBody>
      </p:sp>
    </p:spTree>
    <p:extLst>
      <p:ext uri="{BB962C8B-B14F-4D97-AF65-F5344CB8AC3E}">
        <p14:creationId xmlns:p14="http://schemas.microsoft.com/office/powerpoint/2010/main" val="115729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CCCEF7A4-C589-024A-AD2A-DD66C8883CE3}" type="datetimeFigureOut">
              <a:rPr lang="en-US" smtClean="0"/>
              <a:t>11/20/2017</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805DB883-43CF-D948-AFF8-E3656C781056}"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0176133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pac01.safelinks.protection.outlook.com/?url=https://www.youtube.com/watch?v=yQP4UJhNn0I&amp;data=02|01|rebecca.johansen@education.wa.edu.au|4ba6ea0207ac41d16e4708d4f750933b|e08016f9d1fd4cbb83b0b76eb4361627|0|0|636405372816678153&amp;sdata=pAzZG4jOAZsghlYZbyvolRajU5sMmS00KIRN4NVQ39Q=&amp;reserved=0" TargetMode="External"/><Relationship Id="rId2" Type="http://schemas.openxmlformats.org/officeDocument/2006/relationships/hyperlink" Target="https://apac01.safelinks.protection.outlook.com/?url=https://www.youtube.com/watch?v=_lNF3_30lUE&amp;data=02|01|rebecca.johansen@education.wa.edu.au|4ba6ea0207ac41d16e4708d4f750933b|e08016f9d1fd4cbb83b0b76eb4361627|0|0|636405372816678153&amp;sdata=p1A/rZQ/B2DMfW1FWXFsOgEbIGp1gRSQCvpQ6LD92JM=&amp;reserved=0"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900dXBWgx3Y" TargetMode="External"/><Relationship Id="rId2" Type="http://schemas.openxmlformats.org/officeDocument/2006/relationships/hyperlink" Target="https://www.youtube.com/watch?v=utLoRJootfY"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ptAw20kem90" TargetMode="External"/><Relationship Id="rId2" Type="http://schemas.openxmlformats.org/officeDocument/2006/relationships/hyperlink" Target="https://www.youtube.com/watch?v=mKo72RnN37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KWAsz59F8gA" TargetMode="External"/><Relationship Id="rId2" Type="http://schemas.openxmlformats.org/officeDocument/2006/relationships/hyperlink" Target="https://www.youtube.com/watch?v=5oUagoF_viQ"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Year 9 Chemistry</a:t>
            </a:r>
            <a:endParaRPr lang="en-US" dirty="0"/>
          </a:p>
        </p:txBody>
      </p:sp>
      <p:sp>
        <p:nvSpPr>
          <p:cNvPr id="3" name="Subtitle 2"/>
          <p:cNvSpPr>
            <a:spLocks noGrp="1"/>
          </p:cNvSpPr>
          <p:nvPr>
            <p:ph type="subTitle" idx="1"/>
          </p:nvPr>
        </p:nvSpPr>
        <p:spPr/>
        <p:txBody>
          <a:bodyPr/>
          <a:lstStyle/>
          <a:p>
            <a:r>
              <a:rPr lang="en-US" dirty="0" smtClean="0"/>
              <a:t>R. Johansen 2017</a:t>
            </a:r>
            <a:endParaRPr lang="en-US" dirty="0"/>
          </a:p>
        </p:txBody>
      </p:sp>
    </p:spTree>
    <p:extLst>
      <p:ext uri="{BB962C8B-B14F-4D97-AF65-F5344CB8AC3E}">
        <p14:creationId xmlns:p14="http://schemas.microsoft.com/office/powerpoint/2010/main" val="833982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aTOMS</a:t>
            </a:r>
            <a:r>
              <a:rPr lang="en-US" dirty="0" smtClean="0"/>
              <a:t> HAVE MASS</a:t>
            </a:r>
            <a:endParaRPr lang="en-US" dirty="0"/>
          </a:p>
        </p:txBody>
      </p:sp>
      <p:sp>
        <p:nvSpPr>
          <p:cNvPr id="3" name="Content Placeholder 2"/>
          <p:cNvSpPr>
            <a:spLocks noGrp="1"/>
          </p:cNvSpPr>
          <p:nvPr>
            <p:ph idx="1"/>
          </p:nvPr>
        </p:nvSpPr>
        <p:spPr>
          <a:xfrm>
            <a:off x="1251678" y="1276599"/>
            <a:ext cx="10178322" cy="5195453"/>
          </a:xfrm>
        </p:spPr>
        <p:txBody>
          <a:bodyPr>
            <a:normAutofit/>
          </a:bodyPr>
          <a:lstStyle/>
          <a:p>
            <a:r>
              <a:rPr lang="en-US" dirty="0" smtClean="0"/>
              <a:t>The sub-atomic particles that make up the atom all have mass.</a:t>
            </a:r>
          </a:p>
          <a:p>
            <a:r>
              <a:rPr lang="en-US" dirty="0" smtClean="0"/>
              <a:t>On the relative atoms scale the mass of these particles are as follows:</a:t>
            </a:r>
          </a:p>
          <a:p>
            <a:pPr lvl="1"/>
            <a:r>
              <a:rPr lang="en-US" b="1" dirty="0" smtClean="0"/>
              <a:t>Proton = 1</a:t>
            </a:r>
          </a:p>
          <a:p>
            <a:pPr lvl="1"/>
            <a:r>
              <a:rPr lang="en-US" b="1" dirty="0" smtClean="0"/>
              <a:t>Neutron = 1</a:t>
            </a:r>
          </a:p>
          <a:p>
            <a:pPr lvl="1"/>
            <a:r>
              <a:rPr lang="en-US" b="1" dirty="0" smtClean="0"/>
              <a:t>Electron = 1/100</a:t>
            </a:r>
          </a:p>
          <a:p>
            <a:r>
              <a:rPr lang="en-US" dirty="0" smtClean="0"/>
              <a:t>Because protons and neutrons are much heavier than electrons, these particles make up the majority of the mass of an atom. </a:t>
            </a:r>
          </a:p>
          <a:p>
            <a:r>
              <a:rPr lang="en-US" dirty="0" smtClean="0"/>
              <a:t>This explains why the nucleus is so dense (as protons and neutrons are found in the nucleus)</a:t>
            </a:r>
          </a:p>
          <a:p>
            <a:r>
              <a:rPr lang="en-US" b="1" dirty="0" smtClean="0"/>
              <a:t>Therefore the total number of protons and neutrons is known as the mass of the atom. We call this the </a:t>
            </a:r>
            <a:r>
              <a:rPr lang="en-US" b="1" u="sng" dirty="0" smtClean="0"/>
              <a:t>atomic mass</a:t>
            </a:r>
            <a:r>
              <a:rPr lang="en-US" b="1" dirty="0" smtClean="0"/>
              <a:t>. </a:t>
            </a:r>
          </a:p>
          <a:p>
            <a:r>
              <a:rPr lang="en-US" dirty="0" smtClean="0"/>
              <a:t>Atomic mass is represented by the mass number of each atom.</a:t>
            </a:r>
          </a:p>
        </p:txBody>
      </p:sp>
    </p:spTree>
    <p:extLst>
      <p:ext uri="{BB962C8B-B14F-4D97-AF65-F5344CB8AC3E}">
        <p14:creationId xmlns:p14="http://schemas.microsoft.com/office/powerpoint/2010/main" val="1023343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Atomic mass</a:t>
            </a:r>
            <a:endParaRPr lang="en-US" dirty="0"/>
          </a:p>
        </p:txBody>
      </p:sp>
      <p:sp>
        <p:nvSpPr>
          <p:cNvPr id="3" name="Content Placeholder 2"/>
          <p:cNvSpPr>
            <a:spLocks noGrp="1"/>
          </p:cNvSpPr>
          <p:nvPr>
            <p:ph idx="1"/>
          </p:nvPr>
        </p:nvSpPr>
        <p:spPr/>
        <p:txBody>
          <a:bodyPr>
            <a:normAutofit/>
          </a:bodyPr>
          <a:lstStyle/>
          <a:p>
            <a:r>
              <a:rPr lang="en-US" dirty="0" smtClean="0"/>
              <a:t>If we refer back to the table below, we can add in the atomic mass of the following types of atoms:</a:t>
            </a:r>
          </a:p>
          <a:p>
            <a:endParaRPr lang="en-US" dirty="0"/>
          </a:p>
          <a:p>
            <a:endParaRPr lang="en-US" dirty="0" smtClean="0"/>
          </a:p>
          <a:p>
            <a:endParaRPr lang="en-US" dirty="0"/>
          </a:p>
          <a:p>
            <a:endParaRPr lang="en-US" dirty="0" smtClean="0"/>
          </a:p>
          <a:p>
            <a:endParaRPr lang="en-US" dirty="0" smtClean="0"/>
          </a:p>
          <a:p>
            <a:r>
              <a:rPr lang="en-US" dirty="0" smtClean="0"/>
              <a:t>Can you predict the atomic mass of sodium and fluorine?</a:t>
            </a:r>
          </a:p>
        </p:txBody>
      </p:sp>
      <p:graphicFrame>
        <p:nvGraphicFramePr>
          <p:cNvPr id="4" name="Table 3"/>
          <p:cNvGraphicFramePr>
            <a:graphicFrameLocks noGrp="1"/>
          </p:cNvGraphicFramePr>
          <p:nvPr>
            <p:extLst>
              <p:ext uri="{D42A27DB-BD31-4B8C-83A1-F6EECF244321}">
                <p14:modId xmlns:p14="http://schemas.microsoft.com/office/powerpoint/2010/main" val="1685040904"/>
              </p:ext>
            </p:extLst>
          </p:nvPr>
        </p:nvGraphicFramePr>
        <p:xfrm>
          <a:off x="1984497" y="3289465"/>
          <a:ext cx="8905175" cy="1656080"/>
        </p:xfrm>
        <a:graphic>
          <a:graphicData uri="http://schemas.openxmlformats.org/drawingml/2006/table">
            <a:tbl>
              <a:tblPr firstRow="1" bandRow="1">
                <a:tableStyleId>{5C22544A-7EE6-4342-B048-85BDC9FD1C3A}</a:tableStyleId>
              </a:tblPr>
              <a:tblGrid>
                <a:gridCol w="1781035"/>
                <a:gridCol w="1781035"/>
                <a:gridCol w="1781035"/>
                <a:gridCol w="1781035"/>
                <a:gridCol w="1781035"/>
              </a:tblGrid>
              <a:tr h="831273">
                <a:tc>
                  <a:txBody>
                    <a:bodyPr/>
                    <a:lstStyle/>
                    <a:p>
                      <a:r>
                        <a:rPr lang="en-US" dirty="0" smtClean="0"/>
                        <a:t>Type</a:t>
                      </a:r>
                      <a:r>
                        <a:rPr lang="en-US" baseline="0" dirty="0" smtClean="0"/>
                        <a:t> of Atom</a:t>
                      </a:r>
                      <a:endParaRPr lang="en-US" dirty="0"/>
                    </a:p>
                  </a:txBody>
                  <a:tcPr/>
                </a:tc>
                <a:tc>
                  <a:txBody>
                    <a:bodyPr/>
                    <a:lstStyle/>
                    <a:p>
                      <a:r>
                        <a:rPr lang="en-US" dirty="0" smtClean="0"/>
                        <a:t>Number of Protons</a:t>
                      </a:r>
                      <a:endParaRPr lang="en-US" dirty="0"/>
                    </a:p>
                  </a:txBody>
                  <a:tcPr/>
                </a:tc>
                <a:tc>
                  <a:txBody>
                    <a:bodyPr/>
                    <a:lstStyle/>
                    <a:p>
                      <a:r>
                        <a:rPr lang="en-US" dirty="0" smtClean="0"/>
                        <a:t>Number of Neutrons</a:t>
                      </a:r>
                      <a:endParaRPr lang="en-US" dirty="0"/>
                    </a:p>
                  </a:txBody>
                  <a:tcPr/>
                </a:tc>
                <a:tc>
                  <a:txBody>
                    <a:bodyPr/>
                    <a:lstStyle/>
                    <a:p>
                      <a:r>
                        <a:rPr lang="en-US" dirty="0" smtClean="0"/>
                        <a:t>Number of Electrons</a:t>
                      </a:r>
                      <a:endParaRPr lang="en-US" dirty="0"/>
                    </a:p>
                  </a:txBody>
                  <a:tcPr/>
                </a:tc>
                <a:tc>
                  <a:txBody>
                    <a:bodyPr/>
                    <a:lstStyle/>
                    <a:p>
                      <a:r>
                        <a:rPr lang="en-US" dirty="0" smtClean="0"/>
                        <a:t>Atomic</a:t>
                      </a:r>
                      <a:r>
                        <a:rPr lang="en-US" baseline="0" dirty="0" smtClean="0"/>
                        <a:t> Mass (Mass Number)</a:t>
                      </a:r>
                      <a:endParaRPr lang="en-US" dirty="0"/>
                    </a:p>
                  </a:txBody>
                  <a:tcPr/>
                </a:tc>
              </a:tr>
              <a:tr h="370840">
                <a:tc>
                  <a:txBody>
                    <a:bodyPr/>
                    <a:lstStyle/>
                    <a:p>
                      <a:r>
                        <a:rPr lang="en-US" dirty="0" smtClean="0"/>
                        <a:t>Sodium</a:t>
                      </a:r>
                      <a:endParaRPr lang="en-US" dirty="0"/>
                    </a:p>
                  </a:txBody>
                  <a:tcPr/>
                </a:tc>
                <a:tc>
                  <a:txBody>
                    <a:bodyPr/>
                    <a:lstStyle/>
                    <a:p>
                      <a:r>
                        <a:rPr lang="en-US" dirty="0" smtClean="0"/>
                        <a:t>11</a:t>
                      </a:r>
                      <a:endParaRPr lang="en-US" dirty="0"/>
                    </a:p>
                  </a:txBody>
                  <a:tcPr/>
                </a:tc>
                <a:tc>
                  <a:txBody>
                    <a:bodyPr/>
                    <a:lstStyle/>
                    <a:p>
                      <a:r>
                        <a:rPr lang="en-US" dirty="0" smtClean="0"/>
                        <a:t>12</a:t>
                      </a:r>
                      <a:endParaRPr lang="en-US" dirty="0"/>
                    </a:p>
                  </a:txBody>
                  <a:tcPr/>
                </a:tc>
                <a:tc>
                  <a:txBody>
                    <a:bodyPr/>
                    <a:lstStyle/>
                    <a:p>
                      <a:r>
                        <a:rPr lang="en-US" dirty="0" smtClean="0"/>
                        <a:t>11</a:t>
                      </a:r>
                      <a:endParaRPr lang="en-US" dirty="0"/>
                    </a:p>
                  </a:txBody>
                  <a:tcPr/>
                </a:tc>
                <a:tc>
                  <a:txBody>
                    <a:bodyPr/>
                    <a:lstStyle/>
                    <a:p>
                      <a:endParaRPr lang="en-US" dirty="0"/>
                    </a:p>
                  </a:txBody>
                  <a:tcPr/>
                </a:tc>
              </a:tr>
              <a:tr h="370840">
                <a:tc>
                  <a:txBody>
                    <a:bodyPr/>
                    <a:lstStyle/>
                    <a:p>
                      <a:r>
                        <a:rPr lang="en-US" dirty="0" smtClean="0"/>
                        <a:t>Fluorine</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c>
                  <a:txBody>
                    <a:bodyPr/>
                    <a:lstStyle/>
                    <a:p>
                      <a:r>
                        <a:rPr lang="en-US" dirty="0" smtClean="0"/>
                        <a:t>9</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896373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Atomic mass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59998892"/>
              </p:ext>
            </p:extLst>
          </p:nvPr>
        </p:nvGraphicFramePr>
        <p:xfrm>
          <a:off x="1721996" y="1508166"/>
          <a:ext cx="8905175" cy="1656080"/>
        </p:xfrm>
        <a:graphic>
          <a:graphicData uri="http://schemas.openxmlformats.org/drawingml/2006/table">
            <a:tbl>
              <a:tblPr firstRow="1" bandRow="1">
                <a:tableStyleId>{5C22544A-7EE6-4342-B048-85BDC9FD1C3A}</a:tableStyleId>
              </a:tblPr>
              <a:tblGrid>
                <a:gridCol w="1781035"/>
                <a:gridCol w="1781035"/>
                <a:gridCol w="1781035"/>
                <a:gridCol w="1781035"/>
                <a:gridCol w="1781035"/>
              </a:tblGrid>
              <a:tr h="831273">
                <a:tc>
                  <a:txBody>
                    <a:bodyPr/>
                    <a:lstStyle/>
                    <a:p>
                      <a:r>
                        <a:rPr lang="en-US" dirty="0" smtClean="0"/>
                        <a:t>Type</a:t>
                      </a:r>
                      <a:r>
                        <a:rPr lang="en-US" baseline="0" dirty="0" smtClean="0"/>
                        <a:t> of Atom</a:t>
                      </a:r>
                      <a:endParaRPr lang="en-US" dirty="0"/>
                    </a:p>
                  </a:txBody>
                  <a:tcPr/>
                </a:tc>
                <a:tc>
                  <a:txBody>
                    <a:bodyPr/>
                    <a:lstStyle/>
                    <a:p>
                      <a:r>
                        <a:rPr lang="en-US" dirty="0" smtClean="0"/>
                        <a:t>Number of Protons</a:t>
                      </a:r>
                      <a:endParaRPr lang="en-US" dirty="0"/>
                    </a:p>
                  </a:txBody>
                  <a:tcPr/>
                </a:tc>
                <a:tc>
                  <a:txBody>
                    <a:bodyPr/>
                    <a:lstStyle/>
                    <a:p>
                      <a:r>
                        <a:rPr lang="en-US" dirty="0" smtClean="0"/>
                        <a:t>Number of Neutrons</a:t>
                      </a:r>
                      <a:endParaRPr lang="en-US" dirty="0"/>
                    </a:p>
                  </a:txBody>
                  <a:tcPr/>
                </a:tc>
                <a:tc>
                  <a:txBody>
                    <a:bodyPr/>
                    <a:lstStyle/>
                    <a:p>
                      <a:r>
                        <a:rPr lang="en-US" dirty="0" smtClean="0"/>
                        <a:t>Number of Electrons</a:t>
                      </a:r>
                      <a:endParaRPr lang="en-US" dirty="0"/>
                    </a:p>
                  </a:txBody>
                  <a:tcPr/>
                </a:tc>
                <a:tc>
                  <a:txBody>
                    <a:bodyPr/>
                    <a:lstStyle/>
                    <a:p>
                      <a:r>
                        <a:rPr lang="en-US" dirty="0" smtClean="0"/>
                        <a:t>Atomic</a:t>
                      </a:r>
                      <a:r>
                        <a:rPr lang="en-US" baseline="0" dirty="0" smtClean="0"/>
                        <a:t> Mass (Mass Number)</a:t>
                      </a:r>
                      <a:endParaRPr lang="en-US" dirty="0"/>
                    </a:p>
                  </a:txBody>
                  <a:tcPr/>
                </a:tc>
              </a:tr>
              <a:tr h="370840">
                <a:tc>
                  <a:txBody>
                    <a:bodyPr/>
                    <a:lstStyle/>
                    <a:p>
                      <a:r>
                        <a:rPr lang="en-US" dirty="0" smtClean="0"/>
                        <a:t>Sodium</a:t>
                      </a:r>
                      <a:endParaRPr lang="en-US" dirty="0"/>
                    </a:p>
                  </a:txBody>
                  <a:tcPr/>
                </a:tc>
                <a:tc>
                  <a:txBody>
                    <a:bodyPr/>
                    <a:lstStyle/>
                    <a:p>
                      <a:r>
                        <a:rPr lang="en-US" dirty="0" smtClean="0"/>
                        <a:t>11</a:t>
                      </a:r>
                      <a:endParaRPr lang="en-US" dirty="0"/>
                    </a:p>
                  </a:txBody>
                  <a:tcPr/>
                </a:tc>
                <a:tc>
                  <a:txBody>
                    <a:bodyPr/>
                    <a:lstStyle/>
                    <a:p>
                      <a:r>
                        <a:rPr lang="en-US" dirty="0" smtClean="0"/>
                        <a:t>12</a:t>
                      </a:r>
                      <a:endParaRPr lang="en-US" dirty="0"/>
                    </a:p>
                  </a:txBody>
                  <a:tcPr/>
                </a:tc>
                <a:tc>
                  <a:txBody>
                    <a:bodyPr/>
                    <a:lstStyle/>
                    <a:p>
                      <a:r>
                        <a:rPr lang="en-US" dirty="0" smtClean="0"/>
                        <a:t>11</a:t>
                      </a:r>
                      <a:endParaRPr lang="en-US" dirty="0"/>
                    </a:p>
                  </a:txBody>
                  <a:tcPr/>
                </a:tc>
                <a:tc>
                  <a:txBody>
                    <a:bodyPr/>
                    <a:lstStyle/>
                    <a:p>
                      <a:r>
                        <a:rPr lang="en-US" dirty="0" smtClean="0"/>
                        <a:t>23</a:t>
                      </a:r>
                      <a:endParaRPr lang="en-US" dirty="0"/>
                    </a:p>
                  </a:txBody>
                  <a:tcPr/>
                </a:tc>
              </a:tr>
              <a:tr h="370840">
                <a:tc>
                  <a:txBody>
                    <a:bodyPr/>
                    <a:lstStyle/>
                    <a:p>
                      <a:r>
                        <a:rPr lang="en-US" dirty="0" smtClean="0"/>
                        <a:t>Fluorine</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c>
                  <a:txBody>
                    <a:bodyPr/>
                    <a:lstStyle/>
                    <a:p>
                      <a:r>
                        <a:rPr lang="en-US" dirty="0" smtClean="0"/>
                        <a:t>9</a:t>
                      </a:r>
                      <a:endParaRPr lang="en-US" dirty="0"/>
                    </a:p>
                  </a:txBody>
                  <a:tcPr/>
                </a:tc>
                <a:tc>
                  <a:txBody>
                    <a:bodyPr/>
                    <a:lstStyle/>
                    <a:p>
                      <a:r>
                        <a:rPr lang="en-US" dirty="0" smtClean="0"/>
                        <a:t>19</a:t>
                      </a:r>
                      <a:endParaRPr lang="en-US" dirty="0"/>
                    </a:p>
                  </a:txBody>
                  <a:tcPr/>
                </a:tc>
              </a:tr>
            </a:tbl>
          </a:graphicData>
        </a:graphic>
      </p:graphicFrame>
      <p:sp>
        <p:nvSpPr>
          <p:cNvPr id="5" name="TextBox 4"/>
          <p:cNvSpPr txBox="1"/>
          <p:nvPr/>
        </p:nvSpPr>
        <p:spPr>
          <a:xfrm>
            <a:off x="1721996" y="3574473"/>
            <a:ext cx="8905175" cy="677108"/>
          </a:xfrm>
          <a:prstGeom prst="rect">
            <a:avLst/>
          </a:prstGeom>
          <a:noFill/>
        </p:spPr>
        <p:txBody>
          <a:bodyPr wrap="square" rtlCol="0">
            <a:spAutoFit/>
          </a:bodyPr>
          <a:lstStyle/>
          <a:p>
            <a:pPr marL="285750" indent="-285750">
              <a:buFont typeface="Arial" charset="0"/>
              <a:buChar char="•"/>
            </a:pPr>
            <a:r>
              <a:rPr lang="en-US" dirty="0" smtClean="0"/>
              <a:t>Use the following method to calculate atomic mass (mass number):</a:t>
            </a:r>
          </a:p>
          <a:p>
            <a:pPr marL="285750" indent="-285750">
              <a:buFont typeface="Arial" charset="0"/>
              <a:buChar char="•"/>
            </a:pPr>
            <a:r>
              <a:rPr lang="en-US" sz="2000" b="1" dirty="0" smtClean="0"/>
              <a:t>Number of Protons + Number of Neutrons = Mass Number </a:t>
            </a:r>
            <a:endParaRPr lang="en-US" sz="2000" b="1" dirty="0"/>
          </a:p>
        </p:txBody>
      </p:sp>
    </p:spTree>
    <p:extLst>
      <p:ext uri="{BB962C8B-B14F-4D97-AF65-F5344CB8AC3E}">
        <p14:creationId xmlns:p14="http://schemas.microsoft.com/office/powerpoint/2010/main" val="702704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Give it a try</a:t>
            </a:r>
            <a:endParaRPr lang="en-US" dirty="0"/>
          </a:p>
        </p:txBody>
      </p:sp>
      <p:sp>
        <p:nvSpPr>
          <p:cNvPr id="3" name="Content Placeholder 2"/>
          <p:cNvSpPr>
            <a:spLocks noGrp="1"/>
          </p:cNvSpPr>
          <p:nvPr>
            <p:ph idx="1"/>
          </p:nvPr>
        </p:nvSpPr>
        <p:spPr>
          <a:xfrm>
            <a:off x="1251678" y="1288474"/>
            <a:ext cx="10178322" cy="3593591"/>
          </a:xfrm>
        </p:spPr>
        <p:txBody>
          <a:bodyPr/>
          <a:lstStyle/>
          <a:p>
            <a:r>
              <a:rPr lang="en-US" sz="1800" dirty="0" smtClean="0"/>
              <a:t>Complete the following table using the information you have just learnt:</a:t>
            </a:r>
          </a:p>
          <a:p>
            <a:r>
              <a:rPr lang="en-US" sz="1800" u="sng" dirty="0" smtClean="0"/>
              <a:t>Remember</a:t>
            </a:r>
            <a:r>
              <a:rPr lang="en-US" sz="1800" dirty="0" smtClean="0"/>
              <a:t>:</a:t>
            </a:r>
          </a:p>
          <a:p>
            <a:r>
              <a:rPr lang="en-US" sz="1800" dirty="0"/>
              <a:t>A</a:t>
            </a:r>
            <a:r>
              <a:rPr lang="en-US" sz="1800" dirty="0" smtClean="0"/>
              <a:t>toms are </a:t>
            </a:r>
            <a:r>
              <a:rPr lang="en-US" sz="1800" b="1" dirty="0" smtClean="0"/>
              <a:t>neutral</a:t>
            </a:r>
            <a:r>
              <a:rPr lang="en-US" sz="1800" dirty="0" smtClean="0"/>
              <a:t> (number of protons = number of electrons)</a:t>
            </a:r>
          </a:p>
          <a:p>
            <a:r>
              <a:rPr lang="en-US" sz="1800" dirty="0" smtClean="0"/>
              <a:t>The mass of an atoms comes from the </a:t>
            </a:r>
            <a:r>
              <a:rPr lang="en-US" sz="1800" b="1" dirty="0" smtClean="0"/>
              <a:t>nucleus</a:t>
            </a:r>
            <a:r>
              <a:rPr lang="en-US" sz="1800" dirty="0" smtClean="0"/>
              <a:t>. Protons and Neutrons have a relative mass of 1</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7307550"/>
              </p:ext>
            </p:extLst>
          </p:nvPr>
        </p:nvGraphicFramePr>
        <p:xfrm>
          <a:off x="1414483" y="3355990"/>
          <a:ext cx="9700820" cy="2866679"/>
        </p:xfrm>
        <a:graphic>
          <a:graphicData uri="http://schemas.openxmlformats.org/drawingml/2006/table">
            <a:tbl>
              <a:tblPr firstRow="1" bandRow="1">
                <a:tableStyleId>{5C22544A-7EE6-4342-B048-85BDC9FD1C3A}</a:tableStyleId>
              </a:tblPr>
              <a:tblGrid>
                <a:gridCol w="1940164"/>
                <a:gridCol w="2040952"/>
                <a:gridCol w="1839376"/>
                <a:gridCol w="1940164"/>
                <a:gridCol w="1940164"/>
              </a:tblGrid>
              <a:tr h="946794">
                <a:tc>
                  <a:txBody>
                    <a:bodyPr/>
                    <a:lstStyle/>
                    <a:p>
                      <a:r>
                        <a:rPr lang="en-US" dirty="0" smtClean="0"/>
                        <a:t>Type</a:t>
                      </a:r>
                      <a:r>
                        <a:rPr lang="en-US" baseline="0" dirty="0" smtClean="0"/>
                        <a:t> of Atom</a:t>
                      </a:r>
                      <a:endParaRPr lang="en-US" dirty="0"/>
                    </a:p>
                  </a:txBody>
                  <a:tcPr/>
                </a:tc>
                <a:tc>
                  <a:txBody>
                    <a:bodyPr/>
                    <a:lstStyle/>
                    <a:p>
                      <a:r>
                        <a:rPr lang="en-US" dirty="0" smtClean="0"/>
                        <a:t>Mass Number</a:t>
                      </a:r>
                    </a:p>
                    <a:p>
                      <a:r>
                        <a:rPr lang="en-US" dirty="0" smtClean="0"/>
                        <a:t>(to the whole number)</a:t>
                      </a:r>
                      <a:endParaRPr lang="en-US" dirty="0"/>
                    </a:p>
                  </a:txBody>
                  <a:tcPr/>
                </a:tc>
                <a:tc>
                  <a:txBody>
                    <a:bodyPr/>
                    <a:lstStyle/>
                    <a:p>
                      <a:r>
                        <a:rPr lang="en-US" dirty="0" smtClean="0"/>
                        <a:t>Number of Protons</a:t>
                      </a:r>
                      <a:endParaRPr lang="en-US" dirty="0"/>
                    </a:p>
                  </a:txBody>
                  <a:tcPr/>
                </a:tc>
                <a:tc>
                  <a:txBody>
                    <a:bodyPr/>
                    <a:lstStyle/>
                    <a:p>
                      <a:r>
                        <a:rPr lang="en-US" dirty="0" smtClean="0"/>
                        <a:t>Number of Neutrons</a:t>
                      </a:r>
                      <a:endParaRPr lang="en-US" dirty="0"/>
                    </a:p>
                  </a:txBody>
                  <a:tcPr/>
                </a:tc>
                <a:tc>
                  <a:txBody>
                    <a:bodyPr/>
                    <a:lstStyle/>
                    <a:p>
                      <a:r>
                        <a:rPr lang="en-US" dirty="0" smtClean="0"/>
                        <a:t>Number of Electrons</a:t>
                      </a:r>
                      <a:endParaRPr lang="en-US" dirty="0"/>
                    </a:p>
                  </a:txBody>
                  <a:tcPr/>
                </a:tc>
              </a:tr>
              <a:tr h="383977">
                <a:tc>
                  <a:txBody>
                    <a:bodyPr/>
                    <a:lstStyle/>
                    <a:p>
                      <a:r>
                        <a:rPr lang="en-US" dirty="0" smtClean="0"/>
                        <a:t>Barium (Ba)</a:t>
                      </a:r>
                      <a:endParaRPr lang="en-US" dirty="0"/>
                    </a:p>
                  </a:txBody>
                  <a:tcPr/>
                </a:tc>
                <a:tc>
                  <a:txBody>
                    <a:bodyPr/>
                    <a:lstStyle/>
                    <a:p>
                      <a:r>
                        <a:rPr lang="en-US" dirty="0" smtClean="0"/>
                        <a:t>137</a:t>
                      </a:r>
                      <a:endParaRPr lang="en-US" dirty="0"/>
                    </a:p>
                  </a:txBody>
                  <a:tcPr/>
                </a:tc>
                <a:tc>
                  <a:txBody>
                    <a:bodyPr/>
                    <a:lstStyle/>
                    <a:p>
                      <a:r>
                        <a:rPr lang="en-US" dirty="0" smtClean="0"/>
                        <a:t>56</a:t>
                      </a:r>
                      <a:endParaRPr lang="en-US" dirty="0"/>
                    </a:p>
                  </a:txBody>
                  <a:tcPr/>
                </a:tc>
                <a:tc>
                  <a:txBody>
                    <a:bodyPr/>
                    <a:lstStyle/>
                    <a:p>
                      <a:endParaRPr lang="en-US"/>
                    </a:p>
                  </a:txBody>
                  <a:tcPr/>
                </a:tc>
                <a:tc>
                  <a:txBody>
                    <a:bodyPr/>
                    <a:lstStyle/>
                    <a:p>
                      <a:r>
                        <a:rPr lang="en-US" dirty="0" smtClean="0"/>
                        <a:t>56</a:t>
                      </a:r>
                      <a:endParaRPr lang="en-US" dirty="0"/>
                    </a:p>
                  </a:txBody>
                  <a:tcPr/>
                </a:tc>
              </a:tr>
              <a:tr h="383977">
                <a:tc>
                  <a:txBody>
                    <a:bodyPr/>
                    <a:lstStyle/>
                    <a:p>
                      <a:r>
                        <a:rPr lang="en-US" dirty="0" smtClean="0"/>
                        <a:t>Carbon (C)</a:t>
                      </a:r>
                      <a:endParaRPr lang="en-US" dirty="0"/>
                    </a:p>
                  </a:txBody>
                  <a:tcPr/>
                </a:tc>
                <a:tc>
                  <a:txBody>
                    <a:bodyPr/>
                    <a:lstStyle/>
                    <a:p>
                      <a:endParaRPr lang="en-US" dirty="0"/>
                    </a:p>
                  </a:txBody>
                  <a:tcPr/>
                </a:tc>
                <a:tc>
                  <a:txBody>
                    <a:bodyPr/>
                    <a:lstStyle/>
                    <a:p>
                      <a:r>
                        <a:rPr lang="en-US" dirty="0" smtClean="0"/>
                        <a:t>12</a:t>
                      </a:r>
                      <a:endParaRPr lang="en-US" dirty="0"/>
                    </a:p>
                  </a:txBody>
                  <a:tcPr/>
                </a:tc>
                <a:tc>
                  <a:txBody>
                    <a:bodyPr/>
                    <a:lstStyle/>
                    <a:p>
                      <a:r>
                        <a:rPr lang="en-US" dirty="0" smtClean="0"/>
                        <a:t>12</a:t>
                      </a:r>
                      <a:endParaRPr lang="en-US" dirty="0"/>
                    </a:p>
                  </a:txBody>
                  <a:tcPr/>
                </a:tc>
                <a:tc>
                  <a:txBody>
                    <a:bodyPr/>
                    <a:lstStyle/>
                    <a:p>
                      <a:endParaRPr lang="en-US"/>
                    </a:p>
                  </a:txBody>
                  <a:tcPr/>
                </a:tc>
              </a:tr>
              <a:tr h="383977">
                <a:tc>
                  <a:txBody>
                    <a:bodyPr/>
                    <a:lstStyle/>
                    <a:p>
                      <a:r>
                        <a:rPr lang="en-US" dirty="0" smtClean="0"/>
                        <a:t>Oxygen (O)</a:t>
                      </a:r>
                      <a:endParaRPr lang="en-US" dirty="0"/>
                    </a:p>
                  </a:txBody>
                  <a:tcPr/>
                </a:tc>
                <a:tc>
                  <a:txBody>
                    <a:bodyPr/>
                    <a:lstStyle/>
                    <a:p>
                      <a:r>
                        <a:rPr lang="en-US" dirty="0" smtClean="0"/>
                        <a:t>16</a:t>
                      </a:r>
                      <a:endParaRPr lang="en-US" dirty="0"/>
                    </a:p>
                  </a:txBody>
                  <a:tcPr/>
                </a:tc>
                <a:tc>
                  <a:txBody>
                    <a:bodyPr/>
                    <a:lstStyle/>
                    <a:p>
                      <a:endParaRPr lang="en-US" dirty="0"/>
                    </a:p>
                  </a:txBody>
                  <a:tcPr/>
                </a:tc>
                <a:tc>
                  <a:txBody>
                    <a:bodyPr/>
                    <a:lstStyle/>
                    <a:p>
                      <a:r>
                        <a:rPr lang="en-US" dirty="0" smtClean="0"/>
                        <a:t>8</a:t>
                      </a:r>
                      <a:endParaRPr lang="en-US" dirty="0"/>
                    </a:p>
                  </a:txBody>
                  <a:tcPr/>
                </a:tc>
                <a:tc>
                  <a:txBody>
                    <a:bodyPr/>
                    <a:lstStyle/>
                    <a:p>
                      <a:endParaRPr lang="en-US"/>
                    </a:p>
                  </a:txBody>
                  <a:tcPr/>
                </a:tc>
              </a:tr>
              <a:tr h="383977">
                <a:tc>
                  <a:txBody>
                    <a:bodyPr/>
                    <a:lstStyle/>
                    <a:p>
                      <a:r>
                        <a:rPr lang="en-US" dirty="0" smtClean="0"/>
                        <a:t>Potassium (K)</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20</a:t>
                      </a:r>
                      <a:endParaRPr lang="en-US" dirty="0"/>
                    </a:p>
                  </a:txBody>
                  <a:tcPr/>
                </a:tc>
                <a:tc>
                  <a:txBody>
                    <a:bodyPr/>
                    <a:lstStyle/>
                    <a:p>
                      <a:r>
                        <a:rPr lang="en-US" dirty="0" smtClean="0"/>
                        <a:t>19</a:t>
                      </a:r>
                      <a:endParaRPr lang="en-US" dirty="0"/>
                    </a:p>
                  </a:txBody>
                  <a:tcPr/>
                </a:tc>
              </a:tr>
              <a:tr h="383977">
                <a:tc>
                  <a:txBody>
                    <a:bodyPr/>
                    <a:lstStyle/>
                    <a:p>
                      <a:r>
                        <a:rPr lang="en-US" dirty="0" smtClean="0"/>
                        <a:t>Helium (He)</a:t>
                      </a:r>
                      <a:endParaRPr lang="en-US" dirty="0"/>
                    </a:p>
                  </a:txBody>
                  <a:tcPr/>
                </a:tc>
                <a:tc>
                  <a:txBody>
                    <a:bodyPr/>
                    <a:lstStyle/>
                    <a:p>
                      <a:endParaRPr lang="en-US"/>
                    </a:p>
                  </a:txBody>
                  <a:tcPr/>
                </a:tc>
                <a:tc>
                  <a:txBody>
                    <a:bodyPr/>
                    <a:lstStyle/>
                    <a:p>
                      <a:r>
                        <a:rPr lang="en-US" dirty="0" smtClean="0"/>
                        <a:t>2</a:t>
                      </a:r>
                      <a:endParaRPr lang="en-US" dirty="0"/>
                    </a:p>
                  </a:txBody>
                  <a:tcPr/>
                </a:tc>
                <a:tc>
                  <a:txBody>
                    <a:bodyPr/>
                    <a:lstStyle/>
                    <a:p>
                      <a:r>
                        <a:rPr lang="en-US" dirty="0" smtClean="0"/>
                        <a:t>2</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535699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Representing atoms </a:t>
            </a:r>
            <a:endParaRPr lang="en-US" dirty="0"/>
          </a:p>
        </p:txBody>
      </p:sp>
      <p:sp>
        <p:nvSpPr>
          <p:cNvPr id="3" name="Content Placeholder 2"/>
          <p:cNvSpPr>
            <a:spLocks noGrp="1"/>
          </p:cNvSpPr>
          <p:nvPr>
            <p:ph idx="1"/>
          </p:nvPr>
        </p:nvSpPr>
        <p:spPr>
          <a:xfrm>
            <a:off x="1251678" y="1383477"/>
            <a:ext cx="10178322" cy="3593591"/>
          </a:xfrm>
        </p:spPr>
        <p:txBody>
          <a:bodyPr/>
          <a:lstStyle/>
          <a:p>
            <a:r>
              <a:rPr lang="en-US" dirty="0" smtClean="0"/>
              <a:t>When we look at the periodic table elements (represented by the type of atom they are made up of) are displayed using symbols and a series of numbers.</a:t>
            </a:r>
          </a:p>
          <a:p>
            <a:r>
              <a:rPr lang="en-US" dirty="0" smtClean="0"/>
              <a:t>What do these represent?</a:t>
            </a:r>
            <a:endParaRPr lang="en-US" dirty="0"/>
          </a:p>
        </p:txBody>
      </p:sp>
      <p:pic>
        <p:nvPicPr>
          <p:cNvPr id="4" name="Picture 3"/>
          <p:cNvPicPr>
            <a:picLocks noChangeAspect="1"/>
          </p:cNvPicPr>
          <p:nvPr/>
        </p:nvPicPr>
        <p:blipFill>
          <a:blip r:embed="rId2"/>
          <a:stretch>
            <a:fillRect/>
          </a:stretch>
        </p:blipFill>
        <p:spPr>
          <a:xfrm>
            <a:off x="5296230" y="2435975"/>
            <a:ext cx="5718134" cy="4023872"/>
          </a:xfrm>
          <a:prstGeom prst="rect">
            <a:avLst/>
          </a:prstGeom>
        </p:spPr>
      </p:pic>
    </p:spTree>
    <p:extLst>
      <p:ext uri="{BB962C8B-B14F-4D97-AF65-F5344CB8AC3E}">
        <p14:creationId xmlns:p14="http://schemas.microsoft.com/office/powerpoint/2010/main" val="12721238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rule for representing atoms</a:t>
            </a:r>
            <a:endParaRPr lang="en-US" dirty="0"/>
          </a:p>
        </p:txBody>
      </p:sp>
      <p:pic>
        <p:nvPicPr>
          <p:cNvPr id="5" name="Picture 4"/>
          <p:cNvPicPr>
            <a:picLocks noChangeAspect="1"/>
          </p:cNvPicPr>
          <p:nvPr/>
        </p:nvPicPr>
        <p:blipFill>
          <a:blip r:embed="rId2"/>
          <a:stretch>
            <a:fillRect/>
          </a:stretch>
        </p:blipFill>
        <p:spPr>
          <a:xfrm>
            <a:off x="3582470" y="1744435"/>
            <a:ext cx="7847530" cy="4786993"/>
          </a:xfrm>
          <a:prstGeom prst="rect">
            <a:avLst/>
          </a:prstGeom>
        </p:spPr>
      </p:pic>
    </p:spTree>
    <p:extLst>
      <p:ext uri="{BB962C8B-B14F-4D97-AF65-F5344CB8AC3E}">
        <p14:creationId xmlns:p14="http://schemas.microsoft.com/office/powerpoint/2010/main" val="5927017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a:t>
            </a:r>
            <a:endParaRPr lang="en-US" dirty="0"/>
          </a:p>
        </p:txBody>
      </p:sp>
      <p:sp>
        <p:nvSpPr>
          <p:cNvPr id="3" name="Content Placeholder 2"/>
          <p:cNvSpPr>
            <a:spLocks noGrp="1"/>
          </p:cNvSpPr>
          <p:nvPr>
            <p:ph idx="1"/>
          </p:nvPr>
        </p:nvSpPr>
        <p:spPr>
          <a:xfrm>
            <a:off x="1251678" y="1454728"/>
            <a:ext cx="10178322" cy="3593591"/>
          </a:xfrm>
        </p:spPr>
        <p:txBody>
          <a:bodyPr/>
          <a:lstStyle/>
          <a:p>
            <a:r>
              <a:rPr lang="en-US" dirty="0" smtClean="0"/>
              <a:t>Complete </a:t>
            </a:r>
            <a:r>
              <a:rPr lang="en-US" b="1" dirty="0" smtClean="0"/>
              <a:t>CYLQ 7.3 </a:t>
            </a:r>
            <a:r>
              <a:rPr lang="en-US" dirty="0" smtClean="0"/>
              <a:t>on </a:t>
            </a:r>
            <a:r>
              <a:rPr lang="en-US" b="1" dirty="0" smtClean="0"/>
              <a:t>page </a:t>
            </a:r>
            <a:r>
              <a:rPr lang="en-US" b="1" smtClean="0"/>
              <a:t>139 Oxford</a:t>
            </a:r>
            <a:endParaRPr lang="en-US"/>
          </a:p>
        </p:txBody>
      </p:sp>
    </p:spTree>
    <p:extLst>
      <p:ext uri="{BB962C8B-B14F-4D97-AF65-F5344CB8AC3E}">
        <p14:creationId xmlns:p14="http://schemas.microsoft.com/office/powerpoint/2010/main" val="1233157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Isotopes </a:t>
            </a:r>
            <a:endParaRPr lang="en-AU" dirty="0"/>
          </a:p>
        </p:txBody>
      </p:sp>
      <p:sp>
        <p:nvSpPr>
          <p:cNvPr id="3" name="Content Placeholder 2"/>
          <p:cNvSpPr>
            <a:spLocks noGrp="1"/>
          </p:cNvSpPr>
          <p:nvPr>
            <p:ph idx="1"/>
          </p:nvPr>
        </p:nvSpPr>
        <p:spPr>
          <a:xfrm>
            <a:off x="1251678" y="1431421"/>
            <a:ext cx="10178322" cy="3593591"/>
          </a:xfrm>
        </p:spPr>
        <p:txBody>
          <a:bodyPr/>
          <a:lstStyle/>
          <a:p>
            <a:r>
              <a:rPr lang="en-AU" dirty="0" smtClean="0"/>
              <a:t>Isotopes of an element have the </a:t>
            </a:r>
            <a:r>
              <a:rPr lang="en-AU" b="1" dirty="0" smtClean="0"/>
              <a:t>same number of protons and electrons</a:t>
            </a:r>
            <a:r>
              <a:rPr lang="en-AU" dirty="0" smtClean="0"/>
              <a:t> as an atom, however they have a </a:t>
            </a:r>
            <a:r>
              <a:rPr lang="en-AU" b="1" dirty="0" smtClean="0"/>
              <a:t>different number of neutrons.</a:t>
            </a:r>
          </a:p>
          <a:p>
            <a:r>
              <a:rPr lang="en-AU" dirty="0" smtClean="0"/>
              <a:t>This changes the </a:t>
            </a:r>
            <a:r>
              <a:rPr lang="en-AU" b="1" dirty="0" smtClean="0"/>
              <a:t>mass number</a:t>
            </a:r>
            <a:r>
              <a:rPr lang="en-AU" dirty="0" smtClean="0"/>
              <a:t> making the isotope </a:t>
            </a:r>
            <a:r>
              <a:rPr lang="en-AU" b="1" dirty="0" smtClean="0"/>
              <a:t>heavier of lighter </a:t>
            </a:r>
            <a:r>
              <a:rPr lang="en-AU" dirty="0" smtClean="0"/>
              <a:t>than the atom</a:t>
            </a:r>
            <a:endParaRPr lang="en-AU" b="1" dirty="0"/>
          </a:p>
        </p:txBody>
      </p:sp>
      <p:pic>
        <p:nvPicPr>
          <p:cNvPr id="3074" name="Picture 2" descr="Image result for isoto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9888" y="3119526"/>
            <a:ext cx="5587199" cy="328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466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Electron Configuration </a:t>
            </a:r>
            <a:endParaRPr lang="en-AU" dirty="0"/>
          </a:p>
        </p:txBody>
      </p:sp>
      <p:sp>
        <p:nvSpPr>
          <p:cNvPr id="3" name="Content Placeholder 2"/>
          <p:cNvSpPr>
            <a:spLocks noGrp="1"/>
          </p:cNvSpPr>
          <p:nvPr>
            <p:ph idx="1"/>
          </p:nvPr>
        </p:nvSpPr>
        <p:spPr>
          <a:xfrm>
            <a:off x="1251678" y="1311780"/>
            <a:ext cx="10178322" cy="3593591"/>
          </a:xfrm>
        </p:spPr>
        <p:txBody>
          <a:bodyPr/>
          <a:lstStyle/>
          <a:p>
            <a:r>
              <a:rPr lang="en-AU" dirty="0" smtClean="0"/>
              <a:t>As we know, electrons orbit around the nucleus in the empty space of an atom</a:t>
            </a:r>
          </a:p>
          <a:p>
            <a:r>
              <a:rPr lang="en-AU" dirty="0" smtClean="0"/>
              <a:t>Whilst these electrons are always moving, there is a pattern to their locations</a:t>
            </a:r>
          </a:p>
          <a:p>
            <a:r>
              <a:rPr lang="en-AU" dirty="0" smtClean="0"/>
              <a:t>Electrons are organised into </a:t>
            </a:r>
            <a:r>
              <a:rPr lang="en-AU" b="1" dirty="0" smtClean="0"/>
              <a:t>‘shells’</a:t>
            </a:r>
            <a:r>
              <a:rPr lang="en-AU" dirty="0" smtClean="0"/>
              <a:t>. This means that only a certain number of electrons follows the same orbit path</a:t>
            </a:r>
          </a:p>
          <a:p>
            <a:r>
              <a:rPr lang="en-AU" dirty="0" smtClean="0"/>
              <a:t>The number of electrons which can be located in each shell follows the </a:t>
            </a:r>
            <a:r>
              <a:rPr lang="en-AU" b="1" dirty="0" smtClean="0"/>
              <a:t>2, 8, 8, 2 rule</a:t>
            </a:r>
            <a:endParaRPr lang="en-AU" dirty="0"/>
          </a:p>
        </p:txBody>
      </p:sp>
      <p:sp>
        <p:nvSpPr>
          <p:cNvPr id="4" name="Oval 3"/>
          <p:cNvSpPr/>
          <p:nvPr/>
        </p:nvSpPr>
        <p:spPr>
          <a:xfrm>
            <a:off x="5580404" y="4251618"/>
            <a:ext cx="1486968" cy="13075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Nucleus</a:t>
            </a:r>
            <a:endParaRPr lang="en-AU" dirty="0"/>
          </a:p>
        </p:txBody>
      </p:sp>
      <p:sp>
        <p:nvSpPr>
          <p:cNvPr id="5" name="Oval 4"/>
          <p:cNvSpPr/>
          <p:nvPr/>
        </p:nvSpPr>
        <p:spPr>
          <a:xfrm>
            <a:off x="5204389" y="3982425"/>
            <a:ext cx="2247544" cy="18458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p:cNvSpPr/>
          <p:nvPr/>
        </p:nvSpPr>
        <p:spPr>
          <a:xfrm>
            <a:off x="4768553" y="3602053"/>
            <a:ext cx="3059395" cy="2621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p:cNvSpPr/>
          <p:nvPr/>
        </p:nvSpPr>
        <p:spPr>
          <a:xfrm>
            <a:off x="4379720" y="3299745"/>
            <a:ext cx="3798605" cy="32504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5580404" y="5674428"/>
            <a:ext cx="1572426" cy="307777"/>
          </a:xfrm>
          <a:prstGeom prst="rect">
            <a:avLst/>
          </a:prstGeom>
          <a:noFill/>
        </p:spPr>
        <p:txBody>
          <a:bodyPr wrap="square" rtlCol="0">
            <a:spAutoFit/>
          </a:bodyPr>
          <a:lstStyle/>
          <a:p>
            <a:r>
              <a:rPr lang="en-AU" sz="1400" dirty="0" smtClean="0"/>
              <a:t>Max 2 electrons</a:t>
            </a:r>
            <a:endParaRPr lang="en-AU" sz="1400" dirty="0"/>
          </a:p>
        </p:txBody>
      </p:sp>
      <p:sp>
        <p:nvSpPr>
          <p:cNvPr id="9" name="TextBox 8"/>
          <p:cNvSpPr txBox="1"/>
          <p:nvPr/>
        </p:nvSpPr>
        <p:spPr>
          <a:xfrm>
            <a:off x="5661588" y="6070106"/>
            <a:ext cx="1572426" cy="307777"/>
          </a:xfrm>
          <a:prstGeom prst="rect">
            <a:avLst/>
          </a:prstGeom>
          <a:noFill/>
        </p:spPr>
        <p:txBody>
          <a:bodyPr wrap="square" rtlCol="0">
            <a:spAutoFit/>
          </a:bodyPr>
          <a:lstStyle/>
          <a:p>
            <a:r>
              <a:rPr lang="en-AU" sz="1400" dirty="0" smtClean="0"/>
              <a:t>Max 8 electrons</a:t>
            </a:r>
            <a:endParaRPr lang="en-AU" sz="1400" dirty="0"/>
          </a:p>
        </p:txBody>
      </p:sp>
      <p:sp>
        <p:nvSpPr>
          <p:cNvPr id="10" name="TextBox 9"/>
          <p:cNvSpPr txBox="1"/>
          <p:nvPr/>
        </p:nvSpPr>
        <p:spPr>
          <a:xfrm>
            <a:off x="5580404" y="6396334"/>
            <a:ext cx="1572426" cy="307777"/>
          </a:xfrm>
          <a:prstGeom prst="rect">
            <a:avLst/>
          </a:prstGeom>
          <a:noFill/>
        </p:spPr>
        <p:txBody>
          <a:bodyPr wrap="square" rtlCol="0">
            <a:spAutoFit/>
          </a:bodyPr>
          <a:lstStyle/>
          <a:p>
            <a:r>
              <a:rPr lang="en-AU" sz="1400" dirty="0" smtClean="0"/>
              <a:t>Max 8 electrons</a:t>
            </a:r>
            <a:endParaRPr lang="en-AU" sz="1400" dirty="0"/>
          </a:p>
        </p:txBody>
      </p:sp>
    </p:spTree>
    <p:extLst>
      <p:ext uri="{BB962C8B-B14F-4D97-AF65-F5344CB8AC3E}">
        <p14:creationId xmlns:p14="http://schemas.microsoft.com/office/powerpoint/2010/main" val="3022306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Electron configuration rules</a:t>
            </a:r>
            <a:endParaRPr lang="en-AU" dirty="0"/>
          </a:p>
        </p:txBody>
      </p:sp>
      <p:sp>
        <p:nvSpPr>
          <p:cNvPr id="3" name="Content Placeholder 2"/>
          <p:cNvSpPr>
            <a:spLocks noGrp="1"/>
          </p:cNvSpPr>
          <p:nvPr>
            <p:ph idx="1"/>
          </p:nvPr>
        </p:nvSpPr>
        <p:spPr>
          <a:xfrm>
            <a:off x="1251678" y="1164098"/>
            <a:ext cx="5191851" cy="3593591"/>
          </a:xfrm>
        </p:spPr>
        <p:txBody>
          <a:bodyPr>
            <a:normAutofit fontScale="92500" lnSpcReduction="10000"/>
          </a:bodyPr>
          <a:lstStyle/>
          <a:p>
            <a:pPr marL="457200" indent="-457200">
              <a:buAutoNum type="arabicPeriod"/>
            </a:pPr>
            <a:r>
              <a:rPr lang="en-AU" dirty="0" smtClean="0"/>
              <a:t>Work out how many electrons in your atom </a:t>
            </a:r>
          </a:p>
          <a:p>
            <a:pPr marL="457200" lvl="1" indent="0">
              <a:buNone/>
            </a:pPr>
            <a:r>
              <a:rPr lang="en-AU" b="1" dirty="0" smtClean="0"/>
              <a:t>For example:</a:t>
            </a:r>
          </a:p>
          <a:p>
            <a:pPr marL="457200" lvl="1" indent="0">
              <a:buNone/>
            </a:pPr>
            <a:r>
              <a:rPr lang="en-AU" b="1" dirty="0" smtClean="0"/>
              <a:t>Sodium has 11 electrons</a:t>
            </a:r>
          </a:p>
          <a:p>
            <a:pPr marL="457200" indent="-457200">
              <a:buAutoNum type="arabicPeriod"/>
            </a:pPr>
            <a:r>
              <a:rPr lang="en-AU" dirty="0" smtClean="0"/>
              <a:t>Fill up the shells until all electrons are represented. The last shell does not need to be full.</a:t>
            </a:r>
          </a:p>
          <a:p>
            <a:pPr marL="457200" lvl="1" indent="0">
              <a:buNone/>
            </a:pPr>
            <a:r>
              <a:rPr lang="en-AU" sz="1700" b="1" dirty="0" smtClean="0"/>
              <a:t>For example:</a:t>
            </a:r>
          </a:p>
          <a:p>
            <a:pPr marL="457200" lvl="1" indent="0">
              <a:buNone/>
            </a:pPr>
            <a:r>
              <a:rPr lang="en-AU" sz="1700" b="1" dirty="0" smtClean="0"/>
              <a:t>Shell 1 has 2 electrons (11 – 2 = 9 electrons left)</a:t>
            </a:r>
          </a:p>
          <a:p>
            <a:pPr marL="457200" lvl="1" indent="0">
              <a:buNone/>
            </a:pPr>
            <a:r>
              <a:rPr lang="en-AU" sz="1700" b="1" dirty="0" smtClean="0"/>
              <a:t>Shell 2 has 8 electrons (9 – 8 = 1 electrons left)</a:t>
            </a:r>
          </a:p>
          <a:p>
            <a:pPr marL="457200" lvl="1" indent="0">
              <a:buNone/>
            </a:pPr>
            <a:r>
              <a:rPr lang="en-AU" sz="1700" b="1" dirty="0" smtClean="0"/>
              <a:t>Shell 3 has 1 electron</a:t>
            </a:r>
          </a:p>
          <a:p>
            <a:pPr marL="457200" indent="-457200">
              <a:buAutoNum type="arabicPeriod"/>
            </a:pPr>
            <a:endParaRPr lang="en-AU" b="1" dirty="0" smtClean="0"/>
          </a:p>
          <a:p>
            <a:pPr marL="457200" indent="-457200">
              <a:buAutoNum type="arabicPeriod"/>
            </a:pPr>
            <a:endParaRPr lang="en-A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577" y="1164098"/>
            <a:ext cx="5334000"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Image result for electron diagram of so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537" y="4329617"/>
            <a:ext cx="2286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263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can you remember???</a:t>
            </a:r>
            <a:endParaRPr lang="en-AU" dirty="0"/>
          </a:p>
        </p:txBody>
      </p:sp>
      <p:sp>
        <p:nvSpPr>
          <p:cNvPr id="3" name="Content Placeholder 2"/>
          <p:cNvSpPr>
            <a:spLocks noGrp="1"/>
          </p:cNvSpPr>
          <p:nvPr>
            <p:ph idx="1"/>
          </p:nvPr>
        </p:nvSpPr>
        <p:spPr/>
        <p:txBody>
          <a:bodyPr/>
          <a:lstStyle/>
          <a:p>
            <a:r>
              <a:rPr lang="en-AU" dirty="0" smtClean="0"/>
              <a:t>In </a:t>
            </a:r>
            <a:r>
              <a:rPr lang="en-AU" b="1" dirty="0" smtClean="0"/>
              <a:t>5 minutes </a:t>
            </a:r>
            <a:r>
              <a:rPr lang="en-AU" dirty="0" smtClean="0"/>
              <a:t>record down as many </a:t>
            </a:r>
            <a:r>
              <a:rPr lang="en-AU" b="1" dirty="0" smtClean="0"/>
              <a:t>names of elements </a:t>
            </a:r>
            <a:r>
              <a:rPr lang="en-AU" dirty="0" smtClean="0"/>
              <a:t>and their appropriate </a:t>
            </a:r>
            <a:r>
              <a:rPr lang="en-AU" b="1" dirty="0" smtClean="0"/>
              <a:t>symbols</a:t>
            </a:r>
            <a:r>
              <a:rPr lang="en-AU" dirty="0" smtClean="0"/>
              <a:t> as possible. </a:t>
            </a:r>
          </a:p>
          <a:p>
            <a:r>
              <a:rPr lang="en-AU" dirty="0" smtClean="0"/>
              <a:t>For example:</a:t>
            </a:r>
          </a:p>
          <a:p>
            <a:pPr marL="457200" lvl="1" indent="0">
              <a:buNone/>
            </a:pPr>
            <a:r>
              <a:rPr lang="en-AU" dirty="0" smtClean="0"/>
              <a:t>Oxygen - O</a:t>
            </a:r>
          </a:p>
        </p:txBody>
      </p:sp>
    </p:spTree>
    <p:extLst>
      <p:ext uri="{BB962C8B-B14F-4D97-AF65-F5344CB8AC3E}">
        <p14:creationId xmlns:p14="http://schemas.microsoft.com/office/powerpoint/2010/main" val="4004797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Do!</a:t>
            </a:r>
            <a:endParaRPr lang="en-AU" dirty="0"/>
          </a:p>
        </p:txBody>
      </p:sp>
      <p:sp>
        <p:nvSpPr>
          <p:cNvPr id="3" name="Content Placeholder 2"/>
          <p:cNvSpPr>
            <a:spLocks noGrp="1"/>
          </p:cNvSpPr>
          <p:nvPr>
            <p:ph idx="1"/>
          </p:nvPr>
        </p:nvSpPr>
        <p:spPr>
          <a:xfrm>
            <a:off x="1251678" y="1251960"/>
            <a:ext cx="10178322" cy="3593591"/>
          </a:xfrm>
        </p:spPr>
        <p:txBody>
          <a:bodyPr/>
          <a:lstStyle/>
          <a:p>
            <a:r>
              <a:rPr lang="en-AU" dirty="0" smtClean="0"/>
              <a:t>Have a try at showing the electron configuration for the atoms on the handout provided…</a:t>
            </a:r>
            <a:endParaRPr lang="en-AU" dirty="0"/>
          </a:p>
        </p:txBody>
      </p:sp>
    </p:spTree>
    <p:extLst>
      <p:ext uri="{BB962C8B-B14F-4D97-AF65-F5344CB8AC3E}">
        <p14:creationId xmlns:p14="http://schemas.microsoft.com/office/powerpoint/2010/main" val="3470005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Reminder!</a:t>
            </a:r>
            <a:endParaRPr lang="en-AU" dirty="0"/>
          </a:p>
        </p:txBody>
      </p:sp>
      <p:sp>
        <p:nvSpPr>
          <p:cNvPr id="3" name="Content Placeholder 2"/>
          <p:cNvSpPr>
            <a:spLocks noGrp="1"/>
          </p:cNvSpPr>
          <p:nvPr>
            <p:ph idx="1"/>
          </p:nvPr>
        </p:nvSpPr>
        <p:spPr/>
        <p:txBody>
          <a:bodyPr/>
          <a:lstStyle/>
          <a:p>
            <a:r>
              <a:rPr lang="en-AU" dirty="0" smtClean="0"/>
              <a:t>Don’t forget to practice your elements symbols!!</a:t>
            </a:r>
            <a:endParaRPr lang="en-AU" dirty="0"/>
          </a:p>
        </p:txBody>
      </p:sp>
      <p:pic>
        <p:nvPicPr>
          <p:cNvPr id="2050" name="Picture 2" descr="Image result for practice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660" y="1459155"/>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006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Recall  - Periodic table and metals and non metals</a:t>
            </a:r>
            <a:endParaRPr lang="en-AU" dirty="0"/>
          </a:p>
        </p:txBody>
      </p:sp>
      <p:pic>
        <p:nvPicPr>
          <p:cNvPr id="1026" name="Picture 2" descr="Image result for metal and non mental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051" y="2007725"/>
            <a:ext cx="7939045" cy="4465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468740" y="2605930"/>
            <a:ext cx="2221907" cy="1754326"/>
          </a:xfrm>
          <a:prstGeom prst="rect">
            <a:avLst/>
          </a:prstGeom>
          <a:noFill/>
        </p:spPr>
        <p:txBody>
          <a:bodyPr wrap="square" rtlCol="0">
            <a:spAutoFit/>
          </a:bodyPr>
          <a:lstStyle/>
          <a:p>
            <a:r>
              <a:rPr lang="en-AU" b="1" dirty="0" smtClean="0"/>
              <a:t>On your blank periodic table in your booklet  - Colour in all the metals, non metals and metalloids. </a:t>
            </a:r>
            <a:endParaRPr lang="en-AU" b="1" dirty="0"/>
          </a:p>
        </p:txBody>
      </p:sp>
    </p:spTree>
    <p:extLst>
      <p:ext uri="{BB962C8B-B14F-4D97-AF65-F5344CB8AC3E}">
        <p14:creationId xmlns:p14="http://schemas.microsoft.com/office/powerpoint/2010/main" val="1383155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Valencies – Ions  - Ionic Compounds</a:t>
            </a:r>
            <a:endParaRPr lang="en-AU" dirty="0"/>
          </a:p>
        </p:txBody>
      </p:sp>
      <p:sp>
        <p:nvSpPr>
          <p:cNvPr id="3" name="Content Placeholder 2"/>
          <p:cNvSpPr>
            <a:spLocks noGrp="1"/>
          </p:cNvSpPr>
          <p:nvPr>
            <p:ph idx="1"/>
          </p:nvPr>
        </p:nvSpPr>
        <p:spPr>
          <a:xfrm>
            <a:off x="1174765" y="1764707"/>
            <a:ext cx="10178322" cy="4866829"/>
          </a:xfrm>
        </p:spPr>
        <p:txBody>
          <a:bodyPr/>
          <a:lstStyle/>
          <a:p>
            <a:r>
              <a:rPr lang="en-AU" b="1" dirty="0" smtClean="0"/>
              <a:t>Note: It is very important you know this concept before moving on. You must also practice </a:t>
            </a:r>
            <a:r>
              <a:rPr lang="en-AU" b="1" u="sng" dirty="0" smtClean="0"/>
              <a:t>everyday</a:t>
            </a:r>
            <a:r>
              <a:rPr lang="en-AU" b="1" dirty="0" smtClean="0"/>
              <a:t> to learn your valencies!</a:t>
            </a:r>
          </a:p>
          <a:p>
            <a:endParaRPr lang="en-AU" b="1" dirty="0"/>
          </a:p>
          <a:p>
            <a:r>
              <a:rPr lang="en-AU" dirty="0" smtClean="0"/>
              <a:t>Remember we have just learnt about how an </a:t>
            </a:r>
            <a:r>
              <a:rPr lang="en-AU" b="1" dirty="0" smtClean="0"/>
              <a:t>atom is neutral </a:t>
            </a:r>
            <a:r>
              <a:rPr lang="en-AU" dirty="0" smtClean="0"/>
              <a:t> meaning it has the </a:t>
            </a:r>
            <a:r>
              <a:rPr lang="en-AU" b="1" dirty="0" smtClean="0"/>
              <a:t>same amount of protons (+</a:t>
            </a:r>
            <a:r>
              <a:rPr lang="en-AU" b="1" dirty="0" err="1" smtClean="0"/>
              <a:t>ve</a:t>
            </a:r>
            <a:r>
              <a:rPr lang="en-AU" b="1" dirty="0" smtClean="0"/>
              <a:t>) and electrons (-</a:t>
            </a:r>
            <a:r>
              <a:rPr lang="en-AU" b="1" dirty="0" err="1" smtClean="0"/>
              <a:t>ve</a:t>
            </a:r>
            <a:r>
              <a:rPr lang="en-AU" b="1" dirty="0" smtClean="0"/>
              <a:t>).</a:t>
            </a:r>
          </a:p>
          <a:p>
            <a:endParaRPr lang="en-AU" b="1" dirty="0" smtClean="0"/>
          </a:p>
          <a:p>
            <a:r>
              <a:rPr lang="en-AU" dirty="0" smtClean="0"/>
              <a:t>Atoms (neutral) can turn into </a:t>
            </a:r>
            <a:r>
              <a:rPr lang="en-AU" b="1" u="sng" dirty="0" smtClean="0"/>
              <a:t>IONS</a:t>
            </a:r>
            <a:r>
              <a:rPr lang="en-AU" dirty="0" smtClean="0"/>
              <a:t> which are </a:t>
            </a:r>
            <a:r>
              <a:rPr lang="en-AU" b="1" dirty="0" smtClean="0"/>
              <a:t>charged atoms</a:t>
            </a:r>
          </a:p>
          <a:p>
            <a:r>
              <a:rPr lang="en-AU" dirty="0" smtClean="0"/>
              <a:t>The way they do this is by </a:t>
            </a:r>
            <a:r>
              <a:rPr lang="en-AU" b="1" dirty="0" smtClean="0"/>
              <a:t>losing </a:t>
            </a:r>
            <a:r>
              <a:rPr lang="en-AU" dirty="0" smtClean="0"/>
              <a:t> or </a:t>
            </a:r>
            <a:r>
              <a:rPr lang="en-AU" b="1" dirty="0" smtClean="0"/>
              <a:t>gaining </a:t>
            </a:r>
            <a:r>
              <a:rPr lang="en-AU" dirty="0" smtClean="0"/>
              <a:t>electrons in their </a:t>
            </a:r>
            <a:r>
              <a:rPr lang="en-AU" b="1" dirty="0" smtClean="0"/>
              <a:t>valence shell (the outer shell of electrons). </a:t>
            </a:r>
          </a:p>
          <a:p>
            <a:r>
              <a:rPr lang="en-AU" dirty="0" smtClean="0"/>
              <a:t>Ions occur so that </a:t>
            </a:r>
            <a:r>
              <a:rPr lang="en-AU" b="1" dirty="0" smtClean="0"/>
              <a:t>ionic compounds </a:t>
            </a:r>
            <a:r>
              <a:rPr lang="en-AU" dirty="0" smtClean="0"/>
              <a:t>(2 or more ions join together) can be formed. Ionic compounds are </a:t>
            </a:r>
            <a:r>
              <a:rPr lang="en-AU" b="1" dirty="0" smtClean="0"/>
              <a:t>neutral</a:t>
            </a:r>
            <a:r>
              <a:rPr lang="en-AU" dirty="0" smtClean="0"/>
              <a:t> like atoms. </a:t>
            </a:r>
          </a:p>
          <a:p>
            <a:endParaRPr lang="en-AU" dirty="0"/>
          </a:p>
        </p:txBody>
      </p:sp>
    </p:spTree>
    <p:extLst>
      <p:ext uri="{BB962C8B-B14F-4D97-AF65-F5344CB8AC3E}">
        <p14:creationId xmlns:p14="http://schemas.microsoft.com/office/powerpoint/2010/main" val="1032482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Atoms to ions</a:t>
            </a:r>
            <a:endParaRPr lang="en-AU" dirty="0"/>
          </a:p>
        </p:txBody>
      </p:sp>
      <p:sp>
        <p:nvSpPr>
          <p:cNvPr id="3" name="Content Placeholder 2"/>
          <p:cNvSpPr>
            <a:spLocks noGrp="1"/>
          </p:cNvSpPr>
          <p:nvPr>
            <p:ph idx="1"/>
          </p:nvPr>
        </p:nvSpPr>
        <p:spPr>
          <a:xfrm>
            <a:off x="1251678" y="1115227"/>
            <a:ext cx="10178322" cy="5627405"/>
          </a:xfrm>
        </p:spPr>
        <p:txBody>
          <a:bodyPr/>
          <a:lstStyle/>
          <a:p>
            <a:r>
              <a:rPr lang="en-AU" dirty="0" smtClean="0"/>
              <a:t>Atoms (neutral) become ions (charged) by gaining or losing electron in their valance (outer) shell. </a:t>
            </a:r>
          </a:p>
          <a:p>
            <a:r>
              <a:rPr lang="en-AU" dirty="0" smtClean="0"/>
              <a:t>This causes the ion to either have </a:t>
            </a:r>
            <a:r>
              <a:rPr lang="en-AU" b="1" dirty="0" smtClean="0"/>
              <a:t>more or less </a:t>
            </a:r>
            <a:r>
              <a:rPr lang="en-AU" dirty="0" smtClean="0"/>
              <a:t>electrons than protons </a:t>
            </a:r>
          </a:p>
          <a:p>
            <a:pPr lvl="1"/>
            <a:r>
              <a:rPr lang="en-AU" b="1" dirty="0" smtClean="0"/>
              <a:t>Ions that have lost electrons become </a:t>
            </a:r>
            <a:r>
              <a:rPr lang="en-AU" b="1" dirty="0" smtClean="0">
                <a:solidFill>
                  <a:srgbClr val="FF00FF"/>
                </a:solidFill>
              </a:rPr>
              <a:t>positively</a:t>
            </a:r>
            <a:r>
              <a:rPr lang="en-AU" b="1" dirty="0" smtClean="0"/>
              <a:t> changed (</a:t>
            </a:r>
            <a:r>
              <a:rPr lang="en-AU" b="1" dirty="0" smtClean="0">
                <a:solidFill>
                  <a:srgbClr val="FF00FF"/>
                </a:solidFill>
              </a:rPr>
              <a:t>more protons </a:t>
            </a:r>
            <a:r>
              <a:rPr lang="en-AU" b="1" dirty="0" smtClean="0"/>
              <a:t>than </a:t>
            </a:r>
            <a:r>
              <a:rPr lang="en-AU" b="1" dirty="0" smtClean="0">
                <a:solidFill>
                  <a:schemeClr val="tx2">
                    <a:lumMod val="50000"/>
                    <a:lumOff val="50000"/>
                  </a:schemeClr>
                </a:solidFill>
              </a:rPr>
              <a:t>electrons</a:t>
            </a:r>
            <a:r>
              <a:rPr lang="en-AU" b="1" dirty="0" smtClean="0"/>
              <a:t>)</a:t>
            </a:r>
          </a:p>
          <a:p>
            <a:pPr lvl="1"/>
            <a:r>
              <a:rPr lang="en-AU" b="1" dirty="0" smtClean="0"/>
              <a:t>Ions that have gained electrons become </a:t>
            </a:r>
            <a:r>
              <a:rPr lang="en-AU" b="1" dirty="0" smtClean="0">
                <a:solidFill>
                  <a:schemeClr val="tx2">
                    <a:lumMod val="50000"/>
                    <a:lumOff val="50000"/>
                  </a:schemeClr>
                </a:solidFill>
              </a:rPr>
              <a:t>negatively</a:t>
            </a:r>
            <a:r>
              <a:rPr lang="en-AU" b="1" dirty="0" smtClean="0"/>
              <a:t> charged (</a:t>
            </a:r>
            <a:r>
              <a:rPr lang="en-AU" b="1" dirty="0" smtClean="0">
                <a:solidFill>
                  <a:schemeClr val="tx2">
                    <a:lumMod val="50000"/>
                    <a:lumOff val="50000"/>
                  </a:schemeClr>
                </a:solidFill>
              </a:rPr>
              <a:t>more electrons </a:t>
            </a:r>
            <a:r>
              <a:rPr lang="en-AU" b="1" dirty="0" smtClean="0"/>
              <a:t>than </a:t>
            </a:r>
            <a:r>
              <a:rPr lang="en-AU" b="1" dirty="0" smtClean="0">
                <a:solidFill>
                  <a:srgbClr val="FF00FF"/>
                </a:solidFill>
              </a:rPr>
              <a:t>protons</a:t>
            </a:r>
            <a:r>
              <a:rPr lang="en-AU" b="1" dirty="0" smtClean="0"/>
              <a:t>)</a:t>
            </a:r>
          </a:p>
          <a:p>
            <a:r>
              <a:rPr lang="en-AU" b="1" dirty="0" smtClean="0"/>
              <a:t>An atom will lose or gain as many electrons are in their valence (outer) shell</a:t>
            </a:r>
          </a:p>
          <a:p>
            <a:pPr lvl="1"/>
            <a:r>
              <a:rPr lang="en-AU" b="1" dirty="0" smtClean="0"/>
              <a:t>Therefore the possible charges for an ion include:</a:t>
            </a:r>
          </a:p>
          <a:p>
            <a:pPr lvl="1"/>
            <a:endParaRPr lang="en-AU" b="1" dirty="0" smtClean="0"/>
          </a:p>
          <a:p>
            <a:pPr lvl="1"/>
            <a:endParaRPr lang="en-AU" b="1" dirty="0" smtClean="0"/>
          </a:p>
        </p:txBody>
      </p:sp>
      <p:graphicFrame>
        <p:nvGraphicFramePr>
          <p:cNvPr id="4" name="Table 3"/>
          <p:cNvGraphicFramePr>
            <a:graphicFrameLocks noGrp="1"/>
          </p:cNvGraphicFramePr>
          <p:nvPr>
            <p:extLst>
              <p:ext uri="{D42A27DB-BD31-4B8C-83A1-F6EECF244321}">
                <p14:modId xmlns:p14="http://schemas.microsoft.com/office/powerpoint/2010/main" val="274697724"/>
              </p:ext>
            </p:extLst>
          </p:nvPr>
        </p:nvGraphicFramePr>
        <p:xfrm>
          <a:off x="2032000" y="4247260"/>
          <a:ext cx="8128000" cy="1010920"/>
        </p:xfrm>
        <a:graphic>
          <a:graphicData uri="http://schemas.openxmlformats.org/drawingml/2006/table">
            <a:tbl>
              <a:tblPr firstRow="1" bandRow="1">
                <a:tableStyleId>{5C22544A-7EE6-4342-B048-85BDC9FD1C3A}</a:tableStyleId>
              </a:tblPr>
              <a:tblGrid>
                <a:gridCol w="1625600"/>
                <a:gridCol w="1625600"/>
                <a:gridCol w="1625600"/>
                <a:gridCol w="1625600"/>
                <a:gridCol w="1625600"/>
              </a:tblGrid>
              <a:tr h="504202">
                <a:tc>
                  <a:txBody>
                    <a:bodyPr/>
                    <a:lstStyle/>
                    <a:p>
                      <a:r>
                        <a:rPr lang="en-AU" dirty="0" smtClean="0">
                          <a:solidFill>
                            <a:schemeClr val="bg1"/>
                          </a:solidFill>
                        </a:rPr>
                        <a:t>Number</a:t>
                      </a:r>
                      <a:r>
                        <a:rPr lang="en-AU" baseline="0" dirty="0" smtClean="0">
                          <a:solidFill>
                            <a:schemeClr val="bg1"/>
                          </a:solidFill>
                        </a:rPr>
                        <a:t> of electrons lost</a:t>
                      </a:r>
                      <a:endParaRPr lang="en-AU" dirty="0">
                        <a:solidFill>
                          <a:schemeClr val="bg1"/>
                        </a:solidFill>
                      </a:endParaRPr>
                    </a:p>
                  </a:txBody>
                  <a:tcPr>
                    <a:solidFill>
                      <a:srgbClr val="FF00FF"/>
                    </a:solidFill>
                  </a:tcPr>
                </a:tc>
                <a:tc>
                  <a:txBody>
                    <a:bodyPr/>
                    <a:lstStyle/>
                    <a:p>
                      <a:r>
                        <a:rPr lang="en-AU" dirty="0" smtClean="0">
                          <a:solidFill>
                            <a:schemeClr val="bg1"/>
                          </a:solidFill>
                        </a:rPr>
                        <a:t>1</a:t>
                      </a:r>
                      <a:endParaRPr lang="en-AU" dirty="0">
                        <a:solidFill>
                          <a:schemeClr val="bg1"/>
                        </a:solidFill>
                      </a:endParaRPr>
                    </a:p>
                  </a:txBody>
                  <a:tcPr>
                    <a:solidFill>
                      <a:srgbClr val="FF00FF"/>
                    </a:solidFill>
                  </a:tcPr>
                </a:tc>
                <a:tc>
                  <a:txBody>
                    <a:bodyPr/>
                    <a:lstStyle/>
                    <a:p>
                      <a:r>
                        <a:rPr lang="en-AU" dirty="0" smtClean="0">
                          <a:solidFill>
                            <a:schemeClr val="bg1"/>
                          </a:solidFill>
                        </a:rPr>
                        <a:t>2</a:t>
                      </a:r>
                      <a:endParaRPr lang="en-AU" dirty="0">
                        <a:solidFill>
                          <a:schemeClr val="bg1"/>
                        </a:solidFill>
                      </a:endParaRPr>
                    </a:p>
                  </a:txBody>
                  <a:tcPr>
                    <a:solidFill>
                      <a:srgbClr val="FF00FF"/>
                    </a:solidFill>
                  </a:tcPr>
                </a:tc>
                <a:tc>
                  <a:txBody>
                    <a:bodyPr/>
                    <a:lstStyle/>
                    <a:p>
                      <a:r>
                        <a:rPr lang="en-AU" dirty="0" smtClean="0">
                          <a:solidFill>
                            <a:schemeClr val="bg1"/>
                          </a:solidFill>
                        </a:rPr>
                        <a:t>3</a:t>
                      </a:r>
                      <a:endParaRPr lang="en-AU" dirty="0">
                        <a:solidFill>
                          <a:schemeClr val="bg1"/>
                        </a:solidFill>
                      </a:endParaRPr>
                    </a:p>
                  </a:txBody>
                  <a:tcPr>
                    <a:solidFill>
                      <a:srgbClr val="FF00FF"/>
                    </a:solidFill>
                  </a:tcPr>
                </a:tc>
                <a:tc>
                  <a:txBody>
                    <a:bodyPr/>
                    <a:lstStyle/>
                    <a:p>
                      <a:r>
                        <a:rPr lang="en-AU" dirty="0" smtClean="0">
                          <a:solidFill>
                            <a:schemeClr val="bg1"/>
                          </a:solidFill>
                        </a:rPr>
                        <a:t>4</a:t>
                      </a:r>
                      <a:endParaRPr lang="en-AU" dirty="0">
                        <a:solidFill>
                          <a:schemeClr val="bg1"/>
                        </a:solidFill>
                      </a:endParaRPr>
                    </a:p>
                  </a:txBody>
                  <a:tcPr>
                    <a:solidFill>
                      <a:srgbClr val="FF00FF"/>
                    </a:solidFill>
                  </a:tcPr>
                </a:tc>
              </a:tr>
              <a:tr h="370840">
                <a:tc>
                  <a:txBody>
                    <a:bodyPr/>
                    <a:lstStyle/>
                    <a:p>
                      <a:r>
                        <a:rPr lang="en-AU" dirty="0" smtClean="0">
                          <a:solidFill>
                            <a:schemeClr val="bg1"/>
                          </a:solidFill>
                        </a:rPr>
                        <a:t>Charge</a:t>
                      </a:r>
                      <a:endParaRPr lang="en-AU" dirty="0">
                        <a:solidFill>
                          <a:schemeClr val="bg1"/>
                        </a:solidFill>
                      </a:endParaRPr>
                    </a:p>
                  </a:txBody>
                  <a:tcPr>
                    <a:solidFill>
                      <a:srgbClr val="FF00FF"/>
                    </a:solidFill>
                  </a:tcPr>
                </a:tc>
                <a:tc>
                  <a:txBody>
                    <a:bodyPr/>
                    <a:lstStyle/>
                    <a:p>
                      <a:r>
                        <a:rPr lang="en-AU" dirty="0" smtClean="0">
                          <a:solidFill>
                            <a:schemeClr val="bg1"/>
                          </a:solidFill>
                        </a:rPr>
                        <a:t>+1</a:t>
                      </a:r>
                      <a:endParaRPr lang="en-AU" dirty="0">
                        <a:solidFill>
                          <a:schemeClr val="bg1"/>
                        </a:solidFill>
                      </a:endParaRPr>
                    </a:p>
                  </a:txBody>
                  <a:tcPr>
                    <a:solidFill>
                      <a:srgbClr val="FF00FF"/>
                    </a:solidFill>
                  </a:tcPr>
                </a:tc>
                <a:tc>
                  <a:txBody>
                    <a:bodyPr/>
                    <a:lstStyle/>
                    <a:p>
                      <a:r>
                        <a:rPr lang="en-AU" dirty="0" smtClean="0">
                          <a:solidFill>
                            <a:schemeClr val="bg1"/>
                          </a:solidFill>
                        </a:rPr>
                        <a:t>+2</a:t>
                      </a:r>
                      <a:endParaRPr lang="en-AU" dirty="0">
                        <a:solidFill>
                          <a:schemeClr val="bg1"/>
                        </a:solidFill>
                      </a:endParaRPr>
                    </a:p>
                  </a:txBody>
                  <a:tcPr>
                    <a:solidFill>
                      <a:srgbClr val="FF00FF"/>
                    </a:solidFill>
                  </a:tcPr>
                </a:tc>
                <a:tc>
                  <a:txBody>
                    <a:bodyPr/>
                    <a:lstStyle/>
                    <a:p>
                      <a:r>
                        <a:rPr lang="en-AU" dirty="0" smtClean="0">
                          <a:solidFill>
                            <a:schemeClr val="bg1"/>
                          </a:solidFill>
                        </a:rPr>
                        <a:t>+3</a:t>
                      </a:r>
                      <a:endParaRPr lang="en-AU" dirty="0">
                        <a:solidFill>
                          <a:schemeClr val="bg1"/>
                        </a:solidFill>
                      </a:endParaRPr>
                    </a:p>
                  </a:txBody>
                  <a:tcPr>
                    <a:solidFill>
                      <a:srgbClr val="FF00FF"/>
                    </a:solidFill>
                  </a:tcPr>
                </a:tc>
                <a:tc>
                  <a:txBody>
                    <a:bodyPr/>
                    <a:lstStyle/>
                    <a:p>
                      <a:r>
                        <a:rPr lang="en-AU" dirty="0" smtClean="0">
                          <a:solidFill>
                            <a:schemeClr val="bg1"/>
                          </a:solidFill>
                        </a:rPr>
                        <a:t>+4</a:t>
                      </a:r>
                      <a:endParaRPr lang="en-AU" dirty="0">
                        <a:solidFill>
                          <a:schemeClr val="bg1"/>
                        </a:solidFill>
                      </a:endParaRPr>
                    </a:p>
                  </a:txBody>
                  <a:tcPr>
                    <a:solidFill>
                      <a:srgbClr val="FF00FF"/>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83804744"/>
              </p:ext>
            </p:extLst>
          </p:nvPr>
        </p:nvGraphicFramePr>
        <p:xfrm>
          <a:off x="2032000" y="5434793"/>
          <a:ext cx="8128000" cy="1010920"/>
        </p:xfrm>
        <a:graphic>
          <a:graphicData uri="http://schemas.openxmlformats.org/drawingml/2006/table">
            <a:tbl>
              <a:tblPr firstRow="1" bandRow="1">
                <a:tableStyleId>{5C22544A-7EE6-4342-B048-85BDC9FD1C3A}</a:tableStyleId>
              </a:tblPr>
              <a:tblGrid>
                <a:gridCol w="2032000"/>
                <a:gridCol w="2032000"/>
                <a:gridCol w="2032000"/>
                <a:gridCol w="2032000"/>
              </a:tblGrid>
              <a:tr h="504202">
                <a:tc>
                  <a:txBody>
                    <a:bodyPr/>
                    <a:lstStyle/>
                    <a:p>
                      <a:r>
                        <a:rPr lang="en-AU" dirty="0" smtClean="0">
                          <a:solidFill>
                            <a:schemeClr val="bg1"/>
                          </a:solidFill>
                        </a:rPr>
                        <a:t>Number</a:t>
                      </a:r>
                      <a:r>
                        <a:rPr lang="en-AU" baseline="0" dirty="0" smtClean="0">
                          <a:solidFill>
                            <a:schemeClr val="bg1"/>
                          </a:solidFill>
                        </a:rPr>
                        <a:t> of electrons gained</a:t>
                      </a:r>
                      <a:endParaRPr lang="en-AU" dirty="0">
                        <a:solidFill>
                          <a:schemeClr val="bg1"/>
                        </a:solidFill>
                      </a:endParaRPr>
                    </a:p>
                  </a:txBody>
                  <a:tcPr>
                    <a:solidFill>
                      <a:schemeClr val="tx2">
                        <a:lumMod val="50000"/>
                        <a:lumOff val="50000"/>
                      </a:schemeClr>
                    </a:solidFill>
                  </a:tcPr>
                </a:tc>
                <a:tc>
                  <a:txBody>
                    <a:bodyPr/>
                    <a:lstStyle/>
                    <a:p>
                      <a:r>
                        <a:rPr lang="en-AU" dirty="0" smtClean="0">
                          <a:solidFill>
                            <a:schemeClr val="bg1"/>
                          </a:solidFill>
                        </a:rPr>
                        <a:t>1</a:t>
                      </a:r>
                      <a:endParaRPr lang="en-AU" dirty="0">
                        <a:solidFill>
                          <a:schemeClr val="bg1"/>
                        </a:solidFill>
                      </a:endParaRPr>
                    </a:p>
                  </a:txBody>
                  <a:tcPr>
                    <a:solidFill>
                      <a:schemeClr val="tx2">
                        <a:lumMod val="50000"/>
                        <a:lumOff val="50000"/>
                      </a:schemeClr>
                    </a:solidFill>
                  </a:tcPr>
                </a:tc>
                <a:tc>
                  <a:txBody>
                    <a:bodyPr/>
                    <a:lstStyle/>
                    <a:p>
                      <a:r>
                        <a:rPr lang="en-AU" dirty="0" smtClean="0">
                          <a:solidFill>
                            <a:schemeClr val="bg1"/>
                          </a:solidFill>
                        </a:rPr>
                        <a:t>2</a:t>
                      </a:r>
                      <a:endParaRPr lang="en-AU" dirty="0">
                        <a:solidFill>
                          <a:schemeClr val="bg1"/>
                        </a:solidFill>
                      </a:endParaRPr>
                    </a:p>
                  </a:txBody>
                  <a:tcPr>
                    <a:solidFill>
                      <a:schemeClr val="tx2">
                        <a:lumMod val="50000"/>
                        <a:lumOff val="50000"/>
                      </a:schemeClr>
                    </a:solidFill>
                  </a:tcPr>
                </a:tc>
                <a:tc>
                  <a:txBody>
                    <a:bodyPr/>
                    <a:lstStyle/>
                    <a:p>
                      <a:r>
                        <a:rPr lang="en-AU" dirty="0" smtClean="0">
                          <a:solidFill>
                            <a:schemeClr val="bg1"/>
                          </a:solidFill>
                        </a:rPr>
                        <a:t>3</a:t>
                      </a:r>
                      <a:endParaRPr lang="en-AU" dirty="0">
                        <a:solidFill>
                          <a:schemeClr val="bg1"/>
                        </a:solidFill>
                      </a:endParaRPr>
                    </a:p>
                  </a:txBody>
                  <a:tcPr>
                    <a:solidFill>
                      <a:schemeClr val="tx2">
                        <a:lumMod val="50000"/>
                        <a:lumOff val="50000"/>
                      </a:schemeClr>
                    </a:solidFill>
                  </a:tcPr>
                </a:tc>
              </a:tr>
              <a:tr h="370840">
                <a:tc>
                  <a:txBody>
                    <a:bodyPr/>
                    <a:lstStyle/>
                    <a:p>
                      <a:r>
                        <a:rPr lang="en-AU" dirty="0" smtClean="0">
                          <a:solidFill>
                            <a:schemeClr val="bg1"/>
                          </a:solidFill>
                        </a:rPr>
                        <a:t>Charge</a:t>
                      </a:r>
                      <a:endParaRPr lang="en-AU" dirty="0">
                        <a:solidFill>
                          <a:schemeClr val="bg1"/>
                        </a:solidFill>
                      </a:endParaRPr>
                    </a:p>
                  </a:txBody>
                  <a:tcPr>
                    <a:solidFill>
                      <a:schemeClr val="tx2">
                        <a:lumMod val="50000"/>
                        <a:lumOff val="50000"/>
                      </a:schemeClr>
                    </a:solidFill>
                  </a:tcPr>
                </a:tc>
                <a:tc>
                  <a:txBody>
                    <a:bodyPr/>
                    <a:lstStyle/>
                    <a:p>
                      <a:r>
                        <a:rPr lang="en-AU" dirty="0" smtClean="0">
                          <a:solidFill>
                            <a:schemeClr val="bg1"/>
                          </a:solidFill>
                        </a:rPr>
                        <a:t>-1</a:t>
                      </a:r>
                      <a:endParaRPr lang="en-AU" dirty="0">
                        <a:solidFill>
                          <a:schemeClr val="bg1"/>
                        </a:solidFill>
                      </a:endParaRPr>
                    </a:p>
                  </a:txBody>
                  <a:tcPr>
                    <a:solidFill>
                      <a:schemeClr val="tx2">
                        <a:lumMod val="50000"/>
                        <a:lumOff val="50000"/>
                      </a:schemeClr>
                    </a:solidFill>
                  </a:tcPr>
                </a:tc>
                <a:tc>
                  <a:txBody>
                    <a:bodyPr/>
                    <a:lstStyle/>
                    <a:p>
                      <a:r>
                        <a:rPr lang="en-AU" dirty="0" smtClean="0">
                          <a:solidFill>
                            <a:schemeClr val="bg1"/>
                          </a:solidFill>
                        </a:rPr>
                        <a:t>-2</a:t>
                      </a:r>
                      <a:endParaRPr lang="en-AU" dirty="0">
                        <a:solidFill>
                          <a:schemeClr val="bg1"/>
                        </a:solidFill>
                      </a:endParaRPr>
                    </a:p>
                  </a:txBody>
                  <a:tcPr>
                    <a:solidFill>
                      <a:schemeClr val="tx2">
                        <a:lumMod val="50000"/>
                        <a:lumOff val="50000"/>
                      </a:schemeClr>
                    </a:solidFill>
                  </a:tcPr>
                </a:tc>
                <a:tc>
                  <a:txBody>
                    <a:bodyPr/>
                    <a:lstStyle/>
                    <a:p>
                      <a:r>
                        <a:rPr lang="en-AU" dirty="0" smtClean="0">
                          <a:solidFill>
                            <a:schemeClr val="bg1"/>
                          </a:solidFill>
                        </a:rPr>
                        <a:t>-3</a:t>
                      </a:r>
                      <a:endParaRPr lang="en-AU" dirty="0">
                        <a:solidFill>
                          <a:schemeClr val="bg1"/>
                        </a:solidFill>
                      </a:endParaRPr>
                    </a:p>
                  </a:txBody>
                  <a:tcPr>
                    <a:solidFill>
                      <a:schemeClr val="tx2">
                        <a:lumMod val="50000"/>
                        <a:lumOff val="50000"/>
                      </a:schemeClr>
                    </a:solidFill>
                  </a:tcPr>
                </a:tc>
              </a:tr>
            </a:tbl>
          </a:graphicData>
        </a:graphic>
      </p:graphicFrame>
    </p:spTree>
    <p:extLst>
      <p:ext uri="{BB962C8B-B14F-4D97-AF65-F5344CB8AC3E}">
        <p14:creationId xmlns:p14="http://schemas.microsoft.com/office/powerpoint/2010/main" val="1265934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tom to 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726" y="1246470"/>
            <a:ext cx="8667868" cy="4333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85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do we know which atoms lose and gain electrons?</a:t>
            </a:r>
            <a:endParaRPr lang="en-AU" dirty="0"/>
          </a:p>
        </p:txBody>
      </p:sp>
      <p:sp>
        <p:nvSpPr>
          <p:cNvPr id="3" name="Content Placeholder 2"/>
          <p:cNvSpPr>
            <a:spLocks noGrp="1"/>
          </p:cNvSpPr>
          <p:nvPr>
            <p:ph idx="1"/>
          </p:nvPr>
        </p:nvSpPr>
        <p:spPr>
          <a:xfrm>
            <a:off x="1251678" y="1874517"/>
            <a:ext cx="10178322" cy="3593591"/>
          </a:xfrm>
        </p:spPr>
        <p:txBody>
          <a:bodyPr/>
          <a:lstStyle/>
          <a:p>
            <a:r>
              <a:rPr lang="en-AU" dirty="0" smtClean="0"/>
              <a:t>If we look at the periodic table we can see </a:t>
            </a:r>
            <a:r>
              <a:rPr lang="en-AU" b="1" dirty="0" smtClean="0"/>
              <a:t>patterns</a:t>
            </a:r>
            <a:r>
              <a:rPr lang="en-AU" dirty="0" smtClean="0"/>
              <a:t> that tell us how many electrons in the valence shell of each atom:</a:t>
            </a:r>
            <a:endParaRPr lang="en-AU" dirty="0"/>
          </a:p>
        </p:txBody>
      </p:sp>
      <p:pic>
        <p:nvPicPr>
          <p:cNvPr id="3074" name="Picture 2" descr="Image result for periodic table valence electr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678" y="2770842"/>
            <a:ext cx="8056933" cy="36454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53682" y="3307222"/>
            <a:ext cx="8511611" cy="47001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6" name="TextBox 5"/>
          <p:cNvSpPr txBox="1"/>
          <p:nvPr/>
        </p:nvSpPr>
        <p:spPr>
          <a:xfrm>
            <a:off x="10032763" y="2999574"/>
            <a:ext cx="1598063" cy="1754326"/>
          </a:xfrm>
          <a:prstGeom prst="rect">
            <a:avLst/>
          </a:prstGeom>
          <a:noFill/>
        </p:spPr>
        <p:txBody>
          <a:bodyPr wrap="square" rtlCol="0">
            <a:spAutoFit/>
          </a:bodyPr>
          <a:lstStyle/>
          <a:p>
            <a:r>
              <a:rPr lang="en-AU" b="1" dirty="0" smtClean="0"/>
              <a:t>Add this annotation to your periodic table in your booklet</a:t>
            </a:r>
            <a:endParaRPr lang="en-AU" b="1" dirty="0"/>
          </a:p>
        </p:txBody>
      </p:sp>
    </p:spTree>
    <p:extLst>
      <p:ext uri="{BB962C8B-B14F-4D97-AF65-F5344CB8AC3E}">
        <p14:creationId xmlns:p14="http://schemas.microsoft.com/office/powerpoint/2010/main" val="304417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Why do atoms gain or lose electrons</a:t>
            </a:r>
            <a:endParaRPr lang="en-AU" dirty="0"/>
          </a:p>
        </p:txBody>
      </p:sp>
      <p:sp>
        <p:nvSpPr>
          <p:cNvPr id="3" name="Content Placeholder 2"/>
          <p:cNvSpPr>
            <a:spLocks noGrp="1"/>
          </p:cNvSpPr>
          <p:nvPr>
            <p:ph idx="1"/>
          </p:nvPr>
        </p:nvSpPr>
        <p:spPr/>
        <p:txBody>
          <a:bodyPr/>
          <a:lstStyle/>
          <a:p>
            <a:r>
              <a:rPr lang="en-AU" dirty="0" smtClean="0"/>
              <a:t>Electrons gain or lose electrons to have a </a:t>
            </a:r>
            <a:r>
              <a:rPr lang="en-AU" b="1" dirty="0" smtClean="0"/>
              <a:t>full outer shell </a:t>
            </a:r>
            <a:r>
              <a:rPr lang="en-AU" dirty="0" smtClean="0"/>
              <a:t>of electrons </a:t>
            </a:r>
          </a:p>
          <a:p>
            <a:r>
              <a:rPr lang="en-AU" dirty="0" smtClean="0"/>
              <a:t>Electrons are easier to lose than gain. This is why atoms with 4 electrons on the outer shell will chose to lose 4 electrons rather than gain 4. </a:t>
            </a:r>
          </a:p>
          <a:p>
            <a:r>
              <a:rPr lang="en-AU" b="1" dirty="0" smtClean="0"/>
              <a:t>Once the atom has lost/gained electrons it is no longer neutral = now called an ion and is charged</a:t>
            </a:r>
            <a:endParaRPr lang="en-AU" b="1" dirty="0"/>
          </a:p>
        </p:txBody>
      </p:sp>
    </p:spTree>
    <p:extLst>
      <p:ext uri="{BB962C8B-B14F-4D97-AF65-F5344CB8AC3E}">
        <p14:creationId xmlns:p14="http://schemas.microsoft.com/office/powerpoint/2010/main" val="4012436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Groups</a:t>
            </a:r>
            <a:endParaRPr lang="en-AU" dirty="0"/>
          </a:p>
        </p:txBody>
      </p:sp>
      <p:sp>
        <p:nvSpPr>
          <p:cNvPr id="3" name="Content Placeholder 2"/>
          <p:cNvSpPr>
            <a:spLocks noGrp="1"/>
          </p:cNvSpPr>
          <p:nvPr>
            <p:ph idx="1"/>
          </p:nvPr>
        </p:nvSpPr>
        <p:spPr>
          <a:xfrm>
            <a:off x="1337136" y="1217777"/>
            <a:ext cx="10178322" cy="3593591"/>
          </a:xfrm>
        </p:spPr>
        <p:txBody>
          <a:bodyPr/>
          <a:lstStyle/>
          <a:p>
            <a:r>
              <a:rPr lang="en-AU" dirty="0" smtClean="0"/>
              <a:t>The groups tell us how many </a:t>
            </a:r>
            <a:r>
              <a:rPr lang="en-AU" b="1" dirty="0" smtClean="0"/>
              <a:t>valance electrons</a:t>
            </a:r>
            <a:r>
              <a:rPr lang="en-AU" dirty="0" smtClean="0"/>
              <a:t> (electrons in the outer shell) each atom has. </a:t>
            </a:r>
          </a:p>
          <a:p>
            <a:r>
              <a:rPr lang="en-AU" dirty="0" smtClean="0"/>
              <a:t>These groups help to tell us whether atoms will </a:t>
            </a:r>
            <a:r>
              <a:rPr lang="en-AU" b="1" dirty="0" smtClean="0"/>
              <a:t>gain or lose electrons</a:t>
            </a:r>
            <a:r>
              <a:rPr lang="en-AU" dirty="0" smtClean="0"/>
              <a:t>. </a:t>
            </a:r>
          </a:p>
          <a:p>
            <a:r>
              <a:rPr lang="en-AU" dirty="0" smtClean="0"/>
              <a:t>Electrons will only be gained or lost from the outer shell</a:t>
            </a:r>
          </a:p>
        </p:txBody>
      </p:sp>
      <p:pic>
        <p:nvPicPr>
          <p:cNvPr id="5" name="Picture 2" descr="Image result for periodic table valence electr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593" y="2770842"/>
            <a:ext cx="8056933" cy="36454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61593" y="2597921"/>
            <a:ext cx="987319" cy="392252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1337136" y="3611039"/>
            <a:ext cx="2200823" cy="1200329"/>
          </a:xfrm>
          <a:prstGeom prst="rect">
            <a:avLst/>
          </a:prstGeom>
          <a:noFill/>
        </p:spPr>
        <p:txBody>
          <a:bodyPr wrap="square" rtlCol="0">
            <a:spAutoFit/>
          </a:bodyPr>
          <a:lstStyle/>
          <a:p>
            <a:r>
              <a:rPr lang="en-AU" b="1" dirty="0" smtClean="0"/>
              <a:t>All of these atoms have 1 electron in their outer shell = Group 1</a:t>
            </a:r>
            <a:endParaRPr lang="en-AU" b="1" dirty="0"/>
          </a:p>
        </p:txBody>
      </p:sp>
    </p:spTree>
    <p:extLst>
      <p:ext uri="{BB962C8B-B14F-4D97-AF65-F5344CB8AC3E}">
        <p14:creationId xmlns:p14="http://schemas.microsoft.com/office/powerpoint/2010/main" val="125281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Groups – electron exchange  - ion formation</a:t>
            </a:r>
            <a:endParaRPr lang="en-AU" dirty="0"/>
          </a:p>
        </p:txBody>
      </p:sp>
      <p:graphicFrame>
        <p:nvGraphicFramePr>
          <p:cNvPr id="4" name="Table 3"/>
          <p:cNvGraphicFramePr>
            <a:graphicFrameLocks noGrp="1"/>
          </p:cNvGraphicFramePr>
          <p:nvPr>
            <p:extLst>
              <p:ext uri="{D42A27DB-BD31-4B8C-83A1-F6EECF244321}">
                <p14:modId xmlns:p14="http://schemas.microsoft.com/office/powerpoint/2010/main" val="1119066317"/>
              </p:ext>
            </p:extLst>
          </p:nvPr>
        </p:nvGraphicFramePr>
        <p:xfrm>
          <a:off x="2279827" y="1982624"/>
          <a:ext cx="8128000" cy="4200302"/>
        </p:xfrm>
        <a:graphic>
          <a:graphicData uri="http://schemas.openxmlformats.org/drawingml/2006/table">
            <a:tbl>
              <a:tblPr firstRow="1" bandRow="1">
                <a:tableStyleId>{5C22544A-7EE6-4342-B048-85BDC9FD1C3A}</a:tableStyleId>
              </a:tblPr>
              <a:tblGrid>
                <a:gridCol w="2032000"/>
                <a:gridCol w="2032000"/>
                <a:gridCol w="2032000"/>
                <a:gridCol w="2032000"/>
              </a:tblGrid>
              <a:tr h="1233582">
                <a:tc>
                  <a:txBody>
                    <a:bodyPr/>
                    <a:lstStyle/>
                    <a:p>
                      <a:r>
                        <a:rPr lang="en-AU" dirty="0" smtClean="0"/>
                        <a:t>Group Number </a:t>
                      </a:r>
                      <a:endParaRPr lang="en-AU" dirty="0"/>
                    </a:p>
                  </a:txBody>
                  <a:tcPr/>
                </a:tc>
                <a:tc>
                  <a:txBody>
                    <a:bodyPr/>
                    <a:lstStyle/>
                    <a:p>
                      <a:r>
                        <a:rPr lang="en-AU" dirty="0" smtClean="0"/>
                        <a:t>Valence Electrons</a:t>
                      </a:r>
                    </a:p>
                    <a:p>
                      <a:r>
                        <a:rPr lang="en-AU" dirty="0" smtClean="0"/>
                        <a:t>(electrons</a:t>
                      </a:r>
                      <a:r>
                        <a:rPr lang="en-AU" baseline="0" dirty="0" smtClean="0"/>
                        <a:t> on outer shell)</a:t>
                      </a:r>
                      <a:endParaRPr lang="en-AU" dirty="0"/>
                    </a:p>
                  </a:txBody>
                  <a:tcPr/>
                </a:tc>
                <a:tc>
                  <a:txBody>
                    <a:bodyPr/>
                    <a:lstStyle/>
                    <a:p>
                      <a:r>
                        <a:rPr lang="en-AU" dirty="0" smtClean="0"/>
                        <a:t>Gain or lose electrons?</a:t>
                      </a:r>
                      <a:endParaRPr lang="en-AU" dirty="0"/>
                    </a:p>
                  </a:txBody>
                  <a:tcPr/>
                </a:tc>
                <a:tc>
                  <a:txBody>
                    <a:bodyPr/>
                    <a:lstStyle/>
                    <a:p>
                      <a:r>
                        <a:rPr lang="en-AU" dirty="0" smtClean="0"/>
                        <a:t>Charge of Ion</a:t>
                      </a:r>
                      <a:endParaRPr lang="en-AU" dirty="0"/>
                    </a:p>
                  </a:txBody>
                  <a:tcPr/>
                </a:tc>
              </a:tr>
              <a:tr h="370840">
                <a:tc>
                  <a:txBody>
                    <a:bodyPr/>
                    <a:lstStyle/>
                    <a:p>
                      <a:r>
                        <a:rPr lang="en-AU" dirty="0" smtClean="0"/>
                        <a:t>1</a:t>
                      </a:r>
                      <a:endParaRPr lang="en-AU" dirty="0"/>
                    </a:p>
                  </a:txBody>
                  <a:tcPr/>
                </a:tc>
                <a:tc>
                  <a:txBody>
                    <a:bodyPr/>
                    <a:lstStyle/>
                    <a:p>
                      <a:r>
                        <a:rPr lang="en-AU" dirty="0" smtClean="0"/>
                        <a:t>1</a:t>
                      </a:r>
                      <a:endParaRPr lang="en-AU" dirty="0"/>
                    </a:p>
                  </a:txBody>
                  <a:tcPr/>
                </a:tc>
                <a:tc>
                  <a:txBody>
                    <a:bodyPr/>
                    <a:lstStyle/>
                    <a:p>
                      <a:r>
                        <a:rPr lang="en-AU" dirty="0" smtClean="0"/>
                        <a:t>Lose 1</a:t>
                      </a:r>
                      <a:endParaRPr lang="en-AU" dirty="0"/>
                    </a:p>
                  </a:txBody>
                  <a:tcPr/>
                </a:tc>
                <a:tc>
                  <a:txBody>
                    <a:bodyPr/>
                    <a:lstStyle/>
                    <a:p>
                      <a:r>
                        <a:rPr lang="en-AU" dirty="0" smtClean="0"/>
                        <a:t>1+</a:t>
                      </a:r>
                      <a:endParaRPr lang="en-AU" dirty="0"/>
                    </a:p>
                  </a:txBody>
                  <a:tcPr/>
                </a:tc>
              </a:tr>
              <a:tr h="370840">
                <a:tc>
                  <a:txBody>
                    <a:bodyPr/>
                    <a:lstStyle/>
                    <a:p>
                      <a:r>
                        <a:rPr lang="en-AU" dirty="0" smtClean="0"/>
                        <a:t>2</a:t>
                      </a:r>
                      <a:endParaRPr lang="en-AU" dirty="0"/>
                    </a:p>
                  </a:txBody>
                  <a:tcPr/>
                </a:tc>
                <a:tc>
                  <a:txBody>
                    <a:bodyPr/>
                    <a:lstStyle/>
                    <a:p>
                      <a:r>
                        <a:rPr lang="en-AU" dirty="0" smtClean="0"/>
                        <a:t>2</a:t>
                      </a:r>
                      <a:endParaRPr lang="en-AU" dirty="0"/>
                    </a:p>
                  </a:txBody>
                  <a:tcPr/>
                </a:tc>
                <a:tc>
                  <a:txBody>
                    <a:bodyPr/>
                    <a:lstStyle/>
                    <a:p>
                      <a:r>
                        <a:rPr lang="en-AU" dirty="0" smtClean="0"/>
                        <a:t>Lose 2</a:t>
                      </a:r>
                      <a:endParaRPr lang="en-AU" dirty="0"/>
                    </a:p>
                  </a:txBody>
                  <a:tcPr/>
                </a:tc>
                <a:tc>
                  <a:txBody>
                    <a:bodyPr/>
                    <a:lstStyle/>
                    <a:p>
                      <a:r>
                        <a:rPr lang="en-AU" dirty="0" smtClean="0"/>
                        <a:t>2+</a:t>
                      </a:r>
                      <a:endParaRPr lang="en-AU" dirty="0"/>
                    </a:p>
                  </a:txBody>
                  <a:tcPr/>
                </a:tc>
              </a:tr>
              <a:tr h="370840">
                <a:tc>
                  <a:txBody>
                    <a:bodyPr/>
                    <a:lstStyle/>
                    <a:p>
                      <a:r>
                        <a:rPr lang="en-AU" dirty="0" smtClean="0"/>
                        <a:t>3</a:t>
                      </a:r>
                      <a:endParaRPr lang="en-AU" dirty="0"/>
                    </a:p>
                  </a:txBody>
                  <a:tcPr/>
                </a:tc>
                <a:tc>
                  <a:txBody>
                    <a:bodyPr/>
                    <a:lstStyle/>
                    <a:p>
                      <a:r>
                        <a:rPr lang="en-AU" dirty="0" smtClean="0"/>
                        <a:t>3</a:t>
                      </a:r>
                      <a:endParaRPr lang="en-AU" dirty="0"/>
                    </a:p>
                  </a:txBody>
                  <a:tcPr/>
                </a:tc>
                <a:tc>
                  <a:txBody>
                    <a:bodyPr/>
                    <a:lstStyle/>
                    <a:p>
                      <a:r>
                        <a:rPr lang="en-AU" dirty="0" smtClean="0"/>
                        <a:t>Lose 3</a:t>
                      </a:r>
                      <a:endParaRPr lang="en-AU" dirty="0"/>
                    </a:p>
                  </a:txBody>
                  <a:tcPr/>
                </a:tc>
                <a:tc>
                  <a:txBody>
                    <a:bodyPr/>
                    <a:lstStyle/>
                    <a:p>
                      <a:r>
                        <a:rPr lang="en-AU" dirty="0" smtClean="0"/>
                        <a:t>3+</a:t>
                      </a:r>
                      <a:endParaRPr lang="en-AU" dirty="0"/>
                    </a:p>
                  </a:txBody>
                  <a:tcPr/>
                </a:tc>
              </a:tr>
              <a:tr h="370840">
                <a:tc>
                  <a:txBody>
                    <a:bodyPr/>
                    <a:lstStyle/>
                    <a:p>
                      <a:r>
                        <a:rPr lang="en-AU" dirty="0" smtClean="0"/>
                        <a:t>4</a:t>
                      </a:r>
                      <a:endParaRPr lang="en-AU" dirty="0"/>
                    </a:p>
                  </a:txBody>
                  <a:tcPr/>
                </a:tc>
                <a:tc>
                  <a:txBody>
                    <a:bodyPr/>
                    <a:lstStyle/>
                    <a:p>
                      <a:r>
                        <a:rPr lang="en-AU" dirty="0" smtClean="0"/>
                        <a:t>4</a:t>
                      </a:r>
                      <a:endParaRPr lang="en-AU" dirty="0"/>
                    </a:p>
                  </a:txBody>
                  <a:tcPr/>
                </a:tc>
                <a:tc>
                  <a:txBody>
                    <a:bodyPr/>
                    <a:lstStyle/>
                    <a:p>
                      <a:r>
                        <a:rPr lang="en-AU" dirty="0" smtClean="0"/>
                        <a:t>Lose 4</a:t>
                      </a:r>
                      <a:endParaRPr lang="en-AU" dirty="0"/>
                    </a:p>
                  </a:txBody>
                  <a:tcPr/>
                </a:tc>
                <a:tc>
                  <a:txBody>
                    <a:bodyPr/>
                    <a:lstStyle/>
                    <a:p>
                      <a:r>
                        <a:rPr lang="en-AU" dirty="0" smtClean="0"/>
                        <a:t>4+</a:t>
                      </a:r>
                      <a:endParaRPr lang="en-AU" dirty="0"/>
                    </a:p>
                  </a:txBody>
                  <a:tcPr/>
                </a:tc>
              </a:tr>
              <a:tr h="370840">
                <a:tc>
                  <a:txBody>
                    <a:bodyPr/>
                    <a:lstStyle/>
                    <a:p>
                      <a:r>
                        <a:rPr lang="en-AU" dirty="0" smtClean="0"/>
                        <a:t>5</a:t>
                      </a:r>
                      <a:endParaRPr lang="en-AU" dirty="0"/>
                    </a:p>
                  </a:txBody>
                  <a:tcPr/>
                </a:tc>
                <a:tc>
                  <a:txBody>
                    <a:bodyPr/>
                    <a:lstStyle/>
                    <a:p>
                      <a:r>
                        <a:rPr lang="en-AU" dirty="0" smtClean="0"/>
                        <a:t>5</a:t>
                      </a:r>
                      <a:endParaRPr lang="en-AU" dirty="0"/>
                    </a:p>
                  </a:txBody>
                  <a:tcPr/>
                </a:tc>
                <a:tc>
                  <a:txBody>
                    <a:bodyPr/>
                    <a:lstStyle/>
                    <a:p>
                      <a:r>
                        <a:rPr lang="en-AU" dirty="0" smtClean="0"/>
                        <a:t>Gain 3</a:t>
                      </a:r>
                      <a:endParaRPr lang="en-AU" dirty="0"/>
                    </a:p>
                  </a:txBody>
                  <a:tcPr/>
                </a:tc>
                <a:tc>
                  <a:txBody>
                    <a:bodyPr/>
                    <a:lstStyle/>
                    <a:p>
                      <a:r>
                        <a:rPr lang="en-AU" dirty="0" smtClean="0"/>
                        <a:t>3-</a:t>
                      </a:r>
                      <a:endParaRPr lang="en-AU" dirty="0"/>
                    </a:p>
                  </a:txBody>
                  <a:tcPr/>
                </a:tc>
              </a:tr>
              <a:tr h="370840">
                <a:tc>
                  <a:txBody>
                    <a:bodyPr/>
                    <a:lstStyle/>
                    <a:p>
                      <a:r>
                        <a:rPr lang="en-AU" dirty="0" smtClean="0"/>
                        <a:t>6</a:t>
                      </a:r>
                      <a:endParaRPr lang="en-AU" dirty="0"/>
                    </a:p>
                  </a:txBody>
                  <a:tcPr/>
                </a:tc>
                <a:tc>
                  <a:txBody>
                    <a:bodyPr/>
                    <a:lstStyle/>
                    <a:p>
                      <a:r>
                        <a:rPr lang="en-AU" dirty="0" smtClean="0"/>
                        <a:t>6</a:t>
                      </a:r>
                      <a:endParaRPr lang="en-AU" dirty="0"/>
                    </a:p>
                  </a:txBody>
                  <a:tcPr/>
                </a:tc>
                <a:tc>
                  <a:txBody>
                    <a:bodyPr/>
                    <a:lstStyle/>
                    <a:p>
                      <a:r>
                        <a:rPr lang="en-AU" dirty="0" smtClean="0"/>
                        <a:t>Gain 2</a:t>
                      </a:r>
                      <a:endParaRPr lang="en-AU" dirty="0"/>
                    </a:p>
                  </a:txBody>
                  <a:tcPr/>
                </a:tc>
                <a:tc>
                  <a:txBody>
                    <a:bodyPr/>
                    <a:lstStyle/>
                    <a:p>
                      <a:r>
                        <a:rPr lang="en-AU" dirty="0" smtClean="0"/>
                        <a:t>2-</a:t>
                      </a:r>
                      <a:endParaRPr lang="en-AU" dirty="0"/>
                    </a:p>
                  </a:txBody>
                  <a:tcPr/>
                </a:tc>
              </a:tr>
              <a:tr h="370840">
                <a:tc>
                  <a:txBody>
                    <a:bodyPr/>
                    <a:lstStyle/>
                    <a:p>
                      <a:r>
                        <a:rPr lang="en-AU" dirty="0" smtClean="0"/>
                        <a:t>7</a:t>
                      </a:r>
                      <a:endParaRPr lang="en-AU" dirty="0"/>
                    </a:p>
                  </a:txBody>
                  <a:tcPr/>
                </a:tc>
                <a:tc>
                  <a:txBody>
                    <a:bodyPr/>
                    <a:lstStyle/>
                    <a:p>
                      <a:r>
                        <a:rPr lang="en-AU" dirty="0" smtClean="0"/>
                        <a:t>7</a:t>
                      </a:r>
                      <a:endParaRPr lang="en-AU" dirty="0"/>
                    </a:p>
                  </a:txBody>
                  <a:tcPr/>
                </a:tc>
                <a:tc>
                  <a:txBody>
                    <a:bodyPr/>
                    <a:lstStyle/>
                    <a:p>
                      <a:r>
                        <a:rPr lang="en-AU" dirty="0" smtClean="0"/>
                        <a:t>Gain 1</a:t>
                      </a:r>
                      <a:endParaRPr lang="en-AU" dirty="0"/>
                    </a:p>
                  </a:txBody>
                  <a:tcPr/>
                </a:tc>
                <a:tc>
                  <a:txBody>
                    <a:bodyPr/>
                    <a:lstStyle/>
                    <a:p>
                      <a:r>
                        <a:rPr lang="en-AU" dirty="0" smtClean="0"/>
                        <a:t>1-</a:t>
                      </a:r>
                      <a:endParaRPr lang="en-AU" dirty="0"/>
                    </a:p>
                  </a:txBody>
                  <a:tcPr/>
                </a:tc>
              </a:tr>
              <a:tr h="370840">
                <a:tc>
                  <a:txBody>
                    <a:bodyPr/>
                    <a:lstStyle/>
                    <a:p>
                      <a:r>
                        <a:rPr lang="en-AU" dirty="0" smtClean="0"/>
                        <a:t>8</a:t>
                      </a:r>
                      <a:endParaRPr lang="en-AU" dirty="0"/>
                    </a:p>
                  </a:txBody>
                  <a:tcPr/>
                </a:tc>
                <a:tc>
                  <a:txBody>
                    <a:bodyPr/>
                    <a:lstStyle/>
                    <a:p>
                      <a:r>
                        <a:rPr lang="en-AU" dirty="0" smtClean="0"/>
                        <a:t>8</a:t>
                      </a:r>
                      <a:endParaRPr lang="en-AU" dirty="0"/>
                    </a:p>
                  </a:txBody>
                  <a:tcPr/>
                </a:tc>
                <a:tc>
                  <a:txBody>
                    <a:bodyPr/>
                    <a:lstStyle/>
                    <a:p>
                      <a:r>
                        <a:rPr lang="en-AU" dirty="0" smtClean="0"/>
                        <a:t>Do not gain or lose</a:t>
                      </a:r>
                      <a:endParaRPr lang="en-AU" dirty="0"/>
                    </a:p>
                  </a:txBody>
                  <a:tcPr/>
                </a:tc>
                <a:tc>
                  <a:txBody>
                    <a:bodyPr/>
                    <a:lstStyle/>
                    <a:p>
                      <a:r>
                        <a:rPr lang="en-AU" dirty="0" smtClean="0"/>
                        <a:t>0</a:t>
                      </a:r>
                      <a:endParaRPr lang="en-AU" dirty="0"/>
                    </a:p>
                  </a:txBody>
                  <a:tcPr/>
                </a:tc>
              </a:tr>
            </a:tbl>
          </a:graphicData>
        </a:graphic>
      </p:graphicFrame>
    </p:spTree>
    <p:extLst>
      <p:ext uri="{BB962C8B-B14F-4D97-AF65-F5344CB8AC3E}">
        <p14:creationId xmlns:p14="http://schemas.microsoft.com/office/powerpoint/2010/main" val="231185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Watch!</a:t>
            </a:r>
            <a:endParaRPr lang="en-US" dirty="0"/>
          </a:p>
        </p:txBody>
      </p:sp>
      <p:sp>
        <p:nvSpPr>
          <p:cNvPr id="3" name="Content Placeholder 2"/>
          <p:cNvSpPr>
            <a:spLocks noGrp="1"/>
          </p:cNvSpPr>
          <p:nvPr>
            <p:ph idx="1"/>
          </p:nvPr>
        </p:nvSpPr>
        <p:spPr/>
        <p:txBody>
          <a:bodyPr/>
          <a:lstStyle/>
          <a:p>
            <a:r>
              <a:rPr lang="en-AU" u="sng" dirty="0">
                <a:hlinkClick r:id="rId2"/>
              </a:rPr>
              <a:t>https://www.youtube.com/watch?v=_lNF3_30lUE</a:t>
            </a:r>
            <a:endParaRPr lang="en-AU" dirty="0"/>
          </a:p>
          <a:p>
            <a:r>
              <a:rPr lang="en-AU" u="sng" dirty="0">
                <a:hlinkClick r:id="rId3"/>
              </a:rPr>
              <a:t>https://www.youtube.com/watch?v=yQP4UJhNn0I</a:t>
            </a:r>
            <a:r>
              <a:rPr lang="en-AU" dirty="0"/>
              <a:t>   </a:t>
            </a:r>
          </a:p>
          <a:p>
            <a:endParaRPr lang="en-US" dirty="0"/>
          </a:p>
        </p:txBody>
      </p:sp>
    </p:spTree>
    <p:extLst>
      <p:ext uri="{BB962C8B-B14F-4D97-AF65-F5344CB8AC3E}">
        <p14:creationId xmlns:p14="http://schemas.microsoft.com/office/powerpoint/2010/main" val="2937495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valency</a:t>
            </a:r>
            <a:endParaRPr lang="en-AU" dirty="0"/>
          </a:p>
        </p:txBody>
      </p:sp>
      <p:sp>
        <p:nvSpPr>
          <p:cNvPr id="3" name="Content Placeholder 2"/>
          <p:cNvSpPr>
            <a:spLocks noGrp="1"/>
          </p:cNvSpPr>
          <p:nvPr>
            <p:ph idx="1"/>
          </p:nvPr>
        </p:nvSpPr>
        <p:spPr>
          <a:xfrm>
            <a:off x="1251678" y="1337418"/>
            <a:ext cx="10178322" cy="3593591"/>
          </a:xfrm>
        </p:spPr>
        <p:txBody>
          <a:bodyPr/>
          <a:lstStyle/>
          <a:p>
            <a:r>
              <a:rPr lang="en-AU" b="1" dirty="0" smtClean="0"/>
              <a:t>The charge of the ion is known as the ions valency</a:t>
            </a:r>
          </a:p>
          <a:p>
            <a:r>
              <a:rPr lang="en-AU" dirty="0" smtClean="0"/>
              <a:t>This is important as it helps us to from ionic compounds</a:t>
            </a:r>
          </a:p>
          <a:p>
            <a:r>
              <a:rPr lang="en-AU" b="1" dirty="0" smtClean="0"/>
              <a:t>You will need to be able to identify the valency of ions using the periodic table!</a:t>
            </a:r>
            <a:endParaRPr lang="en-AU" b="1" dirty="0"/>
          </a:p>
        </p:txBody>
      </p:sp>
      <p:pic>
        <p:nvPicPr>
          <p:cNvPr id="1026" name="Picture 2" descr="Image result for periodic table valen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3515" y="3210326"/>
            <a:ext cx="5980306" cy="3105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104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Valency and the period table</a:t>
            </a:r>
            <a:endParaRPr lang="en-AU" dirty="0"/>
          </a:p>
        </p:txBody>
      </p:sp>
      <p:sp>
        <p:nvSpPr>
          <p:cNvPr id="3" name="Content Placeholder 2"/>
          <p:cNvSpPr>
            <a:spLocks noGrp="1"/>
          </p:cNvSpPr>
          <p:nvPr>
            <p:ph idx="1"/>
          </p:nvPr>
        </p:nvSpPr>
        <p:spPr>
          <a:xfrm>
            <a:off x="1251678" y="1294689"/>
            <a:ext cx="10178322" cy="3593591"/>
          </a:xfrm>
        </p:spPr>
        <p:txBody>
          <a:bodyPr/>
          <a:lstStyle/>
          <a:p>
            <a:r>
              <a:rPr lang="en-AU" b="1" dirty="0" smtClean="0"/>
              <a:t>Copy the valencies for each group on to your blank periodic table</a:t>
            </a:r>
            <a:endParaRPr lang="en-AU" b="1" dirty="0"/>
          </a:p>
        </p:txBody>
      </p:sp>
      <p:pic>
        <p:nvPicPr>
          <p:cNvPr id="2050" name="Picture 2" descr="Image result for periodic table valen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465" y="2056643"/>
            <a:ext cx="8552589" cy="4440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737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watch</a:t>
            </a: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www.youtube.com/watch?v=utLoRJootfY</a:t>
            </a:r>
            <a:endParaRPr lang="en-US" dirty="0" smtClean="0"/>
          </a:p>
          <a:p>
            <a:r>
              <a:rPr lang="en-US" dirty="0">
                <a:hlinkClick r:id="rId3"/>
              </a:rPr>
              <a:t>https://</a:t>
            </a:r>
            <a:r>
              <a:rPr lang="en-US" dirty="0" smtClean="0">
                <a:hlinkClick r:id="rId3"/>
              </a:rPr>
              <a:t>www.youtube.com/watch?v=900dXBWgx3Y</a:t>
            </a:r>
            <a:r>
              <a:rPr lang="en-US" dirty="0" smtClean="0"/>
              <a:t>  </a:t>
            </a:r>
            <a:endParaRPr lang="en-US" dirty="0"/>
          </a:p>
        </p:txBody>
      </p:sp>
    </p:spTree>
    <p:extLst>
      <p:ext uri="{BB962C8B-B14F-4D97-AF65-F5344CB8AC3E}">
        <p14:creationId xmlns:p14="http://schemas.microsoft.com/office/powerpoint/2010/main" val="510269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Valencies of ions you will need to know….</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93023460"/>
              </p:ext>
            </p:extLst>
          </p:nvPr>
        </p:nvGraphicFramePr>
        <p:xfrm>
          <a:off x="2269219" y="2297875"/>
          <a:ext cx="8143240" cy="3139440"/>
        </p:xfrm>
        <a:graphic>
          <a:graphicData uri="http://schemas.openxmlformats.org/drawingml/2006/table">
            <a:tbl>
              <a:tblPr firstRow="1" bandRow="1">
                <a:tableStyleId>{5C22544A-7EE6-4342-B048-85BDC9FD1C3A}</a:tableStyleId>
              </a:tblPr>
              <a:tblGrid>
                <a:gridCol w="2035810"/>
                <a:gridCol w="2035810"/>
                <a:gridCol w="2035810"/>
                <a:gridCol w="2035810"/>
              </a:tblGrid>
              <a:tr h="370840">
                <a:tc>
                  <a:txBody>
                    <a:bodyPr/>
                    <a:lstStyle/>
                    <a:p>
                      <a:r>
                        <a:rPr lang="en-US" dirty="0" smtClean="0"/>
                        <a:t>1+</a:t>
                      </a:r>
                    </a:p>
                    <a:p>
                      <a:r>
                        <a:rPr lang="en-US" dirty="0" smtClean="0"/>
                        <a:t>Lose 1 electron</a:t>
                      </a:r>
                    </a:p>
                    <a:p>
                      <a:r>
                        <a:rPr lang="en-US" dirty="0" smtClean="0"/>
                        <a:t>Group</a:t>
                      </a:r>
                      <a:r>
                        <a:rPr lang="en-US" baseline="0" dirty="0" smtClean="0"/>
                        <a:t> 1</a:t>
                      </a:r>
                      <a:endParaRPr lang="en-US" dirty="0"/>
                    </a:p>
                  </a:txBody>
                  <a:tcPr/>
                </a:tc>
                <a:tc>
                  <a:txBody>
                    <a:bodyPr/>
                    <a:lstStyle/>
                    <a:p>
                      <a:r>
                        <a:rPr lang="en-US" dirty="0" smtClean="0"/>
                        <a:t>2+</a:t>
                      </a:r>
                    </a:p>
                    <a:p>
                      <a:r>
                        <a:rPr lang="en-US" dirty="0" smtClean="0"/>
                        <a:t>Lose 2 electrons</a:t>
                      </a:r>
                    </a:p>
                    <a:p>
                      <a:r>
                        <a:rPr lang="en-US" dirty="0" smtClean="0"/>
                        <a:t>Group</a:t>
                      </a:r>
                      <a:r>
                        <a:rPr lang="en-US" baseline="0" dirty="0" smtClean="0"/>
                        <a:t> 2</a:t>
                      </a:r>
                      <a:endParaRPr lang="en-US" dirty="0"/>
                    </a:p>
                  </a:txBody>
                  <a:tcPr/>
                </a:tc>
                <a:tc>
                  <a:txBody>
                    <a:bodyPr/>
                    <a:lstStyle/>
                    <a:p>
                      <a:r>
                        <a:rPr lang="en-US" dirty="0" smtClean="0"/>
                        <a:t>1-</a:t>
                      </a:r>
                    </a:p>
                    <a:p>
                      <a:r>
                        <a:rPr lang="en-US" dirty="0" smtClean="0"/>
                        <a:t>Gain 1 electron</a:t>
                      </a:r>
                    </a:p>
                    <a:p>
                      <a:r>
                        <a:rPr lang="en-US" dirty="0" smtClean="0"/>
                        <a:t>Group</a:t>
                      </a:r>
                      <a:r>
                        <a:rPr lang="en-US" baseline="0" dirty="0" smtClean="0"/>
                        <a:t> 11</a:t>
                      </a:r>
                      <a:endParaRPr lang="en-US" dirty="0"/>
                    </a:p>
                  </a:txBody>
                  <a:tcPr/>
                </a:tc>
                <a:tc>
                  <a:txBody>
                    <a:bodyPr/>
                    <a:lstStyle/>
                    <a:p>
                      <a:r>
                        <a:rPr lang="en-US" dirty="0" smtClean="0"/>
                        <a:t>2-</a:t>
                      </a:r>
                    </a:p>
                    <a:p>
                      <a:r>
                        <a:rPr lang="en-US" dirty="0" smtClean="0"/>
                        <a:t>Gain 2 electrons</a:t>
                      </a:r>
                    </a:p>
                    <a:p>
                      <a:r>
                        <a:rPr lang="en-US" dirty="0" smtClean="0"/>
                        <a:t>Group</a:t>
                      </a:r>
                      <a:r>
                        <a:rPr lang="en-US" baseline="0" dirty="0" smtClean="0"/>
                        <a:t> 12</a:t>
                      </a:r>
                      <a:endParaRPr lang="en-US" dirty="0"/>
                    </a:p>
                  </a:txBody>
                  <a:tcPr/>
                </a:tc>
              </a:tr>
              <a:tr h="370840">
                <a:tc>
                  <a:txBody>
                    <a:bodyPr/>
                    <a:lstStyle/>
                    <a:p>
                      <a:r>
                        <a:rPr lang="en-US" dirty="0" smtClean="0"/>
                        <a:t>H</a:t>
                      </a:r>
                      <a:r>
                        <a:rPr lang="en-US" baseline="30000" dirty="0" smtClean="0"/>
                        <a:t>+</a:t>
                      </a:r>
                      <a:endParaRPr lang="en-US" baseline="30000" dirty="0"/>
                    </a:p>
                  </a:txBody>
                  <a:tcPr/>
                </a:tc>
                <a:tc>
                  <a:txBody>
                    <a:bodyPr/>
                    <a:lstStyle/>
                    <a:p>
                      <a:r>
                        <a:rPr lang="en-US" dirty="0" smtClean="0"/>
                        <a:t>Mg</a:t>
                      </a:r>
                      <a:r>
                        <a:rPr lang="en-US" baseline="30000" dirty="0" smtClean="0"/>
                        <a:t>2+</a:t>
                      </a:r>
                      <a:endParaRPr lang="en-US" baseline="30000" dirty="0"/>
                    </a:p>
                  </a:txBody>
                  <a:tcPr/>
                </a:tc>
                <a:tc>
                  <a:txBody>
                    <a:bodyPr/>
                    <a:lstStyle/>
                    <a:p>
                      <a:r>
                        <a:rPr lang="en-US" dirty="0" smtClean="0"/>
                        <a:t>F</a:t>
                      </a:r>
                      <a:r>
                        <a:rPr lang="en-US" baseline="30000" dirty="0" smtClean="0"/>
                        <a:t>-</a:t>
                      </a:r>
                      <a:endParaRPr lang="en-US" baseline="30000" dirty="0"/>
                    </a:p>
                  </a:txBody>
                  <a:tcPr/>
                </a:tc>
                <a:tc>
                  <a:txBody>
                    <a:bodyPr/>
                    <a:lstStyle/>
                    <a:p>
                      <a:r>
                        <a:rPr lang="en-US" dirty="0" smtClean="0"/>
                        <a:t>O</a:t>
                      </a:r>
                      <a:r>
                        <a:rPr lang="en-US" baseline="30000" dirty="0" smtClean="0"/>
                        <a:t>2-</a:t>
                      </a:r>
                      <a:endParaRPr lang="en-US" baseline="30000" dirty="0"/>
                    </a:p>
                  </a:txBody>
                  <a:tcPr/>
                </a:tc>
              </a:tr>
              <a:tr h="370840">
                <a:tc>
                  <a:txBody>
                    <a:bodyPr/>
                    <a:lstStyle/>
                    <a:p>
                      <a:r>
                        <a:rPr lang="en-US" dirty="0" smtClean="0"/>
                        <a:t>Na</a:t>
                      </a:r>
                      <a:r>
                        <a:rPr lang="en-US" baseline="30000" dirty="0" smtClean="0"/>
                        <a:t>+</a:t>
                      </a:r>
                      <a:endParaRPr lang="en-US" baseline="30000" dirty="0"/>
                    </a:p>
                  </a:txBody>
                  <a:tcPr/>
                </a:tc>
                <a:tc>
                  <a:txBody>
                    <a:bodyPr/>
                    <a:lstStyle/>
                    <a:p>
                      <a:r>
                        <a:rPr lang="en-US" dirty="0" smtClean="0"/>
                        <a:t>Ca</a:t>
                      </a:r>
                      <a:r>
                        <a:rPr lang="en-US" baseline="30000" dirty="0" smtClean="0"/>
                        <a:t>2+</a:t>
                      </a:r>
                      <a:endParaRPr lang="en-US" baseline="30000" dirty="0"/>
                    </a:p>
                  </a:txBody>
                  <a:tcPr/>
                </a:tc>
                <a:tc>
                  <a:txBody>
                    <a:bodyPr/>
                    <a:lstStyle/>
                    <a:p>
                      <a:r>
                        <a:rPr lang="en-US" dirty="0" smtClean="0"/>
                        <a:t>Cl</a:t>
                      </a:r>
                      <a:r>
                        <a:rPr lang="en-US" baseline="30000" dirty="0" smtClean="0"/>
                        <a:t>-</a:t>
                      </a:r>
                      <a:endParaRPr lang="en-US" baseline="30000" dirty="0"/>
                    </a:p>
                  </a:txBody>
                  <a:tcPr/>
                </a:tc>
                <a:tc>
                  <a:txBody>
                    <a:bodyPr/>
                    <a:lstStyle/>
                    <a:p>
                      <a:r>
                        <a:rPr lang="en-US" dirty="0" smtClean="0"/>
                        <a:t>S</a:t>
                      </a:r>
                      <a:r>
                        <a:rPr lang="en-US" baseline="30000" dirty="0" smtClean="0"/>
                        <a:t>2-</a:t>
                      </a:r>
                      <a:endParaRPr lang="en-US" baseline="30000" dirty="0"/>
                    </a:p>
                  </a:txBody>
                  <a:tcPr/>
                </a:tc>
              </a:tr>
              <a:tr h="370840">
                <a:tc>
                  <a:txBody>
                    <a:bodyPr/>
                    <a:lstStyle/>
                    <a:p>
                      <a:r>
                        <a:rPr lang="en-US" dirty="0" smtClean="0"/>
                        <a:t>K</a:t>
                      </a:r>
                      <a:r>
                        <a:rPr lang="en-US" baseline="30000" dirty="0" smtClean="0"/>
                        <a:t>+</a:t>
                      </a:r>
                      <a:endParaRPr lang="en-US" baseline="30000" dirty="0"/>
                    </a:p>
                  </a:txBody>
                  <a:tcPr/>
                </a:tc>
                <a:tc>
                  <a:txBody>
                    <a:bodyPr/>
                    <a:lstStyle/>
                    <a:p>
                      <a:r>
                        <a:rPr lang="en-US" dirty="0" smtClean="0"/>
                        <a:t>Cu</a:t>
                      </a:r>
                      <a:r>
                        <a:rPr lang="en-US" baseline="30000" dirty="0" smtClean="0"/>
                        <a:t>2+</a:t>
                      </a:r>
                      <a:endParaRPr lang="en-US" baseline="30000" dirty="0"/>
                    </a:p>
                  </a:txBody>
                  <a:tcPr/>
                </a:tc>
                <a:tc>
                  <a:txBody>
                    <a:bodyPr/>
                    <a:lstStyle/>
                    <a:p>
                      <a:r>
                        <a:rPr lang="en-US" dirty="0" smtClean="0"/>
                        <a:t>Br</a:t>
                      </a:r>
                      <a:r>
                        <a:rPr lang="en-US" baseline="30000" dirty="0" smtClean="0"/>
                        <a:t>-</a:t>
                      </a:r>
                      <a:endParaRPr lang="en-US" baseline="30000" dirty="0"/>
                    </a:p>
                  </a:txBody>
                  <a:tcPr/>
                </a:tc>
                <a:tc>
                  <a:txBody>
                    <a:bodyPr/>
                    <a:lstStyle/>
                    <a:p>
                      <a:endParaRPr lang="en-US" dirty="0"/>
                    </a:p>
                  </a:txBody>
                  <a:tcPr/>
                </a:tc>
              </a:tr>
              <a:tr h="370840">
                <a:tc>
                  <a:txBody>
                    <a:bodyPr/>
                    <a:lstStyle/>
                    <a:p>
                      <a:r>
                        <a:rPr lang="en-US" dirty="0" smtClean="0"/>
                        <a:t>Ag</a:t>
                      </a:r>
                      <a:r>
                        <a:rPr lang="en-US" baseline="30000" dirty="0" smtClean="0"/>
                        <a:t>+</a:t>
                      </a:r>
                      <a:endParaRPr lang="en-US" baseline="30000" dirty="0"/>
                    </a:p>
                  </a:txBody>
                  <a:tcPr/>
                </a:tc>
                <a:tc>
                  <a:txBody>
                    <a:bodyPr/>
                    <a:lstStyle/>
                    <a:p>
                      <a:r>
                        <a:rPr lang="en-US" dirty="0" smtClean="0"/>
                        <a:t>Zn</a:t>
                      </a:r>
                      <a:r>
                        <a:rPr lang="en-US" baseline="30000" dirty="0" smtClean="0"/>
                        <a:t>2+</a:t>
                      </a:r>
                      <a:endParaRPr lang="en-US" baseline="30000" dirty="0"/>
                    </a:p>
                  </a:txBody>
                  <a:tcPr/>
                </a:tc>
                <a:tc>
                  <a:txBody>
                    <a:bodyPr/>
                    <a:lstStyle/>
                    <a:p>
                      <a:r>
                        <a:rPr lang="en-US" dirty="0" smtClean="0"/>
                        <a:t>I</a:t>
                      </a:r>
                      <a:r>
                        <a:rPr lang="en-US" baseline="30000" dirty="0" smtClean="0"/>
                        <a:t>-</a:t>
                      </a:r>
                      <a:endParaRPr lang="en-US" baseline="30000" dirty="0"/>
                    </a:p>
                  </a:txBody>
                  <a:tcPr/>
                </a:tc>
                <a:tc>
                  <a:txBody>
                    <a:bodyPr/>
                    <a:lstStyle/>
                    <a:p>
                      <a:endParaRPr lang="en-US"/>
                    </a:p>
                  </a:txBody>
                  <a:tcPr/>
                </a:tc>
              </a:tr>
              <a:tr h="370840">
                <a:tc>
                  <a:txBody>
                    <a:bodyPr/>
                    <a:lstStyle/>
                    <a:p>
                      <a:endParaRPr lang="en-US"/>
                    </a:p>
                  </a:txBody>
                  <a:tcPr/>
                </a:tc>
                <a:tc>
                  <a:txBody>
                    <a:bodyPr/>
                    <a:lstStyle/>
                    <a:p>
                      <a:r>
                        <a:rPr lang="en-US" dirty="0" smtClean="0"/>
                        <a:t>Pb</a:t>
                      </a:r>
                      <a:r>
                        <a:rPr lang="en-US" baseline="30000" dirty="0" smtClean="0"/>
                        <a:t>2+</a:t>
                      </a:r>
                      <a:endParaRPr lang="en-US" baseline="30000" dirty="0"/>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r>
                        <a:rPr lang="en-US" dirty="0" smtClean="0"/>
                        <a:t>Al</a:t>
                      </a:r>
                      <a:r>
                        <a:rPr lang="en-US" baseline="30000" dirty="0" smtClean="0"/>
                        <a:t>2+</a:t>
                      </a:r>
                      <a:endParaRPr lang="en-US" baseline="30000" dirty="0"/>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349955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Valencies of polyatomic ions you will need to know</a:t>
            </a:r>
            <a:endParaRPr lang="en-US" dirty="0"/>
          </a:p>
        </p:txBody>
      </p:sp>
      <p:sp>
        <p:nvSpPr>
          <p:cNvPr id="3" name="Content Placeholder 2"/>
          <p:cNvSpPr>
            <a:spLocks noGrp="1"/>
          </p:cNvSpPr>
          <p:nvPr>
            <p:ph idx="1"/>
          </p:nvPr>
        </p:nvSpPr>
        <p:spPr>
          <a:xfrm>
            <a:off x="1251678" y="1874517"/>
            <a:ext cx="10178322" cy="3593591"/>
          </a:xfrm>
        </p:spPr>
        <p:txBody>
          <a:bodyPr/>
          <a:lstStyle/>
          <a:p>
            <a:r>
              <a:rPr lang="en-US" b="1" dirty="0" smtClean="0"/>
              <a:t>Polyatomic ions </a:t>
            </a:r>
            <a:r>
              <a:rPr lang="en-US" dirty="0" smtClean="0"/>
              <a:t> are ions that are formed by joining one or more atoms (2 non – metals).  You will need to </a:t>
            </a:r>
            <a:r>
              <a:rPr lang="en-US" b="1" dirty="0" smtClean="0"/>
              <a:t>memorize the name, symbol and </a:t>
            </a:r>
            <a:r>
              <a:rPr lang="en-US" b="1" dirty="0" err="1" smtClean="0"/>
              <a:t>valency</a:t>
            </a:r>
            <a:r>
              <a:rPr lang="en-US" dirty="0" smtClean="0"/>
              <a:t> of the following:</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359908540"/>
              </p:ext>
            </p:extLst>
          </p:nvPr>
        </p:nvGraphicFramePr>
        <p:xfrm>
          <a:off x="1948872" y="2702845"/>
          <a:ext cx="8128000" cy="3840480"/>
        </p:xfrm>
        <a:graphic>
          <a:graphicData uri="http://schemas.openxmlformats.org/drawingml/2006/table">
            <a:tbl>
              <a:tblPr firstRow="1" bandRow="1">
                <a:tableStyleId>{5C22544A-7EE6-4342-B048-85BDC9FD1C3A}</a:tableStyleId>
              </a:tblPr>
              <a:tblGrid>
                <a:gridCol w="2032000"/>
                <a:gridCol w="2032000"/>
                <a:gridCol w="2032000"/>
                <a:gridCol w="2032000"/>
              </a:tblGrid>
              <a:tr h="370840">
                <a:tc>
                  <a:txBody>
                    <a:bodyPr/>
                    <a:lstStyle/>
                    <a:p>
                      <a:r>
                        <a:rPr lang="en-US" dirty="0" smtClean="0"/>
                        <a:t>Atoms that are combined</a:t>
                      </a:r>
                      <a:endParaRPr lang="en-US" dirty="0"/>
                    </a:p>
                  </a:txBody>
                  <a:tcPr/>
                </a:tc>
                <a:tc>
                  <a:txBody>
                    <a:bodyPr/>
                    <a:lstStyle/>
                    <a:p>
                      <a:r>
                        <a:rPr lang="en-US" dirty="0" smtClean="0"/>
                        <a:t>Symbol</a:t>
                      </a:r>
                      <a:r>
                        <a:rPr lang="en-US" baseline="0" dirty="0" smtClean="0"/>
                        <a:t> for polyatomic ion</a:t>
                      </a:r>
                      <a:endParaRPr lang="en-US" dirty="0"/>
                    </a:p>
                  </a:txBody>
                  <a:tcPr/>
                </a:tc>
                <a:tc>
                  <a:txBody>
                    <a:bodyPr/>
                    <a:lstStyle/>
                    <a:p>
                      <a:r>
                        <a:rPr lang="en-US" dirty="0" smtClean="0"/>
                        <a:t>Name</a:t>
                      </a:r>
                      <a:r>
                        <a:rPr lang="en-US" baseline="0" dirty="0" smtClean="0"/>
                        <a:t> of polyatomic ion</a:t>
                      </a:r>
                      <a:endParaRPr lang="en-US" dirty="0"/>
                    </a:p>
                  </a:txBody>
                  <a:tcPr/>
                </a:tc>
                <a:tc>
                  <a:txBody>
                    <a:bodyPr/>
                    <a:lstStyle/>
                    <a:p>
                      <a:r>
                        <a:rPr lang="en-US" dirty="0" err="1" smtClean="0"/>
                        <a:t>Valency</a:t>
                      </a:r>
                      <a:endParaRPr lang="en-US" dirty="0"/>
                    </a:p>
                  </a:txBody>
                  <a:tcPr/>
                </a:tc>
              </a:tr>
              <a:tr h="370840">
                <a:tc>
                  <a:txBody>
                    <a:bodyPr/>
                    <a:lstStyle/>
                    <a:p>
                      <a:r>
                        <a:rPr lang="en-US" dirty="0" smtClean="0"/>
                        <a:t>Nitrogen</a:t>
                      </a:r>
                      <a:r>
                        <a:rPr lang="en-US" baseline="0" dirty="0" smtClean="0"/>
                        <a:t> (N) and Hydrogen (H)</a:t>
                      </a:r>
                      <a:endParaRPr lang="en-US" dirty="0"/>
                    </a:p>
                  </a:txBody>
                  <a:tcPr/>
                </a:tc>
                <a:tc>
                  <a:txBody>
                    <a:bodyPr/>
                    <a:lstStyle/>
                    <a:p>
                      <a:r>
                        <a:rPr lang="en-US" dirty="0" smtClean="0"/>
                        <a:t>NH</a:t>
                      </a:r>
                      <a:r>
                        <a:rPr lang="en-US" baseline="-25000" dirty="0" smtClean="0"/>
                        <a:t>4</a:t>
                      </a:r>
                      <a:endParaRPr lang="en-US" baseline="-25000" dirty="0"/>
                    </a:p>
                  </a:txBody>
                  <a:tcPr/>
                </a:tc>
                <a:tc>
                  <a:txBody>
                    <a:bodyPr/>
                    <a:lstStyle/>
                    <a:p>
                      <a:r>
                        <a:rPr lang="en-US" dirty="0" smtClean="0"/>
                        <a:t>Ammonium</a:t>
                      </a:r>
                      <a:endParaRPr lang="en-US" dirty="0"/>
                    </a:p>
                  </a:txBody>
                  <a:tcPr/>
                </a:tc>
                <a:tc>
                  <a:txBody>
                    <a:bodyPr/>
                    <a:lstStyle/>
                    <a:p>
                      <a:r>
                        <a:rPr lang="en-US" dirty="0" smtClean="0"/>
                        <a:t>NH</a:t>
                      </a:r>
                      <a:r>
                        <a:rPr lang="en-US" baseline="-25000" dirty="0" smtClean="0"/>
                        <a:t>4</a:t>
                      </a:r>
                      <a:r>
                        <a:rPr lang="en-US" baseline="30000" dirty="0" smtClean="0"/>
                        <a:t>+</a:t>
                      </a:r>
                      <a:endParaRPr lang="en-US" baseline="30000" dirty="0"/>
                    </a:p>
                  </a:txBody>
                  <a:tcPr/>
                </a:tc>
              </a:tr>
              <a:tr h="370840">
                <a:tc>
                  <a:txBody>
                    <a:bodyPr/>
                    <a:lstStyle/>
                    <a:p>
                      <a:r>
                        <a:rPr lang="en-US" dirty="0" smtClean="0"/>
                        <a:t>Oxygen</a:t>
                      </a:r>
                      <a:r>
                        <a:rPr lang="en-US" baseline="0" dirty="0" smtClean="0"/>
                        <a:t> (O) and Hydrogen (H)</a:t>
                      </a:r>
                      <a:endParaRPr lang="en-US" dirty="0"/>
                    </a:p>
                  </a:txBody>
                  <a:tcPr/>
                </a:tc>
                <a:tc>
                  <a:txBody>
                    <a:bodyPr/>
                    <a:lstStyle/>
                    <a:p>
                      <a:r>
                        <a:rPr lang="en-US" dirty="0" smtClean="0"/>
                        <a:t>OH</a:t>
                      </a:r>
                      <a:endParaRPr lang="en-US" dirty="0"/>
                    </a:p>
                  </a:txBody>
                  <a:tcPr/>
                </a:tc>
                <a:tc>
                  <a:txBody>
                    <a:bodyPr/>
                    <a:lstStyle/>
                    <a:p>
                      <a:r>
                        <a:rPr lang="en-US" dirty="0" smtClean="0"/>
                        <a:t>Hydroxide</a:t>
                      </a:r>
                      <a:endParaRPr lang="en-US" dirty="0"/>
                    </a:p>
                  </a:txBody>
                  <a:tcPr/>
                </a:tc>
                <a:tc>
                  <a:txBody>
                    <a:bodyPr/>
                    <a:lstStyle/>
                    <a:p>
                      <a:r>
                        <a:rPr lang="en-US" dirty="0" smtClean="0"/>
                        <a:t>OH</a:t>
                      </a:r>
                      <a:r>
                        <a:rPr lang="en-US" baseline="30000" dirty="0" smtClean="0"/>
                        <a:t>-</a:t>
                      </a:r>
                      <a:endParaRPr lang="en-US" baseline="30000" dirty="0"/>
                    </a:p>
                  </a:txBody>
                  <a:tcPr/>
                </a:tc>
              </a:tr>
              <a:tr h="370840">
                <a:tc>
                  <a:txBody>
                    <a:bodyPr/>
                    <a:lstStyle/>
                    <a:p>
                      <a:r>
                        <a:rPr lang="en-US" dirty="0" smtClean="0"/>
                        <a:t>Nitrogen (N) and Oxygen (O)</a:t>
                      </a:r>
                      <a:endParaRPr lang="en-US" dirty="0"/>
                    </a:p>
                  </a:txBody>
                  <a:tcPr/>
                </a:tc>
                <a:tc>
                  <a:txBody>
                    <a:bodyPr/>
                    <a:lstStyle/>
                    <a:p>
                      <a:r>
                        <a:rPr lang="en-US" dirty="0" smtClean="0"/>
                        <a:t>NO</a:t>
                      </a:r>
                      <a:r>
                        <a:rPr lang="en-US" baseline="-25000" dirty="0" smtClean="0"/>
                        <a:t>3</a:t>
                      </a:r>
                      <a:endParaRPr lang="en-US" baseline="-25000" dirty="0"/>
                    </a:p>
                  </a:txBody>
                  <a:tcPr/>
                </a:tc>
                <a:tc>
                  <a:txBody>
                    <a:bodyPr/>
                    <a:lstStyle/>
                    <a:p>
                      <a:r>
                        <a:rPr lang="en-US" dirty="0" smtClean="0"/>
                        <a:t>Nitrate</a:t>
                      </a:r>
                      <a:endParaRPr lang="en-US" dirty="0"/>
                    </a:p>
                  </a:txBody>
                  <a:tcPr/>
                </a:tc>
                <a:tc>
                  <a:txBody>
                    <a:bodyPr/>
                    <a:lstStyle/>
                    <a:p>
                      <a:r>
                        <a:rPr lang="en-US" dirty="0" smtClean="0"/>
                        <a:t>NO</a:t>
                      </a:r>
                      <a:r>
                        <a:rPr lang="en-US" baseline="-25000" dirty="0" smtClean="0"/>
                        <a:t>3</a:t>
                      </a:r>
                      <a:r>
                        <a:rPr lang="en-US" baseline="30000" dirty="0" smtClean="0"/>
                        <a:t>-</a:t>
                      </a:r>
                      <a:endParaRPr lang="en-US" baseline="30000" dirty="0"/>
                    </a:p>
                  </a:txBody>
                  <a:tcPr/>
                </a:tc>
              </a:tr>
              <a:tr h="370840">
                <a:tc>
                  <a:txBody>
                    <a:bodyPr/>
                    <a:lstStyle/>
                    <a:p>
                      <a:r>
                        <a:rPr lang="en-US" dirty="0" smtClean="0"/>
                        <a:t>Carbon</a:t>
                      </a:r>
                      <a:r>
                        <a:rPr lang="en-US" baseline="0" dirty="0" smtClean="0"/>
                        <a:t> (C) and Oxygen (O) </a:t>
                      </a:r>
                      <a:endParaRPr lang="en-US" dirty="0"/>
                    </a:p>
                  </a:txBody>
                  <a:tcPr/>
                </a:tc>
                <a:tc>
                  <a:txBody>
                    <a:bodyPr/>
                    <a:lstStyle/>
                    <a:p>
                      <a:r>
                        <a:rPr lang="en-US" dirty="0" smtClean="0"/>
                        <a:t>CO</a:t>
                      </a:r>
                      <a:r>
                        <a:rPr lang="en-US" baseline="-25000" dirty="0" smtClean="0"/>
                        <a:t>3</a:t>
                      </a:r>
                      <a:endParaRPr lang="en-US" baseline="-25000" dirty="0"/>
                    </a:p>
                  </a:txBody>
                  <a:tcPr/>
                </a:tc>
                <a:tc>
                  <a:txBody>
                    <a:bodyPr/>
                    <a:lstStyle/>
                    <a:p>
                      <a:r>
                        <a:rPr lang="en-US" dirty="0" smtClean="0"/>
                        <a:t>Carbonate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a:t>
                      </a:r>
                      <a:r>
                        <a:rPr lang="en-US" baseline="-25000" dirty="0" smtClean="0"/>
                        <a:t>3</a:t>
                      </a:r>
                      <a:r>
                        <a:rPr lang="en-US" baseline="30000" dirty="0" smtClean="0"/>
                        <a:t>2-</a:t>
                      </a:r>
                    </a:p>
                    <a:p>
                      <a:endParaRPr lang="en-US" dirty="0"/>
                    </a:p>
                  </a:txBody>
                  <a:tcPr/>
                </a:tc>
              </a:tr>
              <a:tr h="370840">
                <a:tc>
                  <a:txBody>
                    <a:bodyPr/>
                    <a:lstStyle/>
                    <a:p>
                      <a:r>
                        <a:rPr lang="en-US" dirty="0" smtClean="0"/>
                        <a:t>Sulfur</a:t>
                      </a:r>
                      <a:r>
                        <a:rPr lang="en-US" baseline="0" dirty="0" smtClean="0"/>
                        <a:t> (S) and Oxygen (O)</a:t>
                      </a:r>
                      <a:endParaRPr lang="en-US" dirty="0"/>
                    </a:p>
                  </a:txBody>
                  <a:tcPr/>
                </a:tc>
                <a:tc>
                  <a:txBody>
                    <a:bodyPr/>
                    <a:lstStyle/>
                    <a:p>
                      <a:r>
                        <a:rPr lang="en-US" dirty="0" smtClean="0"/>
                        <a:t>SO</a:t>
                      </a:r>
                      <a:r>
                        <a:rPr lang="en-US" baseline="-25000" dirty="0" smtClean="0"/>
                        <a:t>4</a:t>
                      </a:r>
                      <a:endParaRPr lang="en-US" baseline="-25000" dirty="0"/>
                    </a:p>
                  </a:txBody>
                  <a:tcPr/>
                </a:tc>
                <a:tc>
                  <a:txBody>
                    <a:bodyPr/>
                    <a:lstStyle/>
                    <a:p>
                      <a:r>
                        <a:rPr lang="en-US" dirty="0" smtClean="0"/>
                        <a:t>Sulfate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25000" dirty="0" smtClean="0"/>
                        <a:t>4</a:t>
                      </a:r>
                      <a:r>
                        <a:rPr lang="en-US" baseline="30000" dirty="0" smtClean="0"/>
                        <a:t>2-</a:t>
                      </a:r>
                    </a:p>
                    <a:p>
                      <a:endParaRPr lang="en-US" dirty="0"/>
                    </a:p>
                  </a:txBody>
                  <a:tcPr/>
                </a:tc>
              </a:tr>
            </a:tbl>
          </a:graphicData>
        </a:graphic>
      </p:graphicFrame>
    </p:spTree>
    <p:extLst>
      <p:ext uri="{BB962C8B-B14F-4D97-AF65-F5344CB8AC3E}">
        <p14:creationId xmlns:p14="http://schemas.microsoft.com/office/powerpoint/2010/main" val="2013833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Ions and ionic structure</a:t>
            </a:r>
            <a:endParaRPr lang="en-US" dirty="0"/>
          </a:p>
        </p:txBody>
      </p:sp>
      <p:sp>
        <p:nvSpPr>
          <p:cNvPr id="3" name="Content Placeholder 2"/>
          <p:cNvSpPr>
            <a:spLocks noGrp="1"/>
          </p:cNvSpPr>
          <p:nvPr>
            <p:ph idx="1"/>
          </p:nvPr>
        </p:nvSpPr>
        <p:spPr>
          <a:xfrm>
            <a:off x="1251678" y="1128451"/>
            <a:ext cx="10178322" cy="3593591"/>
          </a:xfrm>
        </p:spPr>
        <p:txBody>
          <a:bodyPr/>
          <a:lstStyle/>
          <a:p>
            <a:r>
              <a:rPr lang="en-US" dirty="0" smtClean="0"/>
              <a:t>Remember the table that we used for atomic structure (neutral atoms):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36484958"/>
              </p:ext>
            </p:extLst>
          </p:nvPr>
        </p:nvGraphicFramePr>
        <p:xfrm>
          <a:off x="1666586" y="1642199"/>
          <a:ext cx="8905175" cy="1656080"/>
        </p:xfrm>
        <a:graphic>
          <a:graphicData uri="http://schemas.openxmlformats.org/drawingml/2006/table">
            <a:tbl>
              <a:tblPr firstRow="1" bandRow="1">
                <a:tableStyleId>{5C22544A-7EE6-4342-B048-85BDC9FD1C3A}</a:tableStyleId>
              </a:tblPr>
              <a:tblGrid>
                <a:gridCol w="1781035"/>
                <a:gridCol w="1781035"/>
                <a:gridCol w="1781035"/>
                <a:gridCol w="1781035"/>
                <a:gridCol w="1781035"/>
              </a:tblGrid>
              <a:tr h="831273">
                <a:tc>
                  <a:txBody>
                    <a:bodyPr/>
                    <a:lstStyle/>
                    <a:p>
                      <a:r>
                        <a:rPr lang="en-US" dirty="0" smtClean="0"/>
                        <a:t>Type</a:t>
                      </a:r>
                      <a:r>
                        <a:rPr lang="en-US" baseline="0" dirty="0" smtClean="0"/>
                        <a:t> of Atom</a:t>
                      </a:r>
                      <a:endParaRPr lang="en-US" dirty="0"/>
                    </a:p>
                  </a:txBody>
                  <a:tcPr/>
                </a:tc>
                <a:tc>
                  <a:txBody>
                    <a:bodyPr/>
                    <a:lstStyle/>
                    <a:p>
                      <a:r>
                        <a:rPr lang="en-US" dirty="0" smtClean="0"/>
                        <a:t>Number of Protons</a:t>
                      </a:r>
                      <a:endParaRPr lang="en-US" dirty="0"/>
                    </a:p>
                  </a:txBody>
                  <a:tcPr/>
                </a:tc>
                <a:tc>
                  <a:txBody>
                    <a:bodyPr/>
                    <a:lstStyle/>
                    <a:p>
                      <a:r>
                        <a:rPr lang="en-US" dirty="0" smtClean="0"/>
                        <a:t>Number of Neutrons</a:t>
                      </a:r>
                      <a:endParaRPr lang="en-US" dirty="0"/>
                    </a:p>
                  </a:txBody>
                  <a:tcPr/>
                </a:tc>
                <a:tc>
                  <a:txBody>
                    <a:bodyPr/>
                    <a:lstStyle/>
                    <a:p>
                      <a:r>
                        <a:rPr lang="en-US" dirty="0" smtClean="0"/>
                        <a:t>Number of Electrons</a:t>
                      </a:r>
                      <a:endParaRPr lang="en-US" dirty="0"/>
                    </a:p>
                  </a:txBody>
                  <a:tcPr/>
                </a:tc>
                <a:tc>
                  <a:txBody>
                    <a:bodyPr/>
                    <a:lstStyle/>
                    <a:p>
                      <a:r>
                        <a:rPr lang="en-US" dirty="0" smtClean="0"/>
                        <a:t>Atomic</a:t>
                      </a:r>
                      <a:r>
                        <a:rPr lang="en-US" baseline="0" dirty="0" smtClean="0"/>
                        <a:t> Mass (Mass Number)</a:t>
                      </a:r>
                      <a:endParaRPr lang="en-US" dirty="0"/>
                    </a:p>
                  </a:txBody>
                  <a:tcPr/>
                </a:tc>
              </a:tr>
              <a:tr h="370840">
                <a:tc>
                  <a:txBody>
                    <a:bodyPr/>
                    <a:lstStyle/>
                    <a:p>
                      <a:r>
                        <a:rPr lang="en-US" dirty="0" smtClean="0"/>
                        <a:t>Sodium (Na)</a:t>
                      </a:r>
                      <a:endParaRPr lang="en-US" dirty="0"/>
                    </a:p>
                  </a:txBody>
                  <a:tcPr/>
                </a:tc>
                <a:tc>
                  <a:txBody>
                    <a:bodyPr/>
                    <a:lstStyle/>
                    <a:p>
                      <a:r>
                        <a:rPr lang="en-US" dirty="0" smtClean="0"/>
                        <a:t>11</a:t>
                      </a:r>
                      <a:endParaRPr lang="en-US" dirty="0"/>
                    </a:p>
                  </a:txBody>
                  <a:tcPr/>
                </a:tc>
                <a:tc>
                  <a:txBody>
                    <a:bodyPr/>
                    <a:lstStyle/>
                    <a:p>
                      <a:r>
                        <a:rPr lang="en-US" dirty="0" smtClean="0"/>
                        <a:t>12</a:t>
                      </a:r>
                      <a:endParaRPr lang="en-US" dirty="0"/>
                    </a:p>
                  </a:txBody>
                  <a:tcPr/>
                </a:tc>
                <a:tc>
                  <a:txBody>
                    <a:bodyPr/>
                    <a:lstStyle/>
                    <a:p>
                      <a:r>
                        <a:rPr lang="en-US" dirty="0" smtClean="0"/>
                        <a:t>11</a:t>
                      </a:r>
                      <a:endParaRPr lang="en-US" dirty="0"/>
                    </a:p>
                  </a:txBody>
                  <a:tcPr/>
                </a:tc>
                <a:tc>
                  <a:txBody>
                    <a:bodyPr/>
                    <a:lstStyle/>
                    <a:p>
                      <a:r>
                        <a:rPr lang="en-US" dirty="0" smtClean="0"/>
                        <a:t>23</a:t>
                      </a:r>
                      <a:endParaRPr lang="en-US" dirty="0"/>
                    </a:p>
                  </a:txBody>
                  <a:tcPr/>
                </a:tc>
              </a:tr>
              <a:tr h="370840">
                <a:tc>
                  <a:txBody>
                    <a:bodyPr/>
                    <a:lstStyle/>
                    <a:p>
                      <a:r>
                        <a:rPr lang="en-US" dirty="0" smtClean="0"/>
                        <a:t>Fluorine (F)</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c>
                  <a:txBody>
                    <a:bodyPr/>
                    <a:lstStyle/>
                    <a:p>
                      <a:r>
                        <a:rPr lang="en-US" dirty="0" smtClean="0"/>
                        <a:t>9</a:t>
                      </a:r>
                      <a:endParaRPr lang="en-US" dirty="0"/>
                    </a:p>
                  </a:txBody>
                  <a:tcPr/>
                </a:tc>
                <a:tc>
                  <a:txBody>
                    <a:bodyPr/>
                    <a:lstStyle/>
                    <a:p>
                      <a:r>
                        <a:rPr lang="en-US" dirty="0" smtClean="0"/>
                        <a:t>19</a:t>
                      </a:r>
                      <a:endParaRPr lang="en-US" dirty="0"/>
                    </a:p>
                  </a:txBody>
                  <a:tcPr/>
                </a:tc>
              </a:tr>
            </a:tbl>
          </a:graphicData>
        </a:graphic>
      </p:graphicFrame>
      <p:sp>
        <p:nvSpPr>
          <p:cNvPr id="6" name="TextBox 5"/>
          <p:cNvSpPr txBox="1"/>
          <p:nvPr/>
        </p:nvSpPr>
        <p:spPr>
          <a:xfrm>
            <a:off x="1353787" y="3550722"/>
            <a:ext cx="10076213" cy="369332"/>
          </a:xfrm>
          <a:prstGeom prst="rect">
            <a:avLst/>
          </a:prstGeom>
          <a:noFill/>
        </p:spPr>
        <p:txBody>
          <a:bodyPr wrap="square" rtlCol="0">
            <a:spAutoFit/>
          </a:bodyPr>
          <a:lstStyle/>
          <a:p>
            <a:pPr marL="285750" indent="-285750">
              <a:buFont typeface="Arial" charset="0"/>
              <a:buChar char="•"/>
            </a:pPr>
            <a:r>
              <a:rPr lang="en-US" dirty="0" smtClean="0"/>
              <a:t>Let’s now compare the structure of a Sodium and Fluorine atom with that of their ions…..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783209342"/>
              </p:ext>
            </p:extLst>
          </p:nvPr>
        </p:nvGraphicFramePr>
        <p:xfrm>
          <a:off x="1666586" y="4146444"/>
          <a:ext cx="8905175" cy="2397760"/>
        </p:xfrm>
        <a:graphic>
          <a:graphicData uri="http://schemas.openxmlformats.org/drawingml/2006/table">
            <a:tbl>
              <a:tblPr firstRow="1" bandRow="1">
                <a:tableStyleId>{5C22544A-7EE6-4342-B048-85BDC9FD1C3A}</a:tableStyleId>
              </a:tblPr>
              <a:tblGrid>
                <a:gridCol w="1781035"/>
                <a:gridCol w="1781035"/>
                <a:gridCol w="1781035"/>
                <a:gridCol w="1781035"/>
                <a:gridCol w="1781035"/>
              </a:tblGrid>
              <a:tr h="831273">
                <a:tc>
                  <a:txBody>
                    <a:bodyPr/>
                    <a:lstStyle/>
                    <a:p>
                      <a:r>
                        <a:rPr lang="en-US" dirty="0" smtClean="0"/>
                        <a:t>Atom</a:t>
                      </a:r>
                      <a:r>
                        <a:rPr lang="en-US" baseline="0" dirty="0" smtClean="0"/>
                        <a:t> / Ion</a:t>
                      </a:r>
                      <a:endParaRPr lang="en-US" dirty="0"/>
                    </a:p>
                  </a:txBody>
                  <a:tcPr/>
                </a:tc>
                <a:tc>
                  <a:txBody>
                    <a:bodyPr/>
                    <a:lstStyle/>
                    <a:p>
                      <a:r>
                        <a:rPr lang="en-US" dirty="0" smtClean="0"/>
                        <a:t>Number of Protons</a:t>
                      </a:r>
                      <a:endParaRPr lang="en-US" dirty="0"/>
                    </a:p>
                  </a:txBody>
                  <a:tcPr/>
                </a:tc>
                <a:tc>
                  <a:txBody>
                    <a:bodyPr/>
                    <a:lstStyle/>
                    <a:p>
                      <a:r>
                        <a:rPr lang="en-US" dirty="0" smtClean="0"/>
                        <a:t>Number of Neutrons</a:t>
                      </a:r>
                      <a:endParaRPr lang="en-US" dirty="0"/>
                    </a:p>
                  </a:txBody>
                  <a:tcPr/>
                </a:tc>
                <a:tc>
                  <a:txBody>
                    <a:bodyPr/>
                    <a:lstStyle/>
                    <a:p>
                      <a:r>
                        <a:rPr lang="en-US" dirty="0" smtClean="0"/>
                        <a:t>Number of Electrons</a:t>
                      </a:r>
                      <a:endParaRPr lang="en-US" dirty="0"/>
                    </a:p>
                  </a:txBody>
                  <a:tcPr/>
                </a:tc>
                <a:tc>
                  <a:txBody>
                    <a:bodyPr/>
                    <a:lstStyle/>
                    <a:p>
                      <a:r>
                        <a:rPr lang="en-US" dirty="0" smtClean="0"/>
                        <a:t>Atomic</a:t>
                      </a:r>
                      <a:r>
                        <a:rPr lang="en-US" baseline="0" dirty="0" smtClean="0"/>
                        <a:t> Mass (Mass Number)</a:t>
                      </a:r>
                      <a:endParaRPr lang="en-US" dirty="0"/>
                    </a:p>
                  </a:txBody>
                  <a:tcPr/>
                </a:tc>
              </a:tr>
              <a:tr h="370840">
                <a:tc>
                  <a:txBody>
                    <a:bodyPr/>
                    <a:lstStyle/>
                    <a:p>
                      <a:r>
                        <a:rPr lang="en-US" dirty="0" smtClean="0"/>
                        <a:t>Na</a:t>
                      </a:r>
                      <a:endParaRPr lang="en-US" dirty="0"/>
                    </a:p>
                  </a:txBody>
                  <a:tcPr/>
                </a:tc>
                <a:tc>
                  <a:txBody>
                    <a:bodyPr/>
                    <a:lstStyle/>
                    <a:p>
                      <a:r>
                        <a:rPr lang="en-US" dirty="0" smtClean="0"/>
                        <a:t>11</a:t>
                      </a:r>
                      <a:endParaRPr lang="en-US" dirty="0"/>
                    </a:p>
                  </a:txBody>
                  <a:tcPr/>
                </a:tc>
                <a:tc>
                  <a:txBody>
                    <a:bodyPr/>
                    <a:lstStyle/>
                    <a:p>
                      <a:r>
                        <a:rPr lang="en-US" dirty="0" smtClean="0"/>
                        <a:t>12</a:t>
                      </a:r>
                      <a:endParaRPr lang="en-US" dirty="0"/>
                    </a:p>
                  </a:txBody>
                  <a:tcPr/>
                </a:tc>
                <a:tc>
                  <a:txBody>
                    <a:bodyPr/>
                    <a:lstStyle/>
                    <a:p>
                      <a:r>
                        <a:rPr lang="en-US" dirty="0" smtClean="0"/>
                        <a:t>11</a:t>
                      </a:r>
                      <a:endParaRPr lang="en-US" dirty="0"/>
                    </a:p>
                  </a:txBody>
                  <a:tcPr/>
                </a:tc>
                <a:tc>
                  <a:txBody>
                    <a:bodyPr/>
                    <a:lstStyle/>
                    <a:p>
                      <a:r>
                        <a:rPr lang="en-US" dirty="0" smtClean="0"/>
                        <a:t>23</a:t>
                      </a:r>
                      <a:endParaRPr lang="en-US" dirty="0"/>
                    </a:p>
                  </a:txBody>
                  <a:tcPr/>
                </a:tc>
              </a:tr>
              <a:tr h="370840">
                <a:tc>
                  <a:txBody>
                    <a:bodyPr/>
                    <a:lstStyle/>
                    <a:p>
                      <a:r>
                        <a:rPr lang="en-US" dirty="0" smtClean="0"/>
                        <a:t>Na</a:t>
                      </a:r>
                      <a:r>
                        <a:rPr lang="en-US" baseline="30000" dirty="0" smtClean="0"/>
                        <a:t>+</a:t>
                      </a:r>
                      <a:endParaRPr lang="en-US" baseline="30000" dirty="0"/>
                    </a:p>
                  </a:txBody>
                  <a:tcPr/>
                </a:tc>
                <a:tc>
                  <a:txBody>
                    <a:bodyPr/>
                    <a:lstStyle/>
                    <a:p>
                      <a:r>
                        <a:rPr lang="en-US" dirty="0" smtClean="0"/>
                        <a:t>11</a:t>
                      </a:r>
                      <a:endParaRPr lang="en-US" dirty="0"/>
                    </a:p>
                  </a:txBody>
                  <a:tcPr/>
                </a:tc>
                <a:tc>
                  <a:txBody>
                    <a:bodyPr/>
                    <a:lstStyle/>
                    <a:p>
                      <a:r>
                        <a:rPr lang="en-US" dirty="0" smtClean="0"/>
                        <a:t>12</a:t>
                      </a:r>
                      <a:endParaRPr lang="en-US" dirty="0"/>
                    </a:p>
                  </a:txBody>
                  <a:tcPr/>
                </a:tc>
                <a:tc>
                  <a:txBody>
                    <a:bodyPr/>
                    <a:lstStyle/>
                    <a:p>
                      <a:r>
                        <a:rPr lang="en-US" dirty="0" smtClean="0"/>
                        <a:t>10</a:t>
                      </a:r>
                      <a:endParaRPr lang="en-US" dirty="0"/>
                    </a:p>
                  </a:txBody>
                  <a:tcPr/>
                </a:tc>
                <a:tc>
                  <a:txBody>
                    <a:bodyPr/>
                    <a:lstStyle/>
                    <a:p>
                      <a:r>
                        <a:rPr lang="en-US" dirty="0" smtClean="0"/>
                        <a:t>23</a:t>
                      </a:r>
                      <a:endParaRPr lang="en-US" dirty="0"/>
                    </a:p>
                  </a:txBody>
                  <a:tcPr/>
                </a:tc>
              </a:tr>
              <a:tr h="370840">
                <a:tc>
                  <a:txBody>
                    <a:bodyPr/>
                    <a:lstStyle/>
                    <a:p>
                      <a:r>
                        <a:rPr lang="en-US" dirty="0" smtClean="0"/>
                        <a:t>F</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c>
                  <a:txBody>
                    <a:bodyPr/>
                    <a:lstStyle/>
                    <a:p>
                      <a:r>
                        <a:rPr lang="en-US" dirty="0" smtClean="0"/>
                        <a:t>9</a:t>
                      </a:r>
                      <a:endParaRPr lang="en-US" dirty="0"/>
                    </a:p>
                  </a:txBody>
                  <a:tcPr/>
                </a:tc>
                <a:tc>
                  <a:txBody>
                    <a:bodyPr/>
                    <a:lstStyle/>
                    <a:p>
                      <a:r>
                        <a:rPr lang="en-US" dirty="0" smtClean="0"/>
                        <a:t>19</a:t>
                      </a:r>
                      <a:endParaRPr lang="en-US" dirty="0"/>
                    </a:p>
                  </a:txBody>
                  <a:tcPr/>
                </a:tc>
              </a:tr>
              <a:tr h="370840">
                <a:tc>
                  <a:txBody>
                    <a:bodyPr/>
                    <a:lstStyle/>
                    <a:p>
                      <a:r>
                        <a:rPr lang="en-US" dirty="0" smtClean="0"/>
                        <a:t>F</a:t>
                      </a:r>
                      <a:r>
                        <a:rPr lang="en-US" baseline="30000" dirty="0" smtClean="0"/>
                        <a:t>-</a:t>
                      </a:r>
                      <a:endParaRPr lang="en-US" baseline="30000"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c>
                  <a:txBody>
                    <a:bodyPr/>
                    <a:lstStyle/>
                    <a:p>
                      <a:r>
                        <a:rPr lang="en-US" dirty="0" smtClean="0"/>
                        <a:t>10</a:t>
                      </a:r>
                      <a:endParaRPr lang="en-US" dirty="0"/>
                    </a:p>
                  </a:txBody>
                  <a:tcPr/>
                </a:tc>
                <a:tc>
                  <a:txBody>
                    <a:bodyPr/>
                    <a:lstStyle/>
                    <a:p>
                      <a:r>
                        <a:rPr lang="en-US" dirty="0" smtClean="0"/>
                        <a:t>19</a:t>
                      </a:r>
                      <a:endParaRPr lang="en-US" dirty="0"/>
                    </a:p>
                  </a:txBody>
                  <a:tcPr/>
                </a:tc>
              </a:tr>
            </a:tbl>
          </a:graphicData>
        </a:graphic>
      </p:graphicFrame>
      <p:sp>
        <p:nvSpPr>
          <p:cNvPr id="8" name="Rectangle 7"/>
          <p:cNvSpPr/>
          <p:nvPr/>
        </p:nvSpPr>
        <p:spPr>
          <a:xfrm>
            <a:off x="1666586" y="5427023"/>
            <a:ext cx="1789133" cy="380011"/>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84752" y="5406253"/>
            <a:ext cx="1789133" cy="380011"/>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66585" y="6132004"/>
            <a:ext cx="1789133" cy="380011"/>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984751" y="6158735"/>
            <a:ext cx="1789133" cy="380011"/>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88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Ions  - cations and anions</a:t>
            </a:r>
            <a:endParaRPr lang="en-AU" dirty="0"/>
          </a:p>
        </p:txBody>
      </p:sp>
      <p:sp>
        <p:nvSpPr>
          <p:cNvPr id="3" name="Content Placeholder 2"/>
          <p:cNvSpPr>
            <a:spLocks noGrp="1"/>
          </p:cNvSpPr>
          <p:nvPr>
            <p:ph idx="1"/>
          </p:nvPr>
        </p:nvSpPr>
        <p:spPr>
          <a:xfrm>
            <a:off x="1251678" y="1324100"/>
            <a:ext cx="10178322" cy="3593591"/>
          </a:xfrm>
        </p:spPr>
        <p:txBody>
          <a:bodyPr/>
          <a:lstStyle/>
          <a:p>
            <a:r>
              <a:rPr lang="en-AU" b="1" dirty="0" smtClean="0">
                <a:solidFill>
                  <a:srgbClr val="FFC000"/>
                </a:solidFill>
              </a:rPr>
              <a:t>Cation</a:t>
            </a:r>
            <a:r>
              <a:rPr lang="en-AU" b="1" dirty="0" smtClean="0"/>
              <a:t> is a name given to an ion that loses electrons to become positively charged</a:t>
            </a:r>
          </a:p>
          <a:p>
            <a:r>
              <a:rPr lang="en-AU" b="1" dirty="0" smtClean="0"/>
              <a:t>These are all metals </a:t>
            </a:r>
          </a:p>
          <a:p>
            <a:endParaRPr lang="en-AU" b="1" dirty="0" smtClean="0"/>
          </a:p>
          <a:p>
            <a:r>
              <a:rPr lang="en-AU" b="1" dirty="0" smtClean="0">
                <a:solidFill>
                  <a:srgbClr val="92D050"/>
                </a:solidFill>
              </a:rPr>
              <a:t>Anion</a:t>
            </a:r>
            <a:r>
              <a:rPr lang="en-AU" b="1" dirty="0" smtClean="0"/>
              <a:t> is a name given to an ion that gain electrons to become negatively changed</a:t>
            </a:r>
          </a:p>
          <a:p>
            <a:r>
              <a:rPr lang="en-AU" b="1" dirty="0" smtClean="0"/>
              <a:t>These are non-metals</a:t>
            </a:r>
            <a:endParaRPr lang="en-AU" b="1" dirty="0"/>
          </a:p>
        </p:txBody>
      </p:sp>
      <p:pic>
        <p:nvPicPr>
          <p:cNvPr id="4" name="Picture 3"/>
          <p:cNvPicPr>
            <a:picLocks noChangeAspect="1"/>
          </p:cNvPicPr>
          <p:nvPr/>
        </p:nvPicPr>
        <p:blipFill>
          <a:blip r:embed="rId2"/>
          <a:stretch>
            <a:fillRect/>
          </a:stretch>
        </p:blipFill>
        <p:spPr>
          <a:xfrm>
            <a:off x="5189515" y="3359307"/>
            <a:ext cx="5328475" cy="3116768"/>
          </a:xfrm>
          <a:prstGeom prst="rect">
            <a:avLst/>
          </a:prstGeom>
        </p:spPr>
      </p:pic>
      <p:sp>
        <p:nvSpPr>
          <p:cNvPr id="5" name="Rectangle 4"/>
          <p:cNvSpPr/>
          <p:nvPr/>
        </p:nvSpPr>
        <p:spPr>
          <a:xfrm>
            <a:off x="4987636" y="3120895"/>
            <a:ext cx="4191990" cy="260301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262753" y="3120895"/>
            <a:ext cx="1555668" cy="2603011"/>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928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Ions – cations and anions</a:t>
            </a:r>
            <a:endParaRPr lang="en-US" dirty="0"/>
          </a:p>
        </p:txBody>
      </p:sp>
      <p:pic>
        <p:nvPicPr>
          <p:cNvPr id="4" name="Picture 3"/>
          <p:cNvPicPr>
            <a:picLocks noChangeAspect="1"/>
          </p:cNvPicPr>
          <p:nvPr/>
        </p:nvPicPr>
        <p:blipFill>
          <a:blip r:embed="rId2"/>
          <a:stretch>
            <a:fillRect/>
          </a:stretch>
        </p:blipFill>
        <p:spPr>
          <a:xfrm>
            <a:off x="3519631" y="1128451"/>
            <a:ext cx="4947475" cy="5539200"/>
          </a:xfrm>
          <a:prstGeom prst="rect">
            <a:avLst/>
          </a:prstGeom>
        </p:spPr>
      </p:pic>
      <p:sp>
        <p:nvSpPr>
          <p:cNvPr id="5" name="Rectangle 4"/>
          <p:cNvSpPr/>
          <p:nvPr/>
        </p:nvSpPr>
        <p:spPr>
          <a:xfrm>
            <a:off x="5993368" y="1128451"/>
            <a:ext cx="2723120" cy="3787933"/>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763990" y="1408762"/>
            <a:ext cx="2790701" cy="2862322"/>
          </a:xfrm>
          <a:prstGeom prst="rect">
            <a:avLst/>
          </a:prstGeom>
          <a:noFill/>
        </p:spPr>
        <p:txBody>
          <a:bodyPr wrap="square" rtlCol="0">
            <a:spAutoFit/>
          </a:bodyPr>
          <a:lstStyle/>
          <a:p>
            <a:r>
              <a:rPr lang="en-US" dirty="0" smtClean="0"/>
              <a:t>You will notice that the anions take a name different to the element. </a:t>
            </a:r>
          </a:p>
          <a:p>
            <a:endParaRPr lang="en-US" dirty="0"/>
          </a:p>
          <a:p>
            <a:r>
              <a:rPr lang="en-US" dirty="0" smtClean="0"/>
              <a:t>Anions end in ‘ide’</a:t>
            </a:r>
          </a:p>
          <a:p>
            <a:endParaRPr lang="en-US" dirty="0"/>
          </a:p>
          <a:p>
            <a:r>
              <a:rPr lang="en-US" dirty="0" smtClean="0"/>
              <a:t>For example:</a:t>
            </a:r>
          </a:p>
          <a:p>
            <a:r>
              <a:rPr lang="en-US" dirty="0" smtClean="0"/>
              <a:t>Hydrogen = Hydr</a:t>
            </a:r>
            <a:r>
              <a:rPr lang="en-US" b="1" dirty="0" smtClean="0"/>
              <a:t>ide</a:t>
            </a:r>
            <a:endParaRPr lang="en-US" dirty="0" smtClean="0"/>
          </a:p>
          <a:p>
            <a:endParaRPr lang="en-US" dirty="0"/>
          </a:p>
          <a:p>
            <a:r>
              <a:rPr lang="en-US" dirty="0" smtClean="0"/>
              <a:t>Oxygen = ox</a:t>
            </a:r>
            <a:r>
              <a:rPr lang="en-US" b="1" dirty="0" smtClean="0"/>
              <a:t>ide</a:t>
            </a:r>
            <a:endParaRPr lang="en-US" dirty="0"/>
          </a:p>
        </p:txBody>
      </p:sp>
      <p:sp>
        <p:nvSpPr>
          <p:cNvPr id="7" name="TextBox 6"/>
          <p:cNvSpPr txBox="1"/>
          <p:nvPr/>
        </p:nvSpPr>
        <p:spPr>
          <a:xfrm>
            <a:off x="1148786" y="2379788"/>
            <a:ext cx="2267953" cy="2031325"/>
          </a:xfrm>
          <a:prstGeom prst="rect">
            <a:avLst/>
          </a:prstGeom>
          <a:noFill/>
        </p:spPr>
        <p:txBody>
          <a:bodyPr wrap="square" rtlCol="0">
            <a:spAutoFit/>
          </a:bodyPr>
          <a:lstStyle/>
          <a:p>
            <a:r>
              <a:rPr lang="en-US" dirty="0" smtClean="0"/>
              <a:t>Cations are named the same as the original element</a:t>
            </a:r>
            <a:r>
              <a:rPr lang="en-US" smtClean="0"/>
              <a:t>. </a:t>
            </a:r>
          </a:p>
          <a:p>
            <a:r>
              <a:rPr lang="en-US" dirty="0" smtClean="0"/>
              <a:t>(no change is made)</a:t>
            </a:r>
          </a:p>
          <a:p>
            <a:endParaRPr lang="en-US" dirty="0"/>
          </a:p>
          <a:p>
            <a:r>
              <a:rPr lang="en-US" dirty="0" smtClean="0"/>
              <a:t>For example:</a:t>
            </a:r>
          </a:p>
          <a:p>
            <a:r>
              <a:rPr lang="en-US" dirty="0" smtClean="0"/>
              <a:t>Sodium = Sodium</a:t>
            </a:r>
            <a:endParaRPr lang="en-US" dirty="0"/>
          </a:p>
        </p:txBody>
      </p:sp>
    </p:spTree>
    <p:extLst>
      <p:ext uri="{BB962C8B-B14F-4D97-AF65-F5344CB8AC3E}">
        <p14:creationId xmlns:p14="http://schemas.microsoft.com/office/powerpoint/2010/main" val="363078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Ionic compounds</a:t>
            </a:r>
            <a:endParaRPr lang="en-AU" dirty="0"/>
          </a:p>
        </p:txBody>
      </p:sp>
      <p:sp>
        <p:nvSpPr>
          <p:cNvPr id="3" name="Content Placeholder 2"/>
          <p:cNvSpPr>
            <a:spLocks noGrp="1"/>
          </p:cNvSpPr>
          <p:nvPr>
            <p:ph idx="1"/>
          </p:nvPr>
        </p:nvSpPr>
        <p:spPr>
          <a:xfrm>
            <a:off x="1251678" y="1288474"/>
            <a:ext cx="10178322" cy="3593591"/>
          </a:xfrm>
        </p:spPr>
        <p:txBody>
          <a:bodyPr/>
          <a:lstStyle/>
          <a:p>
            <a:r>
              <a:rPr lang="en-AU" sz="2800" dirty="0" smtClean="0"/>
              <a:t>Ionic compounds are formed when </a:t>
            </a:r>
            <a:r>
              <a:rPr lang="en-AU" sz="2800" b="1" dirty="0" smtClean="0"/>
              <a:t>cations (metals)</a:t>
            </a:r>
            <a:r>
              <a:rPr lang="en-AU" sz="2800" dirty="0" smtClean="0"/>
              <a:t> and </a:t>
            </a:r>
            <a:r>
              <a:rPr lang="en-AU" sz="2800" b="1" dirty="0" smtClean="0"/>
              <a:t>anions (non – metals)</a:t>
            </a:r>
            <a:r>
              <a:rPr lang="en-AU" sz="2800" dirty="0" smtClean="0"/>
              <a:t> are combined. </a:t>
            </a:r>
          </a:p>
          <a:p>
            <a:r>
              <a:rPr lang="en-AU" dirty="0" smtClean="0"/>
              <a:t>The cation and anion will join together at the valence (outer) shell of electrons. They will form a neutral ion (with no charge)</a:t>
            </a:r>
          </a:p>
          <a:p>
            <a:r>
              <a:rPr lang="en-AU" dirty="0" smtClean="0"/>
              <a:t>This means that the </a:t>
            </a:r>
            <a:r>
              <a:rPr lang="en-AU" b="1" dirty="0" smtClean="0"/>
              <a:t>valency of each ion </a:t>
            </a:r>
            <a:r>
              <a:rPr lang="en-AU" dirty="0" smtClean="0"/>
              <a:t>is important to determine the ratio of how many cation and ions are needed to combine to make a neutral ionic compound. </a:t>
            </a:r>
            <a:endParaRPr lang="en-AU" dirty="0"/>
          </a:p>
        </p:txBody>
      </p:sp>
      <p:pic>
        <p:nvPicPr>
          <p:cNvPr id="4" name="Picture 3"/>
          <p:cNvPicPr>
            <a:picLocks noChangeAspect="1"/>
          </p:cNvPicPr>
          <p:nvPr/>
        </p:nvPicPr>
        <p:blipFill>
          <a:blip r:embed="rId2"/>
          <a:stretch>
            <a:fillRect/>
          </a:stretch>
        </p:blipFill>
        <p:spPr>
          <a:xfrm>
            <a:off x="6852061" y="4043117"/>
            <a:ext cx="4242955" cy="2691427"/>
          </a:xfrm>
          <a:prstGeom prst="rect">
            <a:avLst/>
          </a:prstGeom>
        </p:spPr>
      </p:pic>
    </p:spTree>
    <p:extLst>
      <p:ext uri="{BB962C8B-B14F-4D97-AF65-F5344CB8AC3E}">
        <p14:creationId xmlns:p14="http://schemas.microsoft.com/office/powerpoint/2010/main" val="3616546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for ionic compounds</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A </a:t>
            </a:r>
            <a:r>
              <a:rPr lang="en-US" b="1" dirty="0" smtClean="0"/>
              <a:t>cation (metal – positive charge)</a:t>
            </a:r>
            <a:r>
              <a:rPr lang="en-US" dirty="0" smtClean="0"/>
              <a:t> must be combined with a </a:t>
            </a:r>
            <a:r>
              <a:rPr lang="en-US" b="1" dirty="0" smtClean="0"/>
              <a:t>anion (non-metal – negative charge)</a:t>
            </a:r>
          </a:p>
          <a:p>
            <a:pPr marL="457200" indent="-457200">
              <a:buAutoNum type="arabicPeriod"/>
            </a:pPr>
            <a:r>
              <a:rPr lang="en-US" dirty="0" smtClean="0"/>
              <a:t>The </a:t>
            </a:r>
            <a:r>
              <a:rPr lang="en-US" b="1" dirty="0" smtClean="0"/>
              <a:t>cation</a:t>
            </a:r>
            <a:r>
              <a:rPr lang="en-US" dirty="0" smtClean="0"/>
              <a:t> is always named </a:t>
            </a:r>
            <a:r>
              <a:rPr lang="en-US" b="1" dirty="0" smtClean="0"/>
              <a:t>first.</a:t>
            </a:r>
            <a:r>
              <a:rPr lang="en-US" dirty="0" smtClean="0"/>
              <a:t> The name does </a:t>
            </a:r>
            <a:r>
              <a:rPr lang="en-US" b="1" dirty="0" smtClean="0"/>
              <a:t>not </a:t>
            </a:r>
            <a:r>
              <a:rPr lang="en-US" dirty="0" smtClean="0"/>
              <a:t> change</a:t>
            </a:r>
          </a:p>
          <a:p>
            <a:pPr marL="457200" indent="-457200">
              <a:buAutoNum type="arabicPeriod"/>
            </a:pPr>
            <a:r>
              <a:rPr lang="en-US" dirty="0" smtClean="0"/>
              <a:t>The </a:t>
            </a:r>
            <a:r>
              <a:rPr lang="en-US" b="1" dirty="0" smtClean="0"/>
              <a:t>anion </a:t>
            </a:r>
            <a:r>
              <a:rPr lang="en-US" dirty="0" smtClean="0"/>
              <a:t>is always named </a:t>
            </a:r>
            <a:r>
              <a:rPr lang="en-US" b="1" dirty="0" smtClean="0"/>
              <a:t>second</a:t>
            </a:r>
            <a:r>
              <a:rPr lang="en-US" dirty="0" smtClean="0"/>
              <a:t>. The name ends in </a:t>
            </a:r>
            <a:r>
              <a:rPr lang="en-US" b="1" dirty="0" smtClean="0"/>
              <a:t>‘ide’</a:t>
            </a:r>
            <a:endParaRPr lang="en-US" dirty="0" smtClean="0"/>
          </a:p>
          <a:p>
            <a:pPr marL="457200" indent="-457200">
              <a:buAutoNum type="arabicPeriod"/>
            </a:pPr>
            <a:r>
              <a:rPr lang="en-US" dirty="0" smtClean="0"/>
              <a:t>If more than one of either ion is required (based on valencies) the number is always written as a </a:t>
            </a:r>
            <a:r>
              <a:rPr lang="en-US" b="1" dirty="0" smtClean="0"/>
              <a:t>subscript</a:t>
            </a:r>
            <a:r>
              <a:rPr lang="en-US" dirty="0" smtClean="0"/>
              <a:t> after the symbol. </a:t>
            </a:r>
          </a:p>
          <a:p>
            <a:pPr marL="457200" indent="-457200">
              <a:buAutoNum type="arabicPeriod"/>
            </a:pPr>
            <a:r>
              <a:rPr lang="en-US" dirty="0" smtClean="0"/>
              <a:t>If more than once </a:t>
            </a:r>
            <a:r>
              <a:rPr lang="en-US" b="1" dirty="0" smtClean="0"/>
              <a:t>polyatomic ion</a:t>
            </a:r>
            <a:r>
              <a:rPr lang="en-US" dirty="0" smtClean="0"/>
              <a:t> is required </a:t>
            </a:r>
            <a:r>
              <a:rPr lang="en-US" b="1" dirty="0" smtClean="0"/>
              <a:t>brackets </a:t>
            </a:r>
            <a:r>
              <a:rPr lang="en-US" dirty="0" smtClean="0"/>
              <a:t>must be put around the polyatomic ion first and then the subscript can be used</a:t>
            </a:r>
          </a:p>
          <a:p>
            <a:endParaRPr lang="en-US" dirty="0"/>
          </a:p>
        </p:txBody>
      </p:sp>
    </p:spTree>
    <p:extLst>
      <p:ext uri="{BB962C8B-B14F-4D97-AF65-F5344CB8AC3E}">
        <p14:creationId xmlns:p14="http://schemas.microsoft.com/office/powerpoint/2010/main" val="22897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atom?</a:t>
            </a:r>
            <a:endParaRPr lang="en-US" dirty="0"/>
          </a:p>
        </p:txBody>
      </p:sp>
      <p:pic>
        <p:nvPicPr>
          <p:cNvPr id="4" name="Content Placeholder 3"/>
          <p:cNvPicPr>
            <a:picLocks noGrp="1" noChangeAspect="1"/>
          </p:cNvPicPr>
          <p:nvPr>
            <p:ph idx="1"/>
          </p:nvPr>
        </p:nvPicPr>
        <p:blipFill>
          <a:blip r:embed="rId2"/>
          <a:stretch>
            <a:fillRect/>
          </a:stretch>
        </p:blipFill>
        <p:spPr>
          <a:xfrm>
            <a:off x="7045647" y="382385"/>
            <a:ext cx="4473418" cy="6119636"/>
          </a:xfrm>
          <a:prstGeom prst="rect">
            <a:avLst/>
          </a:prstGeom>
        </p:spPr>
      </p:pic>
      <p:sp>
        <p:nvSpPr>
          <p:cNvPr id="5" name="TextBox 4"/>
          <p:cNvSpPr txBox="1"/>
          <p:nvPr/>
        </p:nvSpPr>
        <p:spPr>
          <a:xfrm>
            <a:off x="1353786" y="1413163"/>
            <a:ext cx="5391398" cy="2308324"/>
          </a:xfrm>
          <a:prstGeom prst="rect">
            <a:avLst/>
          </a:prstGeom>
          <a:noFill/>
        </p:spPr>
        <p:txBody>
          <a:bodyPr wrap="square" rtlCol="0">
            <a:spAutoFit/>
          </a:bodyPr>
          <a:lstStyle/>
          <a:p>
            <a:pPr marL="285750" indent="-285750">
              <a:buFont typeface="Arial" charset="0"/>
              <a:buChar char="•"/>
            </a:pPr>
            <a:r>
              <a:rPr lang="en-US" dirty="0" smtClean="0"/>
              <a:t>All of matter is made up of atoms</a:t>
            </a:r>
          </a:p>
          <a:p>
            <a:pPr marL="285750" indent="-285750">
              <a:buFont typeface="Arial" charset="0"/>
              <a:buChar char="•"/>
            </a:pPr>
            <a:r>
              <a:rPr lang="en-US" dirty="0" smtClean="0"/>
              <a:t>Atoms themselves are made up of sub-atomic particles</a:t>
            </a:r>
          </a:p>
          <a:p>
            <a:pPr marL="285750" indent="-285750">
              <a:buFont typeface="Arial" charset="0"/>
              <a:buChar char="•"/>
            </a:pPr>
            <a:r>
              <a:rPr lang="en-US" dirty="0" smtClean="0"/>
              <a:t>These sub-atomic particles are:</a:t>
            </a:r>
          </a:p>
          <a:p>
            <a:pPr marL="742950" lvl="1" indent="-285750">
              <a:buFont typeface="Arial" charset="0"/>
              <a:buChar char="•"/>
            </a:pPr>
            <a:r>
              <a:rPr lang="en-US" dirty="0" smtClean="0"/>
              <a:t>Protons</a:t>
            </a:r>
          </a:p>
          <a:p>
            <a:pPr marL="742950" lvl="1" indent="-285750">
              <a:buFont typeface="Arial" charset="0"/>
              <a:buChar char="•"/>
            </a:pPr>
            <a:r>
              <a:rPr lang="en-US" dirty="0" smtClean="0"/>
              <a:t>Neutrons</a:t>
            </a:r>
          </a:p>
          <a:p>
            <a:pPr marL="742950" lvl="1" indent="-285750">
              <a:buFont typeface="Arial" charset="0"/>
              <a:buChar char="•"/>
            </a:pPr>
            <a:r>
              <a:rPr lang="en-US" dirty="0" smtClean="0"/>
              <a:t>Electrons</a:t>
            </a:r>
          </a:p>
          <a:p>
            <a:pPr marL="285750" indent="-285750">
              <a:buFont typeface="Arial" charset="0"/>
              <a:buChar char="•"/>
            </a:pPr>
            <a:endParaRPr lang="en-US" dirty="0"/>
          </a:p>
        </p:txBody>
      </p:sp>
    </p:spTree>
    <p:extLst>
      <p:ext uri="{BB962C8B-B14F-4D97-AF65-F5344CB8AC3E}">
        <p14:creationId xmlns:p14="http://schemas.microsoft.com/office/powerpoint/2010/main" val="14661589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Watch!</a:t>
            </a:r>
            <a:endParaRPr lang="en-US" dirty="0"/>
          </a:p>
        </p:txBody>
      </p:sp>
      <p:sp>
        <p:nvSpPr>
          <p:cNvPr id="3" name="Content Placeholder 2"/>
          <p:cNvSpPr>
            <a:spLocks noGrp="1"/>
          </p:cNvSpPr>
          <p:nvPr>
            <p:ph idx="1"/>
          </p:nvPr>
        </p:nvSpPr>
        <p:spPr/>
        <p:txBody>
          <a:bodyPr/>
          <a:lstStyle/>
          <a:p>
            <a:pPr>
              <a:lnSpc>
                <a:spcPct val="100000"/>
              </a:lnSpc>
              <a:spcBef>
                <a:spcPts val="0"/>
              </a:spcBef>
              <a:buClrTx/>
            </a:pPr>
            <a:r>
              <a:rPr lang="en-US" dirty="0">
                <a:hlinkClick r:id="rId2"/>
              </a:rPr>
              <a:t>https://</a:t>
            </a:r>
            <a:r>
              <a:rPr lang="en-US" dirty="0" smtClean="0">
                <a:hlinkClick r:id="rId2"/>
              </a:rPr>
              <a:t>www.youtube.com/watch?v=mKo72RnN37E</a:t>
            </a:r>
            <a:r>
              <a:rPr lang="en-US" dirty="0" smtClean="0"/>
              <a:t> (watch the first 2 minutes) </a:t>
            </a:r>
          </a:p>
          <a:p>
            <a:pPr>
              <a:lnSpc>
                <a:spcPct val="100000"/>
              </a:lnSpc>
              <a:spcBef>
                <a:spcPts val="0"/>
              </a:spcBef>
              <a:buClrTx/>
            </a:pPr>
            <a:r>
              <a:rPr lang="en-US" dirty="0">
                <a:hlinkClick r:id="rId3"/>
              </a:rPr>
              <a:t>https://</a:t>
            </a:r>
            <a:r>
              <a:rPr lang="en-US" dirty="0" smtClean="0">
                <a:hlinkClick r:id="rId3"/>
              </a:rPr>
              <a:t>www.youtube.com/watch?v=ptAw20kem90</a:t>
            </a:r>
            <a:r>
              <a:rPr lang="en-US" dirty="0" smtClean="0"/>
              <a:t> </a:t>
            </a:r>
            <a:endParaRPr lang="en-US" dirty="0"/>
          </a:p>
        </p:txBody>
      </p:sp>
    </p:spTree>
    <p:extLst>
      <p:ext uri="{BB962C8B-B14F-4D97-AF65-F5344CB8AC3E}">
        <p14:creationId xmlns:p14="http://schemas.microsoft.com/office/powerpoint/2010/main" val="379257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Radiation - radioisotopes</a:t>
            </a:r>
            <a:endParaRPr lang="en-AU" dirty="0"/>
          </a:p>
        </p:txBody>
      </p:sp>
      <p:sp>
        <p:nvSpPr>
          <p:cNvPr id="3" name="Content Placeholder 2"/>
          <p:cNvSpPr>
            <a:spLocks noGrp="1"/>
          </p:cNvSpPr>
          <p:nvPr>
            <p:ph idx="1"/>
          </p:nvPr>
        </p:nvSpPr>
        <p:spPr>
          <a:xfrm>
            <a:off x="1251678" y="1448513"/>
            <a:ext cx="10178322" cy="3593591"/>
          </a:xfrm>
        </p:spPr>
        <p:txBody>
          <a:bodyPr/>
          <a:lstStyle/>
          <a:p>
            <a:r>
              <a:rPr lang="en-AU" dirty="0" smtClean="0"/>
              <a:t>If we break the word down… Radioisotopes are </a:t>
            </a:r>
            <a:r>
              <a:rPr lang="en-AU" b="1" dirty="0" smtClean="0"/>
              <a:t>radioactive isotopes</a:t>
            </a:r>
          </a:p>
          <a:p>
            <a:r>
              <a:rPr lang="en-AU" dirty="0" smtClean="0"/>
              <a:t>We should recall than and </a:t>
            </a:r>
            <a:r>
              <a:rPr lang="en-AU" b="1" dirty="0" smtClean="0"/>
              <a:t>isotope</a:t>
            </a:r>
            <a:r>
              <a:rPr lang="en-AU" dirty="0" smtClean="0"/>
              <a:t> is </a:t>
            </a:r>
            <a:r>
              <a:rPr lang="en-AU" dirty="0"/>
              <a:t>an element </a:t>
            </a:r>
            <a:r>
              <a:rPr lang="en-AU" dirty="0" smtClean="0"/>
              <a:t>that has </a:t>
            </a:r>
            <a:r>
              <a:rPr lang="en-AU" dirty="0"/>
              <a:t>the </a:t>
            </a:r>
            <a:r>
              <a:rPr lang="en-AU" b="1" dirty="0"/>
              <a:t>same number of protons and electrons</a:t>
            </a:r>
            <a:r>
              <a:rPr lang="en-AU" dirty="0"/>
              <a:t> as an atom, however they have a </a:t>
            </a:r>
            <a:r>
              <a:rPr lang="en-AU" b="1" dirty="0"/>
              <a:t>different number of neutrons.</a:t>
            </a:r>
          </a:p>
          <a:p>
            <a:endParaRPr lang="en-AU" dirty="0"/>
          </a:p>
        </p:txBody>
      </p:sp>
      <p:pic>
        <p:nvPicPr>
          <p:cNvPr id="4" name="Picture 2" descr="Image result for isoto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9888" y="3119526"/>
            <a:ext cx="5587199" cy="328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891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Radioisotopes</a:t>
            </a:r>
            <a:br>
              <a:rPr lang="en-AU" dirty="0" smtClean="0"/>
            </a:br>
            <a:endParaRPr lang="en-AU" dirty="0"/>
          </a:p>
        </p:txBody>
      </p:sp>
      <p:sp>
        <p:nvSpPr>
          <p:cNvPr id="3" name="Content Placeholder 2"/>
          <p:cNvSpPr>
            <a:spLocks noGrp="1"/>
          </p:cNvSpPr>
          <p:nvPr>
            <p:ph idx="1"/>
          </p:nvPr>
        </p:nvSpPr>
        <p:spPr>
          <a:xfrm>
            <a:off x="1251678" y="1324599"/>
            <a:ext cx="10178322" cy="4554994"/>
          </a:xfrm>
        </p:spPr>
        <p:txBody>
          <a:bodyPr/>
          <a:lstStyle/>
          <a:p>
            <a:r>
              <a:rPr lang="en-US" dirty="0"/>
              <a:t>Some isotopes are </a:t>
            </a:r>
            <a:r>
              <a:rPr lang="en-US" b="1" dirty="0"/>
              <a:t>unstable </a:t>
            </a:r>
            <a:r>
              <a:rPr lang="en-US" dirty="0"/>
              <a:t>due</a:t>
            </a:r>
            <a:r>
              <a:rPr lang="en-US" b="1" dirty="0"/>
              <a:t> </a:t>
            </a:r>
            <a:r>
              <a:rPr lang="en-US" dirty="0"/>
              <a:t>to their </a:t>
            </a:r>
            <a:r>
              <a:rPr lang="en-US" b="1" dirty="0"/>
              <a:t>mismatched number of neutrons and protons</a:t>
            </a:r>
            <a:r>
              <a:rPr lang="en-US" dirty="0"/>
              <a:t>.</a:t>
            </a:r>
          </a:p>
          <a:p>
            <a:r>
              <a:rPr lang="en-US" dirty="0"/>
              <a:t>Eventually they will undergo spontaneous </a:t>
            </a:r>
            <a:r>
              <a:rPr lang="en-US" b="1" dirty="0"/>
              <a:t>“radioactive decay”.</a:t>
            </a:r>
          </a:p>
          <a:p>
            <a:r>
              <a:rPr lang="en-US" dirty="0"/>
              <a:t>This means that the nucleus will emit either a </a:t>
            </a:r>
            <a:r>
              <a:rPr lang="en-US" b="1" dirty="0"/>
              <a:t>particle, or energy, or both</a:t>
            </a:r>
            <a:r>
              <a:rPr lang="en-US" dirty="0"/>
              <a:t>.</a:t>
            </a:r>
          </a:p>
          <a:p>
            <a:r>
              <a:rPr lang="en-US" dirty="0"/>
              <a:t>There are three possible radio-decay reactions: </a:t>
            </a:r>
            <a:r>
              <a:rPr lang="en-US" b="1" dirty="0"/>
              <a:t>alpha, beta and gamma.</a:t>
            </a:r>
          </a:p>
          <a:p>
            <a:pPr marL="0" indent="0">
              <a:buNone/>
            </a:pPr>
            <a:endParaRPr lang="en-AU" dirty="0"/>
          </a:p>
        </p:txBody>
      </p:sp>
    </p:spTree>
    <p:extLst>
      <p:ext uri="{BB962C8B-B14F-4D97-AF65-F5344CB8AC3E}">
        <p14:creationId xmlns:p14="http://schemas.microsoft.com/office/powerpoint/2010/main" val="1998170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Alpha radiation</a:t>
            </a:r>
            <a:endParaRPr lang="en-AU" dirty="0"/>
          </a:p>
        </p:txBody>
      </p:sp>
      <p:sp>
        <p:nvSpPr>
          <p:cNvPr id="3" name="Content Placeholder 2"/>
          <p:cNvSpPr>
            <a:spLocks noGrp="1"/>
          </p:cNvSpPr>
          <p:nvPr>
            <p:ph idx="1"/>
          </p:nvPr>
        </p:nvSpPr>
        <p:spPr>
          <a:xfrm>
            <a:off x="1251678" y="1431422"/>
            <a:ext cx="10178322" cy="3593591"/>
          </a:xfrm>
        </p:spPr>
        <p:txBody>
          <a:bodyPr/>
          <a:lstStyle/>
          <a:p>
            <a:r>
              <a:rPr lang="en-US" dirty="0"/>
              <a:t>An alpha particle is the same as a He-4 nucleus: 2 protons and 2 neutrons.</a:t>
            </a:r>
          </a:p>
          <a:p>
            <a:r>
              <a:rPr lang="en-US" dirty="0"/>
              <a:t>They are “large”, slow moving and have a double positive charge.</a:t>
            </a:r>
          </a:p>
          <a:p>
            <a:r>
              <a:rPr lang="en-US" dirty="0"/>
              <a:t>These characteristics make them highly reactive and restrict the distance they travel.</a:t>
            </a:r>
          </a:p>
          <a:p>
            <a:endParaRPr lang="en-AU" dirty="0"/>
          </a:p>
        </p:txBody>
      </p:sp>
      <p:pic>
        <p:nvPicPr>
          <p:cNvPr id="4" name="Picture 3"/>
          <p:cNvPicPr>
            <a:picLocks noChangeAspect="1"/>
          </p:cNvPicPr>
          <p:nvPr/>
        </p:nvPicPr>
        <p:blipFill>
          <a:blip r:embed="rId2"/>
          <a:stretch>
            <a:fillRect/>
          </a:stretch>
        </p:blipFill>
        <p:spPr>
          <a:xfrm>
            <a:off x="3835642" y="3031334"/>
            <a:ext cx="5017802" cy="3452248"/>
          </a:xfrm>
          <a:prstGeom prst="rect">
            <a:avLst/>
          </a:prstGeom>
        </p:spPr>
      </p:pic>
    </p:spTree>
    <p:extLst>
      <p:ext uri="{BB962C8B-B14F-4D97-AF65-F5344CB8AC3E}">
        <p14:creationId xmlns:p14="http://schemas.microsoft.com/office/powerpoint/2010/main" val="3497493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Alpha decay equation</a:t>
            </a:r>
            <a:endParaRPr lang="en-AU" dirty="0"/>
          </a:p>
        </p:txBody>
      </p:sp>
      <p:sp>
        <p:nvSpPr>
          <p:cNvPr id="3" name="Content Placeholder 2"/>
          <p:cNvSpPr>
            <a:spLocks noGrp="1"/>
          </p:cNvSpPr>
          <p:nvPr>
            <p:ph idx="1"/>
          </p:nvPr>
        </p:nvSpPr>
        <p:spPr>
          <a:xfrm>
            <a:off x="1123491" y="1200685"/>
            <a:ext cx="10178322" cy="3593591"/>
          </a:xfrm>
        </p:spPr>
        <p:txBody>
          <a:bodyPr/>
          <a:lstStyle/>
          <a:p>
            <a:r>
              <a:rPr lang="en-US" dirty="0"/>
              <a:t>The new atom created by alpha decay has an atomic number that decreases by two, and a mass number that decreases by 4:</a:t>
            </a:r>
          </a:p>
          <a:p>
            <a:endParaRPr lang="en-AU" dirty="0"/>
          </a:p>
        </p:txBody>
      </p:sp>
      <p:pic>
        <p:nvPicPr>
          <p:cNvPr id="4" name="Picture 3"/>
          <p:cNvPicPr>
            <a:picLocks noChangeAspect="1"/>
          </p:cNvPicPr>
          <p:nvPr/>
        </p:nvPicPr>
        <p:blipFill>
          <a:blip r:embed="rId2"/>
          <a:stretch>
            <a:fillRect/>
          </a:stretch>
        </p:blipFill>
        <p:spPr>
          <a:xfrm>
            <a:off x="1521151" y="2157872"/>
            <a:ext cx="9212155" cy="1664847"/>
          </a:xfrm>
          <a:prstGeom prst="rect">
            <a:avLst/>
          </a:prstGeom>
        </p:spPr>
      </p:pic>
      <p:pic>
        <p:nvPicPr>
          <p:cNvPr id="5" name="Picture 4"/>
          <p:cNvPicPr>
            <a:picLocks noChangeAspect="1"/>
          </p:cNvPicPr>
          <p:nvPr/>
        </p:nvPicPr>
        <p:blipFill>
          <a:blip r:embed="rId3"/>
          <a:stretch>
            <a:fillRect/>
          </a:stretch>
        </p:blipFill>
        <p:spPr>
          <a:xfrm>
            <a:off x="1521151" y="4222980"/>
            <a:ext cx="9156335" cy="2140870"/>
          </a:xfrm>
          <a:prstGeom prst="rect">
            <a:avLst/>
          </a:prstGeom>
        </p:spPr>
      </p:pic>
    </p:spTree>
    <p:extLst>
      <p:ext uri="{BB962C8B-B14F-4D97-AF65-F5344CB8AC3E}">
        <p14:creationId xmlns:p14="http://schemas.microsoft.com/office/powerpoint/2010/main" val="3336955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Alpha decay equation</a:t>
            </a:r>
            <a:endParaRPr lang="en-AU" dirty="0"/>
          </a:p>
        </p:txBody>
      </p:sp>
      <p:sp>
        <p:nvSpPr>
          <p:cNvPr id="3" name="Content Placeholder 2"/>
          <p:cNvSpPr>
            <a:spLocks noGrp="1"/>
          </p:cNvSpPr>
          <p:nvPr>
            <p:ph idx="1"/>
          </p:nvPr>
        </p:nvSpPr>
        <p:spPr>
          <a:xfrm>
            <a:off x="1251678" y="1559609"/>
            <a:ext cx="10178322" cy="3593591"/>
          </a:xfrm>
        </p:spPr>
        <p:txBody>
          <a:bodyPr/>
          <a:lstStyle/>
          <a:p>
            <a:r>
              <a:rPr lang="en-US" dirty="0"/>
              <a:t>Using your periodic table, write alpha decay equations for the following isotopes:</a:t>
            </a:r>
          </a:p>
          <a:p>
            <a:r>
              <a:rPr lang="en-US" b="1" dirty="0"/>
              <a:t>U – 238</a:t>
            </a:r>
          </a:p>
          <a:p>
            <a:r>
              <a:rPr lang="en-US" b="1" dirty="0"/>
              <a:t>Ra – 222</a:t>
            </a:r>
          </a:p>
          <a:p>
            <a:r>
              <a:rPr lang="en-US" b="1" dirty="0"/>
              <a:t>Po - 214</a:t>
            </a:r>
          </a:p>
          <a:p>
            <a:endParaRPr lang="en-AU" dirty="0"/>
          </a:p>
        </p:txBody>
      </p:sp>
    </p:spTree>
    <p:extLst>
      <p:ext uri="{BB962C8B-B14F-4D97-AF65-F5344CB8AC3E}">
        <p14:creationId xmlns:p14="http://schemas.microsoft.com/office/powerpoint/2010/main" val="1079813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Beta radiation</a:t>
            </a:r>
            <a:endParaRPr lang="en-AU" dirty="0"/>
          </a:p>
        </p:txBody>
      </p:sp>
      <p:sp>
        <p:nvSpPr>
          <p:cNvPr id="3" name="Content Placeholder 2"/>
          <p:cNvSpPr>
            <a:spLocks noGrp="1"/>
          </p:cNvSpPr>
          <p:nvPr>
            <p:ph idx="1"/>
          </p:nvPr>
        </p:nvSpPr>
        <p:spPr>
          <a:xfrm>
            <a:off x="1251678" y="1286143"/>
            <a:ext cx="10178322" cy="3593591"/>
          </a:xfrm>
        </p:spPr>
        <p:txBody>
          <a:bodyPr/>
          <a:lstStyle/>
          <a:p>
            <a:r>
              <a:rPr lang="en-US" dirty="0"/>
              <a:t>This is the emission of an electron from a nucleus.</a:t>
            </a:r>
          </a:p>
          <a:p>
            <a:r>
              <a:rPr lang="en-US" dirty="0"/>
              <a:t>This occurs when a neutron spontaneously turns itself into a proton and an electron.</a:t>
            </a:r>
          </a:p>
          <a:p>
            <a:r>
              <a:rPr lang="en-US" dirty="0"/>
              <a:t>This means the new atom has one more proton than the original, but the same mass number</a:t>
            </a:r>
            <a:r>
              <a:rPr lang="en-US" dirty="0" smtClean="0"/>
              <a:t>.</a:t>
            </a:r>
          </a:p>
          <a:p>
            <a:r>
              <a:rPr lang="en-US" dirty="0"/>
              <a:t>Beta particles are light, fast and have a single negative charge. </a:t>
            </a:r>
          </a:p>
          <a:p>
            <a:r>
              <a:rPr lang="en-US" dirty="0"/>
              <a:t>This makes them more penetrating than alpha particles, so they travel further.</a:t>
            </a:r>
          </a:p>
          <a:p>
            <a:pPr marL="0" indent="0">
              <a:buNone/>
            </a:pPr>
            <a:endParaRPr lang="en-US" dirty="0"/>
          </a:p>
          <a:p>
            <a:endParaRPr lang="en-AU" dirty="0"/>
          </a:p>
        </p:txBody>
      </p:sp>
      <p:pic>
        <p:nvPicPr>
          <p:cNvPr id="4" name="Picture 3"/>
          <p:cNvPicPr>
            <a:picLocks noChangeAspect="1"/>
          </p:cNvPicPr>
          <p:nvPr/>
        </p:nvPicPr>
        <p:blipFill>
          <a:blip r:embed="rId2"/>
          <a:stretch>
            <a:fillRect/>
          </a:stretch>
        </p:blipFill>
        <p:spPr>
          <a:xfrm>
            <a:off x="3251676" y="3893121"/>
            <a:ext cx="4610455" cy="2549490"/>
          </a:xfrm>
          <a:prstGeom prst="rect">
            <a:avLst/>
          </a:prstGeom>
        </p:spPr>
      </p:pic>
    </p:spTree>
    <p:extLst>
      <p:ext uri="{BB962C8B-B14F-4D97-AF65-F5344CB8AC3E}">
        <p14:creationId xmlns:p14="http://schemas.microsoft.com/office/powerpoint/2010/main" val="1922418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Beta decay equation</a:t>
            </a:r>
            <a:endParaRPr lang="en-AU" dirty="0"/>
          </a:p>
        </p:txBody>
      </p:sp>
      <p:pic>
        <p:nvPicPr>
          <p:cNvPr id="4" name="Picture 3"/>
          <p:cNvPicPr>
            <a:picLocks noChangeAspect="1"/>
          </p:cNvPicPr>
          <p:nvPr/>
        </p:nvPicPr>
        <p:blipFill rotWithShape="1">
          <a:blip r:embed="rId2"/>
          <a:srcRect r="25135"/>
          <a:stretch/>
        </p:blipFill>
        <p:spPr>
          <a:xfrm>
            <a:off x="1587728" y="3419559"/>
            <a:ext cx="9046661" cy="1712696"/>
          </a:xfrm>
          <a:prstGeom prst="rect">
            <a:avLst/>
          </a:prstGeom>
        </p:spPr>
      </p:pic>
      <p:pic>
        <p:nvPicPr>
          <p:cNvPr id="5" name="Picture 4"/>
          <p:cNvPicPr>
            <a:picLocks noChangeAspect="1"/>
          </p:cNvPicPr>
          <p:nvPr/>
        </p:nvPicPr>
        <p:blipFill rotWithShape="1">
          <a:blip r:embed="rId3"/>
          <a:srcRect r="32219" b="34650"/>
          <a:stretch/>
        </p:blipFill>
        <p:spPr>
          <a:xfrm>
            <a:off x="1555335" y="1237558"/>
            <a:ext cx="9079054" cy="1792638"/>
          </a:xfrm>
          <a:prstGeom prst="rect">
            <a:avLst/>
          </a:prstGeom>
        </p:spPr>
      </p:pic>
    </p:spTree>
    <p:extLst>
      <p:ext uri="{BB962C8B-B14F-4D97-AF65-F5344CB8AC3E}">
        <p14:creationId xmlns:p14="http://schemas.microsoft.com/office/powerpoint/2010/main" val="1701028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Beta decay equation</a:t>
            </a:r>
            <a:endParaRPr lang="en-AU" dirty="0"/>
          </a:p>
        </p:txBody>
      </p:sp>
      <p:sp>
        <p:nvSpPr>
          <p:cNvPr id="3" name="Content Placeholder 2"/>
          <p:cNvSpPr>
            <a:spLocks noGrp="1"/>
          </p:cNvSpPr>
          <p:nvPr>
            <p:ph idx="1"/>
          </p:nvPr>
        </p:nvSpPr>
        <p:spPr>
          <a:xfrm>
            <a:off x="1251678" y="1602338"/>
            <a:ext cx="10178322" cy="3593591"/>
          </a:xfrm>
        </p:spPr>
        <p:txBody>
          <a:bodyPr/>
          <a:lstStyle/>
          <a:p>
            <a:r>
              <a:rPr lang="en-US" dirty="0"/>
              <a:t>Using your periodic table, write beta decay equations for the following isotopes:</a:t>
            </a:r>
          </a:p>
          <a:p>
            <a:r>
              <a:rPr lang="en-US" b="1" dirty="0" err="1"/>
              <a:t>Th</a:t>
            </a:r>
            <a:r>
              <a:rPr lang="en-US" b="1" dirty="0"/>
              <a:t> – 234</a:t>
            </a:r>
          </a:p>
          <a:p>
            <a:r>
              <a:rPr lang="en-US" b="1" dirty="0"/>
              <a:t>I – 131</a:t>
            </a:r>
          </a:p>
          <a:p>
            <a:r>
              <a:rPr lang="en-US" b="1" dirty="0" err="1"/>
              <a:t>Sr</a:t>
            </a:r>
            <a:r>
              <a:rPr lang="en-US" b="1" dirty="0"/>
              <a:t> - 90</a:t>
            </a:r>
          </a:p>
          <a:p>
            <a:endParaRPr lang="en-AU" dirty="0"/>
          </a:p>
        </p:txBody>
      </p:sp>
    </p:spTree>
    <p:extLst>
      <p:ext uri="{BB962C8B-B14F-4D97-AF65-F5344CB8AC3E}">
        <p14:creationId xmlns:p14="http://schemas.microsoft.com/office/powerpoint/2010/main" val="2779914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Gamma radiation</a:t>
            </a:r>
            <a:endParaRPr lang="en-AU" dirty="0"/>
          </a:p>
        </p:txBody>
      </p:sp>
      <p:sp>
        <p:nvSpPr>
          <p:cNvPr id="3" name="Content Placeholder 2"/>
          <p:cNvSpPr>
            <a:spLocks noGrp="1"/>
          </p:cNvSpPr>
          <p:nvPr>
            <p:ph idx="1"/>
          </p:nvPr>
        </p:nvSpPr>
        <p:spPr>
          <a:xfrm>
            <a:off x="1251678" y="1306287"/>
            <a:ext cx="10178322" cy="3593591"/>
          </a:xfrm>
        </p:spPr>
        <p:txBody>
          <a:bodyPr/>
          <a:lstStyle/>
          <a:p>
            <a:r>
              <a:rPr lang="en-US" dirty="0"/>
              <a:t>Gamma radiation (rays) is a very powerful and energetic form of light.</a:t>
            </a:r>
          </a:p>
          <a:p>
            <a:r>
              <a:rPr lang="en-US" b="1" dirty="0"/>
              <a:t>All nuclear decay reactions release gamma rays.</a:t>
            </a:r>
          </a:p>
          <a:p>
            <a:r>
              <a:rPr lang="en-US" dirty="0"/>
              <a:t>Some isotopes can release gamma rays without emitting a particle</a:t>
            </a:r>
            <a:r>
              <a:rPr lang="en-US" dirty="0" smtClean="0"/>
              <a:t>.</a:t>
            </a:r>
          </a:p>
          <a:p>
            <a:r>
              <a:rPr lang="en-US" dirty="0"/>
              <a:t>Protons and neutrons rearrange themselves into a more stable configuration.</a:t>
            </a:r>
          </a:p>
          <a:p>
            <a:r>
              <a:rPr lang="en-US" dirty="0"/>
              <a:t>Energy, in the form of gamma rays is emitted.</a:t>
            </a:r>
          </a:p>
          <a:p>
            <a:r>
              <a:rPr lang="en-US" dirty="0"/>
              <a:t>This loss of energy helps make the nucleus more stable.</a:t>
            </a:r>
          </a:p>
          <a:p>
            <a:endParaRPr lang="en-US" dirty="0"/>
          </a:p>
          <a:p>
            <a:endParaRPr lang="en-AU" dirty="0"/>
          </a:p>
        </p:txBody>
      </p:sp>
      <p:pic>
        <p:nvPicPr>
          <p:cNvPr id="4" name="Picture 3"/>
          <p:cNvPicPr>
            <a:picLocks noChangeAspect="1"/>
          </p:cNvPicPr>
          <p:nvPr/>
        </p:nvPicPr>
        <p:blipFill>
          <a:blip r:embed="rId2"/>
          <a:stretch>
            <a:fillRect/>
          </a:stretch>
        </p:blipFill>
        <p:spPr>
          <a:xfrm>
            <a:off x="7374714" y="3581399"/>
            <a:ext cx="4173568" cy="3117843"/>
          </a:xfrm>
          <a:prstGeom prst="rect">
            <a:avLst/>
          </a:prstGeom>
        </p:spPr>
      </p:pic>
    </p:spTree>
    <p:extLst>
      <p:ext uri="{BB962C8B-B14F-4D97-AF65-F5344CB8AC3E}">
        <p14:creationId xmlns:p14="http://schemas.microsoft.com/office/powerpoint/2010/main" val="3201933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an atom look like?</a:t>
            </a:r>
            <a:endParaRPr lang="en-US" dirty="0"/>
          </a:p>
        </p:txBody>
      </p:sp>
      <p:sp>
        <p:nvSpPr>
          <p:cNvPr id="3" name="Content Placeholder 2"/>
          <p:cNvSpPr>
            <a:spLocks noGrp="1"/>
          </p:cNvSpPr>
          <p:nvPr>
            <p:ph idx="1"/>
          </p:nvPr>
        </p:nvSpPr>
        <p:spPr>
          <a:xfrm>
            <a:off x="1251678" y="1442853"/>
            <a:ext cx="10178322" cy="3593591"/>
          </a:xfrm>
        </p:spPr>
        <p:txBody>
          <a:bodyPr/>
          <a:lstStyle/>
          <a:p>
            <a:r>
              <a:rPr lang="en-US" dirty="0" smtClean="0"/>
              <a:t>We don</a:t>
            </a:r>
            <a:r>
              <a:rPr lang="fr-FR" dirty="0" smtClean="0"/>
              <a:t>’</a:t>
            </a:r>
            <a:r>
              <a:rPr lang="en-US" dirty="0" smtClean="0"/>
              <a:t>t know for certain (as they are very tiny), however there have been many proposed models</a:t>
            </a:r>
          </a:p>
          <a:p>
            <a:r>
              <a:rPr lang="en-US" dirty="0" smtClean="0"/>
              <a:t>What we do know is that a vast part of the atom is </a:t>
            </a:r>
            <a:r>
              <a:rPr lang="en-US" b="1" dirty="0" smtClean="0"/>
              <a:t>empty space</a:t>
            </a:r>
            <a:r>
              <a:rPr lang="en-US" dirty="0" smtClean="0"/>
              <a:t>. This is the area surrounding the nucleus. The </a:t>
            </a:r>
            <a:r>
              <a:rPr lang="en-US" b="1" dirty="0" smtClean="0"/>
              <a:t>electrons</a:t>
            </a:r>
            <a:r>
              <a:rPr lang="en-US" dirty="0" smtClean="0"/>
              <a:t> orbit around the nucleus in this empty space. </a:t>
            </a:r>
            <a:endParaRPr lang="en-US" b="1" dirty="0" smtClean="0"/>
          </a:p>
          <a:p>
            <a:r>
              <a:rPr lang="en-US" dirty="0" smtClean="0"/>
              <a:t>The nucleus is very</a:t>
            </a:r>
            <a:r>
              <a:rPr lang="en-US" b="1" dirty="0" smtClean="0"/>
              <a:t> dense </a:t>
            </a:r>
            <a:r>
              <a:rPr lang="en-US" dirty="0" smtClean="0"/>
              <a:t>(contains lots of mass). This is where we will find </a:t>
            </a:r>
            <a:r>
              <a:rPr lang="en-US" b="1" dirty="0" smtClean="0"/>
              <a:t>protons and neutrons</a:t>
            </a:r>
            <a:r>
              <a:rPr lang="en-US" dirty="0" smtClean="0"/>
              <a:t>.</a:t>
            </a:r>
          </a:p>
          <a:p>
            <a:endParaRPr lang="en-US" dirty="0"/>
          </a:p>
        </p:txBody>
      </p:sp>
      <p:pic>
        <p:nvPicPr>
          <p:cNvPr id="4" name="Picture 3"/>
          <p:cNvPicPr>
            <a:picLocks noChangeAspect="1"/>
          </p:cNvPicPr>
          <p:nvPr/>
        </p:nvPicPr>
        <p:blipFill>
          <a:blip r:embed="rId2"/>
          <a:stretch>
            <a:fillRect/>
          </a:stretch>
        </p:blipFill>
        <p:spPr>
          <a:xfrm>
            <a:off x="5142015" y="3575007"/>
            <a:ext cx="5453578" cy="2922873"/>
          </a:xfrm>
          <a:prstGeom prst="rect">
            <a:avLst/>
          </a:prstGeom>
        </p:spPr>
      </p:pic>
    </p:spTree>
    <p:extLst>
      <p:ext uri="{BB962C8B-B14F-4D97-AF65-F5344CB8AC3E}">
        <p14:creationId xmlns:p14="http://schemas.microsoft.com/office/powerpoint/2010/main" val="9419376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Gamma decay equation</a:t>
            </a:r>
            <a:endParaRPr lang="en-AU" dirty="0"/>
          </a:p>
        </p:txBody>
      </p:sp>
      <p:pic>
        <p:nvPicPr>
          <p:cNvPr id="4" name="Picture 3"/>
          <p:cNvPicPr>
            <a:picLocks noChangeAspect="1"/>
          </p:cNvPicPr>
          <p:nvPr/>
        </p:nvPicPr>
        <p:blipFill>
          <a:blip r:embed="rId2"/>
          <a:stretch>
            <a:fillRect/>
          </a:stretch>
        </p:blipFill>
        <p:spPr>
          <a:xfrm>
            <a:off x="2627282" y="1282932"/>
            <a:ext cx="8138690" cy="2761999"/>
          </a:xfrm>
          <a:prstGeom prst="rect">
            <a:avLst/>
          </a:prstGeom>
        </p:spPr>
      </p:pic>
      <p:pic>
        <p:nvPicPr>
          <p:cNvPr id="5" name="Picture 4"/>
          <p:cNvPicPr>
            <a:picLocks noChangeAspect="1"/>
          </p:cNvPicPr>
          <p:nvPr/>
        </p:nvPicPr>
        <p:blipFill rotWithShape="1">
          <a:blip r:embed="rId3"/>
          <a:srcRect t="39700" b="36869"/>
          <a:stretch/>
        </p:blipFill>
        <p:spPr>
          <a:xfrm>
            <a:off x="2461445" y="3756274"/>
            <a:ext cx="8201955" cy="1439545"/>
          </a:xfrm>
          <a:prstGeom prst="rect">
            <a:avLst/>
          </a:prstGeom>
        </p:spPr>
      </p:pic>
    </p:spTree>
    <p:extLst>
      <p:ext uri="{BB962C8B-B14F-4D97-AF65-F5344CB8AC3E}">
        <p14:creationId xmlns:p14="http://schemas.microsoft.com/office/powerpoint/2010/main" val="22962728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watch</a:t>
            </a:r>
            <a:endParaRPr lang="en-AU" dirty="0"/>
          </a:p>
        </p:txBody>
      </p:sp>
      <p:sp>
        <p:nvSpPr>
          <p:cNvPr id="3" name="Content Placeholder 2"/>
          <p:cNvSpPr>
            <a:spLocks noGrp="1"/>
          </p:cNvSpPr>
          <p:nvPr>
            <p:ph idx="1"/>
          </p:nvPr>
        </p:nvSpPr>
        <p:spPr/>
        <p:txBody>
          <a:bodyPr/>
          <a:lstStyle/>
          <a:p>
            <a:r>
              <a:rPr lang="en-AU" dirty="0">
                <a:hlinkClick r:id="rId2"/>
              </a:rPr>
              <a:t>https://</a:t>
            </a:r>
            <a:r>
              <a:rPr lang="en-AU" dirty="0" smtClean="0">
                <a:hlinkClick r:id="rId2"/>
              </a:rPr>
              <a:t>www.youtube.com/watch?v=5oUagoF_viQ</a:t>
            </a:r>
            <a:r>
              <a:rPr lang="en-AU" dirty="0" smtClean="0"/>
              <a:t> </a:t>
            </a:r>
          </a:p>
          <a:p>
            <a:r>
              <a:rPr lang="en-AU" dirty="0">
                <a:hlinkClick r:id="rId3"/>
              </a:rPr>
              <a:t>https://</a:t>
            </a:r>
            <a:r>
              <a:rPr lang="en-AU" dirty="0" smtClean="0">
                <a:hlinkClick r:id="rId3"/>
              </a:rPr>
              <a:t>www.youtube.com/watch?v=KWAsz59F8gA</a:t>
            </a:r>
            <a:r>
              <a:rPr lang="en-AU" dirty="0" smtClean="0"/>
              <a:t> </a:t>
            </a:r>
            <a:endParaRPr lang="en-AU" dirty="0"/>
          </a:p>
        </p:txBody>
      </p:sp>
    </p:spTree>
    <p:extLst>
      <p:ext uri="{BB962C8B-B14F-4D97-AF65-F5344CB8AC3E}">
        <p14:creationId xmlns:p14="http://schemas.microsoft.com/office/powerpoint/2010/main" val="553400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is a chemical reaction?</a:t>
            </a:r>
            <a:endParaRPr lang="en-AU" dirty="0"/>
          </a:p>
        </p:txBody>
      </p:sp>
      <p:sp>
        <p:nvSpPr>
          <p:cNvPr id="3" name="Content Placeholder 2"/>
          <p:cNvSpPr>
            <a:spLocks noGrp="1"/>
          </p:cNvSpPr>
          <p:nvPr>
            <p:ph idx="1"/>
          </p:nvPr>
        </p:nvSpPr>
        <p:spPr/>
        <p:txBody>
          <a:bodyPr/>
          <a:lstStyle/>
          <a:p>
            <a:r>
              <a:rPr lang="en-AU" dirty="0" smtClean="0"/>
              <a:t>We can observe the following when a chemical reaction has occurred:</a:t>
            </a:r>
          </a:p>
          <a:p>
            <a:pPr lvl="1"/>
            <a:r>
              <a:rPr lang="en-AU" dirty="0" smtClean="0"/>
              <a:t>Change in temperature</a:t>
            </a:r>
          </a:p>
          <a:p>
            <a:pPr lvl="1"/>
            <a:r>
              <a:rPr lang="en-AU" dirty="0" smtClean="0"/>
              <a:t>Change in colour</a:t>
            </a:r>
          </a:p>
          <a:p>
            <a:pPr lvl="1"/>
            <a:r>
              <a:rPr lang="en-AU" dirty="0" smtClean="0"/>
              <a:t>Change in smell</a:t>
            </a:r>
          </a:p>
          <a:p>
            <a:pPr lvl="1"/>
            <a:r>
              <a:rPr lang="en-AU" dirty="0" smtClean="0"/>
              <a:t>Change in state</a:t>
            </a:r>
          </a:p>
          <a:p>
            <a:pPr lvl="1"/>
            <a:r>
              <a:rPr lang="en-AU" dirty="0" smtClean="0"/>
              <a:t>Sounds may be heard </a:t>
            </a:r>
          </a:p>
          <a:p>
            <a:pPr lvl="1"/>
            <a:r>
              <a:rPr lang="en-AU" dirty="0" smtClean="0"/>
              <a:t>Light my be emitted</a:t>
            </a:r>
          </a:p>
          <a:p>
            <a:pPr marL="0" indent="0">
              <a:buNone/>
            </a:pPr>
            <a:endParaRPr lang="en-AU" dirty="0" smtClean="0"/>
          </a:p>
          <a:p>
            <a:endParaRPr lang="en-AU" dirty="0"/>
          </a:p>
        </p:txBody>
      </p:sp>
      <p:pic>
        <p:nvPicPr>
          <p:cNvPr id="1026" name="Picture 2" descr="Image result for chemical re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019" y="3208946"/>
            <a:ext cx="5118853" cy="291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0383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Representing chemical reactions</a:t>
            </a:r>
            <a:endParaRPr lang="en-AU" dirty="0"/>
          </a:p>
        </p:txBody>
      </p:sp>
      <p:sp>
        <p:nvSpPr>
          <p:cNvPr id="3" name="Content Placeholder 2"/>
          <p:cNvSpPr>
            <a:spLocks noGrp="1"/>
          </p:cNvSpPr>
          <p:nvPr>
            <p:ph idx="1"/>
          </p:nvPr>
        </p:nvSpPr>
        <p:spPr/>
        <p:txBody>
          <a:bodyPr/>
          <a:lstStyle/>
          <a:p>
            <a:r>
              <a:rPr lang="en-AU" b="1" dirty="0" smtClean="0">
                <a:solidFill>
                  <a:schemeClr val="tx2">
                    <a:lumMod val="50000"/>
                    <a:lumOff val="50000"/>
                  </a:schemeClr>
                </a:solidFill>
              </a:rPr>
              <a:t>Reactants</a:t>
            </a:r>
            <a:r>
              <a:rPr lang="en-AU" dirty="0" smtClean="0">
                <a:solidFill>
                  <a:schemeClr val="tx2">
                    <a:lumMod val="50000"/>
                    <a:lumOff val="50000"/>
                  </a:schemeClr>
                </a:solidFill>
              </a:rPr>
              <a:t> </a:t>
            </a:r>
            <a:r>
              <a:rPr lang="en-AU" dirty="0" smtClean="0"/>
              <a:t>= the substances that have been combined together. These will ‘react’ with one another</a:t>
            </a:r>
          </a:p>
          <a:p>
            <a:r>
              <a:rPr lang="en-AU" b="1" dirty="0" smtClean="0">
                <a:solidFill>
                  <a:srgbClr val="00B050"/>
                </a:solidFill>
              </a:rPr>
              <a:t>Products</a:t>
            </a:r>
            <a:r>
              <a:rPr lang="en-AU" dirty="0" smtClean="0"/>
              <a:t> = the new substances ‘produced’ after the chemical reaction has occurred</a:t>
            </a:r>
          </a:p>
          <a:p>
            <a:endParaRPr lang="en-AU" b="1" dirty="0"/>
          </a:p>
          <a:p>
            <a:pPr marL="0" indent="0" algn="ctr">
              <a:buNone/>
            </a:pPr>
            <a:r>
              <a:rPr lang="en-AU" sz="3600" b="1" dirty="0" smtClean="0">
                <a:solidFill>
                  <a:schemeClr val="tx2">
                    <a:lumMod val="50000"/>
                    <a:lumOff val="50000"/>
                  </a:schemeClr>
                </a:solidFill>
              </a:rPr>
              <a:t>Reactants</a:t>
            </a:r>
            <a:r>
              <a:rPr lang="en-AU" sz="3600" b="1" dirty="0" smtClean="0"/>
              <a:t> </a:t>
            </a:r>
            <a:r>
              <a:rPr lang="en-AU" sz="3600" b="1" dirty="0" smtClean="0">
                <a:sym typeface="Wingdings" panose="05000000000000000000" pitchFamily="2" charset="2"/>
              </a:rPr>
              <a:t> </a:t>
            </a:r>
            <a:r>
              <a:rPr lang="en-AU" sz="3600" b="1" dirty="0" smtClean="0">
                <a:solidFill>
                  <a:srgbClr val="00B050"/>
                </a:solidFill>
                <a:sym typeface="Wingdings" panose="05000000000000000000" pitchFamily="2" charset="2"/>
              </a:rPr>
              <a:t>Products </a:t>
            </a:r>
            <a:endParaRPr lang="en-AU" sz="1600" b="1" dirty="0" smtClean="0">
              <a:solidFill>
                <a:srgbClr val="00B050"/>
              </a:solidFill>
              <a:sym typeface="Wingdings" panose="05000000000000000000" pitchFamily="2" charset="2"/>
            </a:endParaRPr>
          </a:p>
          <a:p>
            <a:pPr marL="0" indent="0" algn="ctr">
              <a:buNone/>
            </a:pPr>
            <a:endParaRPr lang="en-AU" sz="1400" b="1" dirty="0" smtClean="0">
              <a:sym typeface="Wingdings" panose="05000000000000000000" pitchFamily="2" charset="2"/>
            </a:endParaRPr>
          </a:p>
          <a:p>
            <a:pPr marL="0" indent="0" algn="ctr">
              <a:buNone/>
            </a:pPr>
            <a:r>
              <a:rPr lang="en-AU" sz="1800" b="1" dirty="0" smtClean="0">
                <a:solidFill>
                  <a:schemeClr val="tx2">
                    <a:lumMod val="50000"/>
                    <a:lumOff val="50000"/>
                  </a:schemeClr>
                </a:solidFill>
                <a:sym typeface="Wingdings" panose="05000000000000000000" pitchFamily="2" charset="2"/>
              </a:rPr>
              <a:t>Vinegar (acetic acid) + sodium bicarbonate</a:t>
            </a:r>
            <a:r>
              <a:rPr lang="en-AU" sz="1800" b="1" dirty="0" smtClean="0">
                <a:sym typeface="Wingdings" panose="05000000000000000000" pitchFamily="2" charset="2"/>
              </a:rPr>
              <a:t>  </a:t>
            </a:r>
            <a:r>
              <a:rPr lang="en-AU" sz="1800" b="1" dirty="0" smtClean="0">
                <a:solidFill>
                  <a:srgbClr val="00B050"/>
                </a:solidFill>
                <a:sym typeface="Wingdings" panose="05000000000000000000" pitchFamily="2" charset="2"/>
              </a:rPr>
              <a:t>sodium acetate +carbon dioxide + water</a:t>
            </a:r>
            <a:endParaRPr lang="en-AU" sz="1600" b="1" dirty="0">
              <a:solidFill>
                <a:srgbClr val="00B050"/>
              </a:solidFill>
            </a:endParaRPr>
          </a:p>
        </p:txBody>
      </p:sp>
    </p:spTree>
    <p:extLst>
      <p:ext uri="{BB962C8B-B14F-4D97-AF65-F5344CB8AC3E}">
        <p14:creationId xmlns:p14="http://schemas.microsoft.com/office/powerpoint/2010/main" val="3611907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Conservation of mass</a:t>
            </a:r>
            <a:endParaRPr lang="en-AU" dirty="0"/>
          </a:p>
        </p:txBody>
      </p:sp>
      <p:sp>
        <p:nvSpPr>
          <p:cNvPr id="3" name="Content Placeholder 2"/>
          <p:cNvSpPr>
            <a:spLocks noGrp="1"/>
          </p:cNvSpPr>
          <p:nvPr>
            <p:ph idx="1"/>
          </p:nvPr>
        </p:nvSpPr>
        <p:spPr/>
        <p:txBody>
          <a:bodyPr/>
          <a:lstStyle/>
          <a:p>
            <a:r>
              <a:rPr lang="en-AU" b="1" dirty="0" smtClean="0"/>
              <a:t>The total mass of the reactants before the chemical reaction  = the total mass of the products after the chemical reaction</a:t>
            </a:r>
          </a:p>
          <a:p>
            <a:r>
              <a:rPr lang="en-AU" dirty="0" smtClean="0"/>
              <a:t>Even though the products formed are different to the reactants at the start, the total amount of matter (and therefore mass) is the same before and after the change. </a:t>
            </a:r>
          </a:p>
          <a:p>
            <a:pPr marL="0" indent="0">
              <a:buNone/>
            </a:pPr>
            <a:endParaRPr lang="en-AU" dirty="0" smtClean="0"/>
          </a:p>
          <a:p>
            <a:pPr marL="0" indent="0" algn="ctr">
              <a:buNone/>
            </a:pPr>
            <a:r>
              <a:rPr lang="en-AU" b="1" dirty="0">
                <a:solidFill>
                  <a:schemeClr val="tx2">
                    <a:lumMod val="50000"/>
                    <a:lumOff val="50000"/>
                  </a:schemeClr>
                </a:solidFill>
              </a:rPr>
              <a:t>Reactants</a:t>
            </a:r>
            <a:r>
              <a:rPr lang="en-AU" b="1" dirty="0"/>
              <a:t> </a:t>
            </a:r>
            <a:r>
              <a:rPr lang="en-AU" b="1" dirty="0">
                <a:sym typeface="Wingdings" panose="05000000000000000000" pitchFamily="2" charset="2"/>
              </a:rPr>
              <a:t> </a:t>
            </a:r>
            <a:r>
              <a:rPr lang="en-AU" b="1" dirty="0">
                <a:solidFill>
                  <a:srgbClr val="00B050"/>
                </a:solidFill>
                <a:sym typeface="Wingdings" panose="05000000000000000000" pitchFamily="2" charset="2"/>
              </a:rPr>
              <a:t>Products </a:t>
            </a:r>
            <a:endParaRPr lang="en-AU" sz="1050" b="1" dirty="0">
              <a:solidFill>
                <a:srgbClr val="00B050"/>
              </a:solidFill>
              <a:sym typeface="Wingdings" panose="05000000000000000000" pitchFamily="2" charset="2"/>
            </a:endParaRPr>
          </a:p>
          <a:p>
            <a:pPr marL="0" indent="0">
              <a:buNone/>
            </a:pPr>
            <a:r>
              <a:rPr lang="en-AU" dirty="0" smtClean="0"/>
              <a:t>                                                           (</a:t>
            </a:r>
            <a:r>
              <a:rPr lang="en-AU" dirty="0" smtClean="0">
                <a:solidFill>
                  <a:schemeClr val="tx2">
                    <a:lumMod val="50000"/>
                    <a:lumOff val="50000"/>
                  </a:schemeClr>
                </a:solidFill>
              </a:rPr>
              <a:t>mass 1 </a:t>
            </a:r>
            <a:r>
              <a:rPr lang="en-AU" dirty="0" smtClean="0"/>
              <a:t>= </a:t>
            </a:r>
            <a:r>
              <a:rPr lang="en-AU" dirty="0" smtClean="0">
                <a:solidFill>
                  <a:srgbClr val="00B050"/>
                </a:solidFill>
              </a:rPr>
              <a:t>mass 2</a:t>
            </a:r>
            <a:r>
              <a:rPr lang="en-AU" dirty="0" smtClean="0"/>
              <a:t>)</a:t>
            </a:r>
            <a:endParaRPr lang="en-AU" dirty="0"/>
          </a:p>
        </p:txBody>
      </p:sp>
    </p:spTree>
    <p:extLst>
      <p:ext uri="{BB962C8B-B14F-4D97-AF65-F5344CB8AC3E}">
        <p14:creationId xmlns:p14="http://schemas.microsoft.com/office/powerpoint/2010/main" val="3953554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Balancing equations </a:t>
            </a:r>
            <a:endParaRPr lang="en-AU" dirty="0"/>
          </a:p>
        </p:txBody>
      </p:sp>
      <p:sp>
        <p:nvSpPr>
          <p:cNvPr id="3" name="Content Placeholder 2"/>
          <p:cNvSpPr>
            <a:spLocks noGrp="1"/>
          </p:cNvSpPr>
          <p:nvPr>
            <p:ph idx="1"/>
          </p:nvPr>
        </p:nvSpPr>
        <p:spPr/>
        <p:txBody>
          <a:bodyPr/>
          <a:lstStyle/>
          <a:p>
            <a:r>
              <a:rPr lang="en-AU" dirty="0" smtClean="0"/>
              <a:t>When given chemical equations, to account for the conservation of mass, the number of elements in the reactants must be the same as the total number of elements in the products. </a:t>
            </a:r>
          </a:p>
          <a:p>
            <a:r>
              <a:rPr lang="en-AU" dirty="0" smtClean="0"/>
              <a:t>To do this, </a:t>
            </a:r>
            <a:r>
              <a:rPr lang="en-AU" b="1" dirty="0" smtClean="0"/>
              <a:t>big numbers (coefficients)</a:t>
            </a:r>
            <a:r>
              <a:rPr lang="en-AU" dirty="0" smtClean="0"/>
              <a:t> are put at the front of each product and reactant as required.</a:t>
            </a:r>
          </a:p>
          <a:p>
            <a:endParaRPr lang="en-AU" dirty="0"/>
          </a:p>
        </p:txBody>
      </p:sp>
      <p:pic>
        <p:nvPicPr>
          <p:cNvPr id="2050" name="Picture 2" descr="Image result for balancing equ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6958" y="4188492"/>
            <a:ext cx="3936353" cy="16401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alancing equ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270" y="4188492"/>
            <a:ext cx="3946406" cy="167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6941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Do!</a:t>
            </a:r>
            <a:endParaRPr lang="en-AU" dirty="0"/>
          </a:p>
        </p:txBody>
      </p:sp>
      <p:sp>
        <p:nvSpPr>
          <p:cNvPr id="3" name="Content Placeholder 2"/>
          <p:cNvSpPr>
            <a:spLocks noGrp="1"/>
          </p:cNvSpPr>
          <p:nvPr>
            <p:ph idx="1"/>
          </p:nvPr>
        </p:nvSpPr>
        <p:spPr>
          <a:xfrm>
            <a:off x="1251678" y="1260505"/>
            <a:ext cx="10178322" cy="3593591"/>
          </a:xfrm>
        </p:spPr>
        <p:txBody>
          <a:bodyPr/>
          <a:lstStyle/>
          <a:p>
            <a:r>
              <a:rPr lang="en-AU" dirty="0" smtClean="0"/>
              <a:t>Complete CYLQ 1-5 on page 157 of Oxford</a:t>
            </a:r>
          </a:p>
          <a:p>
            <a:r>
              <a:rPr lang="en-AU" dirty="0" smtClean="0"/>
              <a:t>Complete CYLQ 1-5 on page 159 of Oxford</a:t>
            </a:r>
            <a:endParaRPr lang="en-AU" dirty="0"/>
          </a:p>
        </p:txBody>
      </p:sp>
    </p:spTree>
    <p:extLst>
      <p:ext uri="{BB962C8B-B14F-4D97-AF65-F5344CB8AC3E}">
        <p14:creationId xmlns:p14="http://schemas.microsoft.com/office/powerpoint/2010/main" val="15599556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Exothermic and Endothermic reactions</a:t>
            </a:r>
            <a:endParaRPr lang="en-AU" dirty="0"/>
          </a:p>
        </p:txBody>
      </p:sp>
      <p:sp>
        <p:nvSpPr>
          <p:cNvPr id="3" name="Content Placeholder 2"/>
          <p:cNvSpPr>
            <a:spLocks noGrp="1"/>
          </p:cNvSpPr>
          <p:nvPr>
            <p:ph idx="1"/>
          </p:nvPr>
        </p:nvSpPr>
        <p:spPr>
          <a:xfrm>
            <a:off x="1204676" y="2286001"/>
            <a:ext cx="7059107" cy="3593591"/>
          </a:xfrm>
        </p:spPr>
        <p:txBody>
          <a:bodyPr/>
          <a:lstStyle/>
          <a:p>
            <a:r>
              <a:rPr lang="en-AU" dirty="0" smtClean="0"/>
              <a:t>Remember: Chemical reactions can cause a </a:t>
            </a:r>
            <a:r>
              <a:rPr lang="en-AU" b="1" dirty="0" smtClean="0"/>
              <a:t>change in temperature (Thermal Energy)</a:t>
            </a:r>
          </a:p>
          <a:p>
            <a:r>
              <a:rPr lang="en-AU" dirty="0" smtClean="0"/>
              <a:t>Chemical reactions can either be:</a:t>
            </a:r>
          </a:p>
          <a:p>
            <a:r>
              <a:rPr lang="en-AU" b="1" dirty="0" smtClean="0"/>
              <a:t>Exo</a:t>
            </a:r>
            <a:r>
              <a:rPr lang="en-AU" b="1" u="sng" dirty="0" smtClean="0"/>
              <a:t>thermic</a:t>
            </a:r>
            <a:r>
              <a:rPr lang="en-AU" b="1" dirty="0" smtClean="0"/>
              <a:t> or Endo</a:t>
            </a:r>
            <a:r>
              <a:rPr lang="en-AU" b="1" u="sng" dirty="0" smtClean="0"/>
              <a:t>thermic</a:t>
            </a:r>
          </a:p>
        </p:txBody>
      </p:sp>
      <p:graphicFrame>
        <p:nvGraphicFramePr>
          <p:cNvPr id="4" name="Table 3"/>
          <p:cNvGraphicFramePr>
            <a:graphicFrameLocks noGrp="1"/>
          </p:cNvGraphicFramePr>
          <p:nvPr>
            <p:extLst>
              <p:ext uri="{D42A27DB-BD31-4B8C-83A1-F6EECF244321}">
                <p14:modId xmlns:p14="http://schemas.microsoft.com/office/powerpoint/2010/main" val="1894906586"/>
              </p:ext>
            </p:extLst>
          </p:nvPr>
        </p:nvGraphicFramePr>
        <p:xfrm>
          <a:off x="1493614" y="4153257"/>
          <a:ext cx="8128000" cy="2518508"/>
        </p:xfrm>
        <a:graphic>
          <a:graphicData uri="http://schemas.openxmlformats.org/drawingml/2006/table">
            <a:tbl>
              <a:tblPr firstRow="1" bandRow="1">
                <a:tableStyleId>{5C22544A-7EE6-4342-B048-85BDC9FD1C3A}</a:tableStyleId>
              </a:tblPr>
              <a:tblGrid>
                <a:gridCol w="4064000"/>
                <a:gridCol w="4064000"/>
              </a:tblGrid>
              <a:tr h="415388">
                <a:tc>
                  <a:txBody>
                    <a:bodyPr/>
                    <a:lstStyle/>
                    <a:p>
                      <a:r>
                        <a:rPr lang="en-AU" dirty="0" smtClean="0"/>
                        <a:t>Exothermic Reaction</a:t>
                      </a:r>
                      <a:endParaRPr lang="en-AU" dirty="0"/>
                    </a:p>
                  </a:txBody>
                  <a:tcPr/>
                </a:tc>
                <a:tc>
                  <a:txBody>
                    <a:bodyPr/>
                    <a:lstStyle/>
                    <a:p>
                      <a:r>
                        <a:rPr lang="en-AU" dirty="0" smtClean="0"/>
                        <a:t>Endothermic Reactions</a:t>
                      </a:r>
                      <a:endParaRPr lang="en-AU" dirty="0"/>
                    </a:p>
                  </a:txBody>
                  <a:tcPr/>
                </a:tc>
              </a:tr>
              <a:tr h="370840">
                <a:tc>
                  <a:txBody>
                    <a:bodyPr/>
                    <a:lstStyle/>
                    <a:p>
                      <a:r>
                        <a:rPr lang="en-AU" dirty="0" smtClean="0"/>
                        <a:t>Heat </a:t>
                      </a:r>
                      <a:r>
                        <a:rPr lang="en-AU" u="sng" dirty="0" smtClean="0"/>
                        <a:t>ex</a:t>
                      </a:r>
                      <a:r>
                        <a:rPr lang="en-AU" u="none" dirty="0" smtClean="0"/>
                        <a:t>its the reaction</a:t>
                      </a:r>
                      <a:r>
                        <a:rPr lang="en-AU" u="none" baseline="0" dirty="0" smtClean="0"/>
                        <a:t> to the s</a:t>
                      </a:r>
                      <a:r>
                        <a:rPr lang="en-AU" u="none" dirty="0" smtClean="0">
                          <a:sym typeface="Wingdings" panose="05000000000000000000" pitchFamily="2" charset="2"/>
                        </a:rPr>
                        <a:t>urroundings</a:t>
                      </a:r>
                    </a:p>
                    <a:p>
                      <a:r>
                        <a:rPr lang="en-AU" dirty="0" smtClean="0"/>
                        <a:t>Heat is released to the </a:t>
                      </a:r>
                      <a:r>
                        <a:rPr lang="en-AU" u="sng" dirty="0" smtClean="0"/>
                        <a:t>ex</a:t>
                      </a:r>
                      <a:r>
                        <a:rPr lang="en-AU" u="none" dirty="0" smtClean="0"/>
                        <a:t>ternal environment</a:t>
                      </a:r>
                      <a:endParaRPr lang="en-AU" dirty="0"/>
                    </a:p>
                  </a:txBody>
                  <a:tcPr/>
                </a:tc>
                <a:tc>
                  <a:txBody>
                    <a:bodyPr/>
                    <a:lstStyle/>
                    <a:p>
                      <a:r>
                        <a:rPr lang="en-AU" dirty="0" smtClean="0"/>
                        <a:t>Heat </a:t>
                      </a:r>
                      <a:r>
                        <a:rPr lang="en-AU" u="sng" dirty="0" smtClean="0"/>
                        <a:t>en</a:t>
                      </a:r>
                      <a:r>
                        <a:rPr lang="en-AU" u="none" dirty="0" smtClean="0"/>
                        <a:t>ters the reaction from the surroundings</a:t>
                      </a:r>
                    </a:p>
                    <a:p>
                      <a:r>
                        <a:rPr lang="en-AU" u="none" dirty="0" smtClean="0"/>
                        <a:t>Heat is taken in to</a:t>
                      </a:r>
                      <a:r>
                        <a:rPr lang="en-AU" u="none" baseline="0" dirty="0" smtClean="0"/>
                        <a:t> the internal environment</a:t>
                      </a:r>
                      <a:endParaRPr lang="en-AU" dirty="0"/>
                    </a:p>
                  </a:txBody>
                  <a:tcPr/>
                </a:tc>
              </a:tr>
              <a:tr h="370840">
                <a:tc>
                  <a:txBody>
                    <a:bodyPr/>
                    <a:lstStyle/>
                    <a:p>
                      <a:r>
                        <a:rPr lang="en-AU" dirty="0" smtClean="0"/>
                        <a:t>Match Burning (Combustion)</a:t>
                      </a:r>
                    </a:p>
                    <a:p>
                      <a:r>
                        <a:rPr lang="en-AU" dirty="0" smtClean="0"/>
                        <a:t>Respiration</a:t>
                      </a:r>
                    </a:p>
                    <a:p>
                      <a:r>
                        <a:rPr lang="en-AU" dirty="0" smtClean="0"/>
                        <a:t>Neutralisation Reactions</a:t>
                      </a:r>
                      <a:endParaRPr lang="en-AU" dirty="0"/>
                    </a:p>
                  </a:txBody>
                  <a:tcPr/>
                </a:tc>
                <a:tc>
                  <a:txBody>
                    <a:bodyPr/>
                    <a:lstStyle/>
                    <a:p>
                      <a:r>
                        <a:rPr lang="en-AU" dirty="0" smtClean="0"/>
                        <a:t>Process of Melting (Ice </a:t>
                      </a:r>
                      <a:r>
                        <a:rPr lang="en-AU" dirty="0" smtClean="0">
                          <a:sym typeface="Wingdings" panose="05000000000000000000" pitchFamily="2" charset="2"/>
                        </a:rPr>
                        <a:t> water)</a:t>
                      </a:r>
                      <a:endParaRPr lang="en-AU" dirty="0" smtClean="0"/>
                    </a:p>
                    <a:p>
                      <a:r>
                        <a:rPr lang="en-AU" dirty="0" smtClean="0"/>
                        <a:t>Photosynthesis</a:t>
                      </a:r>
                    </a:p>
                    <a:p>
                      <a:endParaRPr lang="en-AU" dirty="0"/>
                    </a:p>
                  </a:txBody>
                  <a:tcPr/>
                </a:tc>
              </a:tr>
            </a:tbl>
          </a:graphicData>
        </a:graphic>
      </p:graphicFrame>
      <p:pic>
        <p:nvPicPr>
          <p:cNvPr id="3074" name="Picture 2" descr="Image result for exothermic and endothermic rea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0676" y="1954496"/>
            <a:ext cx="3713119" cy="180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732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Exothermic and Endothermic Reactions</a:t>
            </a:r>
            <a:endParaRPr lang="en-AU" dirty="0"/>
          </a:p>
        </p:txBody>
      </p:sp>
      <p:pic>
        <p:nvPicPr>
          <p:cNvPr id="4098" name="Picture 2" descr="Image result for exothermic and endothermic rea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8008" y="2811670"/>
            <a:ext cx="360045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exothermic and endothermic rea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092" y="2773570"/>
            <a:ext cx="3600450"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1630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Do!</a:t>
            </a:r>
            <a:endParaRPr lang="en-AU" dirty="0"/>
          </a:p>
        </p:txBody>
      </p:sp>
      <p:sp>
        <p:nvSpPr>
          <p:cNvPr id="3" name="Content Placeholder 2"/>
          <p:cNvSpPr>
            <a:spLocks noGrp="1"/>
          </p:cNvSpPr>
          <p:nvPr>
            <p:ph idx="1"/>
          </p:nvPr>
        </p:nvSpPr>
        <p:spPr>
          <a:xfrm>
            <a:off x="1251678" y="1269052"/>
            <a:ext cx="10178322" cy="3593591"/>
          </a:xfrm>
        </p:spPr>
        <p:txBody>
          <a:bodyPr/>
          <a:lstStyle/>
          <a:p>
            <a:r>
              <a:rPr lang="en-AU" dirty="0" smtClean="0"/>
              <a:t>Complete CYLQ 1 – 6 on page 161 of Oxford</a:t>
            </a:r>
            <a:endParaRPr lang="en-AU" dirty="0"/>
          </a:p>
        </p:txBody>
      </p:sp>
    </p:spTree>
    <p:extLst>
      <p:ext uri="{BB962C8B-B14F-4D97-AF65-F5344CB8AC3E}">
        <p14:creationId xmlns:p14="http://schemas.microsoft.com/office/powerpoint/2010/main" val="3164547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72724" y="0"/>
            <a:ext cx="7646551" cy="6858000"/>
          </a:xfrm>
          <a:prstGeom prst="rect">
            <a:avLst/>
          </a:prstGeom>
        </p:spPr>
      </p:pic>
    </p:spTree>
    <p:extLst>
      <p:ext uri="{BB962C8B-B14F-4D97-AF65-F5344CB8AC3E}">
        <p14:creationId xmlns:p14="http://schemas.microsoft.com/office/powerpoint/2010/main" val="9842113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Acids and Bases </a:t>
            </a:r>
            <a:endParaRPr lang="en-AU" dirty="0"/>
          </a:p>
        </p:txBody>
      </p:sp>
      <p:sp>
        <p:nvSpPr>
          <p:cNvPr id="3" name="Content Placeholder 2"/>
          <p:cNvSpPr>
            <a:spLocks noGrp="1"/>
          </p:cNvSpPr>
          <p:nvPr>
            <p:ph idx="1"/>
          </p:nvPr>
        </p:nvSpPr>
        <p:spPr>
          <a:xfrm>
            <a:off x="1251678" y="1457058"/>
            <a:ext cx="4679103" cy="3593591"/>
          </a:xfrm>
        </p:spPr>
        <p:txBody>
          <a:bodyPr/>
          <a:lstStyle/>
          <a:p>
            <a:r>
              <a:rPr lang="en-AU" dirty="0" smtClean="0"/>
              <a:t>Acids and bases have different properties and are measured using the pH scale. </a:t>
            </a:r>
          </a:p>
          <a:p>
            <a:pPr marL="0" indent="0">
              <a:buNone/>
            </a:pPr>
            <a:endParaRPr lang="en-AU" dirty="0" smtClean="0"/>
          </a:p>
          <a:p>
            <a:r>
              <a:rPr lang="en-AU" dirty="0" smtClean="0"/>
              <a:t>Very acidic substances  = pH 1</a:t>
            </a:r>
          </a:p>
          <a:p>
            <a:r>
              <a:rPr lang="en-AU" dirty="0" smtClean="0"/>
              <a:t>Weak acidic substance  = pH 6</a:t>
            </a:r>
          </a:p>
          <a:p>
            <a:r>
              <a:rPr lang="en-AU" dirty="0" smtClean="0"/>
              <a:t>Neutral substance = pH 7</a:t>
            </a:r>
          </a:p>
          <a:p>
            <a:r>
              <a:rPr lang="en-AU" dirty="0" smtClean="0"/>
              <a:t>Weak basic substance  = pH 8</a:t>
            </a:r>
          </a:p>
          <a:p>
            <a:r>
              <a:rPr lang="en-AU" dirty="0" smtClean="0"/>
              <a:t>Very basic substances = pH 14</a:t>
            </a:r>
            <a:endParaRPr lang="en-AU" dirty="0"/>
          </a:p>
        </p:txBody>
      </p:sp>
      <p:pic>
        <p:nvPicPr>
          <p:cNvPr id="5122" name="Picture 2" descr="Image result for pH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1884" y="1457058"/>
            <a:ext cx="5373574" cy="351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7262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Watch </a:t>
            </a:r>
            <a:endParaRPr lang="en-AU" dirty="0"/>
          </a:p>
        </p:txBody>
      </p:sp>
      <p:sp>
        <p:nvSpPr>
          <p:cNvPr id="3" name="Content Placeholder 2"/>
          <p:cNvSpPr>
            <a:spLocks noGrp="1"/>
          </p:cNvSpPr>
          <p:nvPr>
            <p:ph idx="1"/>
          </p:nvPr>
        </p:nvSpPr>
        <p:spPr>
          <a:xfrm>
            <a:off x="1251678" y="1499788"/>
            <a:ext cx="10178322" cy="3593591"/>
          </a:xfrm>
        </p:spPr>
        <p:txBody>
          <a:bodyPr/>
          <a:lstStyle/>
          <a:p>
            <a:r>
              <a:rPr lang="en-AU" dirty="0"/>
              <a:t>https://www.youtube.com/watch?v=gRZ-2IbLd34</a:t>
            </a:r>
          </a:p>
        </p:txBody>
      </p:sp>
    </p:spTree>
    <p:extLst>
      <p:ext uri="{BB962C8B-B14F-4D97-AF65-F5344CB8AC3E}">
        <p14:creationId xmlns:p14="http://schemas.microsoft.com/office/powerpoint/2010/main" val="25438839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Characteristics of acids and bases </a:t>
            </a:r>
            <a:endParaRPr lang="en-AU" dirty="0"/>
          </a:p>
        </p:txBody>
      </p:sp>
      <p:graphicFrame>
        <p:nvGraphicFramePr>
          <p:cNvPr id="4" name="Table 3"/>
          <p:cNvGraphicFramePr>
            <a:graphicFrameLocks noGrp="1"/>
          </p:cNvGraphicFramePr>
          <p:nvPr>
            <p:extLst>
              <p:ext uri="{D42A27DB-BD31-4B8C-83A1-F6EECF244321}">
                <p14:modId xmlns:p14="http://schemas.microsoft.com/office/powerpoint/2010/main" val="896649111"/>
              </p:ext>
            </p:extLst>
          </p:nvPr>
        </p:nvGraphicFramePr>
        <p:xfrm>
          <a:off x="1903813" y="2375730"/>
          <a:ext cx="8127999" cy="2377440"/>
        </p:xfrm>
        <a:graphic>
          <a:graphicData uri="http://schemas.openxmlformats.org/drawingml/2006/table">
            <a:tbl>
              <a:tblPr firstRow="1" bandRow="1">
                <a:tableStyleId>{5C22544A-7EE6-4342-B048-85BDC9FD1C3A}</a:tableStyleId>
              </a:tblPr>
              <a:tblGrid>
                <a:gridCol w="2709333"/>
                <a:gridCol w="2709333"/>
                <a:gridCol w="2709333"/>
              </a:tblGrid>
              <a:tr h="289164">
                <a:tc>
                  <a:txBody>
                    <a:bodyPr/>
                    <a:lstStyle/>
                    <a:p>
                      <a:endParaRPr lang="en-AU"/>
                    </a:p>
                  </a:txBody>
                  <a:tcPr/>
                </a:tc>
                <a:tc>
                  <a:txBody>
                    <a:bodyPr/>
                    <a:lstStyle/>
                    <a:p>
                      <a:r>
                        <a:rPr lang="en-AU" dirty="0" smtClean="0"/>
                        <a:t>Acids </a:t>
                      </a:r>
                      <a:endParaRPr lang="en-AU" dirty="0"/>
                    </a:p>
                  </a:txBody>
                  <a:tcPr/>
                </a:tc>
                <a:tc>
                  <a:txBody>
                    <a:bodyPr/>
                    <a:lstStyle/>
                    <a:p>
                      <a:r>
                        <a:rPr lang="en-AU" dirty="0" smtClean="0"/>
                        <a:t>Bases</a:t>
                      </a:r>
                      <a:endParaRPr lang="en-AU" dirty="0"/>
                    </a:p>
                  </a:txBody>
                  <a:tcPr/>
                </a:tc>
              </a:tr>
              <a:tr h="360633">
                <a:tc>
                  <a:txBody>
                    <a:bodyPr/>
                    <a:lstStyle/>
                    <a:p>
                      <a:r>
                        <a:rPr lang="en-AU" dirty="0" smtClean="0"/>
                        <a:t>React with metals?</a:t>
                      </a:r>
                      <a:endParaRPr lang="en-AU" dirty="0"/>
                    </a:p>
                  </a:txBody>
                  <a:tcPr/>
                </a:tc>
                <a:tc>
                  <a:txBody>
                    <a:bodyPr/>
                    <a:lstStyle/>
                    <a:p>
                      <a:r>
                        <a:rPr lang="en-AU" dirty="0" smtClean="0"/>
                        <a:t>Yes</a:t>
                      </a:r>
                      <a:endParaRPr lang="en-AU" dirty="0"/>
                    </a:p>
                  </a:txBody>
                  <a:tcPr/>
                </a:tc>
                <a:tc>
                  <a:txBody>
                    <a:bodyPr/>
                    <a:lstStyle/>
                    <a:p>
                      <a:r>
                        <a:rPr lang="en-AU" dirty="0" smtClean="0"/>
                        <a:t>No</a:t>
                      </a:r>
                      <a:endParaRPr lang="en-AU" dirty="0"/>
                    </a:p>
                  </a:txBody>
                  <a:tcPr/>
                </a:tc>
              </a:tr>
              <a:tr h="289164">
                <a:tc>
                  <a:txBody>
                    <a:bodyPr/>
                    <a:lstStyle/>
                    <a:p>
                      <a:r>
                        <a:rPr lang="en-AU" dirty="0" smtClean="0"/>
                        <a:t>Turns</a:t>
                      </a:r>
                      <a:r>
                        <a:rPr lang="en-AU" baseline="0" dirty="0" smtClean="0"/>
                        <a:t> litmus paper</a:t>
                      </a:r>
                      <a:endParaRPr lang="en-AU" dirty="0"/>
                    </a:p>
                  </a:txBody>
                  <a:tcPr/>
                </a:tc>
                <a:tc>
                  <a:txBody>
                    <a:bodyPr/>
                    <a:lstStyle/>
                    <a:p>
                      <a:r>
                        <a:rPr lang="en-AU" dirty="0" smtClean="0"/>
                        <a:t>Red</a:t>
                      </a:r>
                      <a:endParaRPr lang="en-AU" dirty="0"/>
                    </a:p>
                  </a:txBody>
                  <a:tcPr/>
                </a:tc>
                <a:tc>
                  <a:txBody>
                    <a:bodyPr/>
                    <a:lstStyle/>
                    <a:p>
                      <a:r>
                        <a:rPr lang="en-AU" dirty="0" smtClean="0"/>
                        <a:t>Blue</a:t>
                      </a:r>
                      <a:endParaRPr lang="en-AU" dirty="0"/>
                    </a:p>
                  </a:txBody>
                  <a:tcPr/>
                </a:tc>
              </a:tr>
              <a:tr h="289164">
                <a:tc>
                  <a:txBody>
                    <a:bodyPr/>
                    <a:lstStyle/>
                    <a:p>
                      <a:r>
                        <a:rPr lang="en-AU" dirty="0" smtClean="0"/>
                        <a:t>Tastes</a:t>
                      </a:r>
                      <a:endParaRPr lang="en-AU" dirty="0"/>
                    </a:p>
                  </a:txBody>
                  <a:tcPr/>
                </a:tc>
                <a:tc>
                  <a:txBody>
                    <a:bodyPr/>
                    <a:lstStyle/>
                    <a:p>
                      <a:r>
                        <a:rPr lang="en-AU" dirty="0" smtClean="0"/>
                        <a:t>Sour</a:t>
                      </a:r>
                      <a:endParaRPr lang="en-AU" dirty="0"/>
                    </a:p>
                  </a:txBody>
                  <a:tcPr/>
                </a:tc>
                <a:tc>
                  <a:txBody>
                    <a:bodyPr/>
                    <a:lstStyle/>
                    <a:p>
                      <a:r>
                        <a:rPr lang="en-AU" dirty="0" smtClean="0"/>
                        <a:t>Bitter</a:t>
                      </a:r>
                      <a:endParaRPr lang="en-AU" dirty="0"/>
                    </a:p>
                  </a:txBody>
                  <a:tcPr/>
                </a:tc>
              </a:tr>
              <a:tr h="289164">
                <a:tc>
                  <a:txBody>
                    <a:bodyPr/>
                    <a:lstStyle/>
                    <a:p>
                      <a:r>
                        <a:rPr lang="en-AU" dirty="0" smtClean="0"/>
                        <a:t>Produces</a:t>
                      </a:r>
                      <a:r>
                        <a:rPr lang="en-AU" baseline="0" dirty="0" smtClean="0"/>
                        <a:t> the following when combined with water:</a:t>
                      </a:r>
                      <a:endParaRPr lang="en-AU" dirty="0"/>
                    </a:p>
                  </a:txBody>
                  <a:tcPr/>
                </a:tc>
                <a:tc>
                  <a:txBody>
                    <a:bodyPr/>
                    <a:lstStyle/>
                    <a:p>
                      <a:r>
                        <a:rPr lang="en-AU" dirty="0" smtClean="0"/>
                        <a:t>H</a:t>
                      </a:r>
                      <a:r>
                        <a:rPr lang="en-AU" baseline="30000" dirty="0" smtClean="0"/>
                        <a:t>+</a:t>
                      </a:r>
                      <a:endParaRPr lang="en-AU" baseline="30000" dirty="0"/>
                    </a:p>
                  </a:txBody>
                  <a:tcPr/>
                </a:tc>
                <a:tc>
                  <a:txBody>
                    <a:bodyPr/>
                    <a:lstStyle/>
                    <a:p>
                      <a:r>
                        <a:rPr lang="en-AU" dirty="0" smtClean="0"/>
                        <a:t>OH</a:t>
                      </a:r>
                      <a:r>
                        <a:rPr lang="en-AU" baseline="30000" dirty="0" smtClean="0"/>
                        <a:t>-</a:t>
                      </a:r>
                      <a:endParaRPr lang="en-AU" baseline="30000" dirty="0"/>
                    </a:p>
                  </a:txBody>
                  <a:tcPr/>
                </a:tc>
              </a:tr>
            </a:tbl>
          </a:graphicData>
        </a:graphic>
      </p:graphicFrame>
    </p:spTree>
    <p:extLst>
      <p:ext uri="{BB962C8B-B14F-4D97-AF65-F5344CB8AC3E}">
        <p14:creationId xmlns:p14="http://schemas.microsoft.com/office/powerpoint/2010/main" val="24885558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Ph</a:t>
            </a:r>
            <a:r>
              <a:rPr lang="en-AU" dirty="0" smtClean="0"/>
              <a:t> scale </a:t>
            </a:r>
            <a:endParaRPr lang="en-AU" dirty="0"/>
          </a:p>
        </p:txBody>
      </p:sp>
      <p:sp>
        <p:nvSpPr>
          <p:cNvPr id="3" name="Content Placeholder 2"/>
          <p:cNvSpPr>
            <a:spLocks noGrp="1"/>
          </p:cNvSpPr>
          <p:nvPr>
            <p:ph idx="1"/>
          </p:nvPr>
        </p:nvSpPr>
        <p:spPr>
          <a:xfrm>
            <a:off x="1251678" y="1576700"/>
            <a:ext cx="3815978" cy="3593591"/>
          </a:xfrm>
        </p:spPr>
        <p:txBody>
          <a:bodyPr/>
          <a:lstStyle/>
          <a:p>
            <a:r>
              <a:rPr lang="en-AU" dirty="0" smtClean="0"/>
              <a:t>pH – ‘Possible Hydrogen’</a:t>
            </a:r>
          </a:p>
          <a:p>
            <a:r>
              <a:rPr lang="en-AU" dirty="0" smtClean="0"/>
              <a:t>Measured using a </a:t>
            </a:r>
            <a:r>
              <a:rPr lang="en-AU" b="1" dirty="0" smtClean="0"/>
              <a:t>Universal Indicator</a:t>
            </a:r>
            <a:endParaRPr lang="en-AU" b="1" dirty="0"/>
          </a:p>
        </p:txBody>
      </p:sp>
      <p:pic>
        <p:nvPicPr>
          <p:cNvPr id="6146" name="Picture 2" descr="Image result for pH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792" y="996401"/>
            <a:ext cx="5987516" cy="501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3399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Do!</a:t>
            </a:r>
            <a:endParaRPr lang="en-AU" dirty="0"/>
          </a:p>
        </p:txBody>
      </p:sp>
      <p:sp>
        <p:nvSpPr>
          <p:cNvPr id="3" name="Content Placeholder 2"/>
          <p:cNvSpPr>
            <a:spLocks noGrp="1"/>
          </p:cNvSpPr>
          <p:nvPr>
            <p:ph idx="1"/>
          </p:nvPr>
        </p:nvSpPr>
        <p:spPr>
          <a:xfrm>
            <a:off x="1251678" y="1371601"/>
            <a:ext cx="10178322" cy="3593591"/>
          </a:xfrm>
        </p:spPr>
        <p:txBody>
          <a:bodyPr/>
          <a:lstStyle/>
          <a:p>
            <a:r>
              <a:rPr lang="en-AU" dirty="0" smtClean="0"/>
              <a:t>Complete the practical activity ‘Identifying acids and bases’</a:t>
            </a:r>
          </a:p>
          <a:p>
            <a:r>
              <a:rPr lang="en-AU" dirty="0" smtClean="0"/>
              <a:t>Complete CYLC 1-6 on page 163 of Oxford</a:t>
            </a:r>
            <a:endParaRPr lang="en-AU" dirty="0"/>
          </a:p>
        </p:txBody>
      </p:sp>
    </p:spTree>
    <p:extLst>
      <p:ext uri="{BB962C8B-B14F-4D97-AF65-F5344CB8AC3E}">
        <p14:creationId xmlns:p14="http://schemas.microsoft.com/office/powerpoint/2010/main" val="19301025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Acid and Metal Reactions</a:t>
            </a:r>
            <a:endParaRPr lang="en-AU" dirty="0"/>
          </a:p>
        </p:txBody>
      </p:sp>
      <p:sp>
        <p:nvSpPr>
          <p:cNvPr id="3" name="Content Placeholder 2"/>
          <p:cNvSpPr>
            <a:spLocks noGrp="1"/>
          </p:cNvSpPr>
          <p:nvPr>
            <p:ph idx="1"/>
          </p:nvPr>
        </p:nvSpPr>
        <p:spPr>
          <a:xfrm>
            <a:off x="1251678" y="1474151"/>
            <a:ext cx="10178322" cy="3593591"/>
          </a:xfrm>
        </p:spPr>
        <p:txBody>
          <a:bodyPr/>
          <a:lstStyle/>
          <a:p>
            <a:r>
              <a:rPr lang="en-AU" dirty="0" smtClean="0"/>
              <a:t>When </a:t>
            </a:r>
            <a:r>
              <a:rPr lang="en-AU" b="1" dirty="0" smtClean="0"/>
              <a:t>acids and metals </a:t>
            </a:r>
            <a:r>
              <a:rPr lang="en-AU" dirty="0" smtClean="0"/>
              <a:t>react they create </a:t>
            </a:r>
            <a:r>
              <a:rPr lang="en-AU" b="1" dirty="0" smtClean="0"/>
              <a:t>hydrogen and a salt</a:t>
            </a:r>
          </a:p>
          <a:p>
            <a:endParaRPr lang="en-AU" b="1" dirty="0" smtClean="0"/>
          </a:p>
          <a:p>
            <a:pPr marL="0" indent="0" algn="ctr">
              <a:buNone/>
            </a:pPr>
            <a:r>
              <a:rPr lang="en-AU" sz="4000" b="1" dirty="0" smtClean="0"/>
              <a:t>Metal + acid </a:t>
            </a:r>
            <a:r>
              <a:rPr lang="en-AU" sz="4000" b="1" dirty="0" smtClean="0">
                <a:sym typeface="Wingdings" panose="05000000000000000000" pitchFamily="2" charset="2"/>
              </a:rPr>
              <a:t> salt + hydrogen</a:t>
            </a:r>
          </a:p>
          <a:p>
            <a:pPr marL="0" indent="0" algn="ctr">
              <a:buNone/>
            </a:pPr>
            <a:r>
              <a:rPr lang="en-AU" sz="2400" b="1" dirty="0" smtClean="0">
                <a:sym typeface="Wingdings" panose="05000000000000000000" pitchFamily="2" charset="2"/>
              </a:rPr>
              <a:t>Magnesium + hydrochloric acid  magnesium chloride + hydrogen</a:t>
            </a:r>
          </a:p>
          <a:p>
            <a:pPr marL="0" indent="0" algn="ctr">
              <a:buNone/>
            </a:pPr>
            <a:r>
              <a:rPr lang="en-AU" sz="2400" b="1" dirty="0" smtClean="0">
                <a:sym typeface="Wingdings" panose="05000000000000000000" pitchFamily="2" charset="2"/>
              </a:rPr>
              <a:t>Mg + 2HCl  MgCl</a:t>
            </a:r>
            <a:r>
              <a:rPr lang="en-AU" sz="2400" b="1" baseline="-25000" dirty="0" smtClean="0">
                <a:sym typeface="Wingdings" panose="05000000000000000000" pitchFamily="2" charset="2"/>
              </a:rPr>
              <a:t>2 </a:t>
            </a:r>
            <a:r>
              <a:rPr lang="en-AU" sz="2400" b="1" dirty="0" smtClean="0">
                <a:sym typeface="Wingdings" panose="05000000000000000000" pitchFamily="2" charset="2"/>
              </a:rPr>
              <a:t>+ H</a:t>
            </a:r>
            <a:r>
              <a:rPr lang="en-AU" sz="2400" b="1" baseline="-25000" dirty="0" smtClean="0">
                <a:sym typeface="Wingdings" panose="05000000000000000000" pitchFamily="2" charset="2"/>
              </a:rPr>
              <a:t>2</a:t>
            </a:r>
            <a:endParaRPr lang="en-AU" sz="2400" b="1" baseline="-25000" dirty="0"/>
          </a:p>
        </p:txBody>
      </p:sp>
    </p:spTree>
    <p:extLst>
      <p:ext uri="{BB962C8B-B14F-4D97-AF65-F5344CB8AC3E}">
        <p14:creationId xmlns:p14="http://schemas.microsoft.com/office/powerpoint/2010/main" val="1329339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Oxidation reactions</a:t>
            </a:r>
            <a:endParaRPr lang="en-AU" dirty="0"/>
          </a:p>
        </p:txBody>
      </p:sp>
      <p:sp>
        <p:nvSpPr>
          <p:cNvPr id="3" name="Content Placeholder 2"/>
          <p:cNvSpPr>
            <a:spLocks noGrp="1"/>
          </p:cNvSpPr>
          <p:nvPr>
            <p:ph idx="1"/>
          </p:nvPr>
        </p:nvSpPr>
        <p:spPr>
          <a:xfrm>
            <a:off x="1251678" y="1551063"/>
            <a:ext cx="10178322" cy="3593591"/>
          </a:xfrm>
        </p:spPr>
        <p:txBody>
          <a:bodyPr/>
          <a:lstStyle/>
          <a:p>
            <a:r>
              <a:rPr lang="en-AU" dirty="0" smtClean="0"/>
              <a:t>Occurs when an element reacts with </a:t>
            </a:r>
            <a:r>
              <a:rPr lang="en-AU" b="1" dirty="0" smtClean="0"/>
              <a:t>oxygen</a:t>
            </a:r>
          </a:p>
          <a:p>
            <a:pPr marL="0" indent="0" algn="ctr">
              <a:buNone/>
            </a:pPr>
            <a:endParaRPr lang="en-AU" b="1" dirty="0" smtClean="0"/>
          </a:p>
          <a:p>
            <a:pPr marL="0" indent="0" algn="ctr">
              <a:buNone/>
            </a:pPr>
            <a:r>
              <a:rPr lang="en-AU" b="1" dirty="0" smtClean="0"/>
              <a:t>Metal + oxygen  </a:t>
            </a:r>
            <a:r>
              <a:rPr lang="en-AU" b="1" dirty="0" smtClean="0">
                <a:sym typeface="Wingdings" panose="05000000000000000000" pitchFamily="2" charset="2"/>
              </a:rPr>
              <a:t> metal oxide</a:t>
            </a:r>
          </a:p>
          <a:p>
            <a:pPr marL="0" indent="0" algn="ctr">
              <a:buNone/>
            </a:pPr>
            <a:r>
              <a:rPr lang="en-AU" b="1" dirty="0" smtClean="0">
                <a:sym typeface="Wingdings" panose="05000000000000000000" pitchFamily="2" charset="2"/>
              </a:rPr>
              <a:t>Magnesium + oxygen  magnesium oxide</a:t>
            </a:r>
          </a:p>
          <a:p>
            <a:pPr marL="0" indent="0" algn="ctr">
              <a:buNone/>
            </a:pPr>
            <a:endParaRPr lang="en-AU" b="1" dirty="0">
              <a:sym typeface="Wingdings" panose="05000000000000000000" pitchFamily="2" charset="2"/>
            </a:endParaRPr>
          </a:p>
          <a:p>
            <a:pPr marL="0" indent="0" algn="ctr">
              <a:buNone/>
            </a:pPr>
            <a:r>
              <a:rPr lang="en-AU" b="1" dirty="0" smtClean="0">
                <a:sym typeface="Wingdings" panose="05000000000000000000" pitchFamily="2" charset="2"/>
              </a:rPr>
              <a:t>Non metal + oxygen  molecular compound </a:t>
            </a:r>
          </a:p>
          <a:p>
            <a:pPr marL="0" indent="0" algn="ctr">
              <a:buNone/>
            </a:pPr>
            <a:r>
              <a:rPr lang="en-AU" b="1" dirty="0" smtClean="0">
                <a:sym typeface="Wingdings" panose="05000000000000000000" pitchFamily="2" charset="2"/>
              </a:rPr>
              <a:t>Hydrogen + oxygen  water </a:t>
            </a:r>
            <a:endParaRPr lang="en-AU" b="1" dirty="0"/>
          </a:p>
        </p:txBody>
      </p:sp>
    </p:spTree>
    <p:extLst>
      <p:ext uri="{BB962C8B-B14F-4D97-AF65-F5344CB8AC3E}">
        <p14:creationId xmlns:p14="http://schemas.microsoft.com/office/powerpoint/2010/main" val="8196535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Hydrocarbons </a:t>
            </a:r>
            <a:endParaRPr lang="en-AU" dirty="0"/>
          </a:p>
        </p:txBody>
      </p:sp>
      <p:sp>
        <p:nvSpPr>
          <p:cNvPr id="3" name="Content Placeholder 2"/>
          <p:cNvSpPr>
            <a:spLocks noGrp="1"/>
          </p:cNvSpPr>
          <p:nvPr>
            <p:ph idx="1"/>
          </p:nvPr>
        </p:nvSpPr>
        <p:spPr>
          <a:xfrm>
            <a:off x="1251678" y="1546789"/>
            <a:ext cx="10178322" cy="4332803"/>
          </a:xfrm>
        </p:spPr>
        <p:txBody>
          <a:bodyPr>
            <a:normAutofit/>
          </a:bodyPr>
          <a:lstStyle/>
          <a:p>
            <a:r>
              <a:rPr lang="en-AU" b="1" dirty="0" smtClean="0"/>
              <a:t>Hydrocarbons contain the elements hydrogen and carbon</a:t>
            </a:r>
          </a:p>
          <a:p>
            <a:r>
              <a:rPr lang="en-AU" dirty="0" smtClean="0"/>
              <a:t>Hydrocarbons are one of the most common fuels used to produce energy n generators, engines and motors. </a:t>
            </a:r>
          </a:p>
          <a:p>
            <a:r>
              <a:rPr lang="en-AU" dirty="0" smtClean="0"/>
              <a:t>When hydrocarbons </a:t>
            </a:r>
            <a:r>
              <a:rPr lang="en-AU" b="1" dirty="0" smtClean="0"/>
              <a:t>burn</a:t>
            </a:r>
            <a:r>
              <a:rPr lang="en-AU" dirty="0" smtClean="0"/>
              <a:t> they produce </a:t>
            </a:r>
            <a:r>
              <a:rPr lang="en-AU" b="1" dirty="0" smtClean="0"/>
              <a:t>carbon dioxide and water.</a:t>
            </a:r>
            <a:r>
              <a:rPr lang="en-AU" dirty="0" smtClean="0"/>
              <a:t> This is called a </a:t>
            </a:r>
            <a:r>
              <a:rPr lang="en-AU" b="1" dirty="0" smtClean="0"/>
              <a:t>combustion </a:t>
            </a:r>
            <a:r>
              <a:rPr lang="en-AU" dirty="0" smtClean="0"/>
              <a:t>reaction.</a:t>
            </a:r>
          </a:p>
          <a:p>
            <a:pPr marL="0" indent="0" algn="ctr">
              <a:buNone/>
            </a:pPr>
            <a:r>
              <a:rPr lang="en-AU" sz="2600" b="1" dirty="0" smtClean="0"/>
              <a:t>Fuel + oxygen  </a:t>
            </a:r>
            <a:r>
              <a:rPr lang="en-AU" sz="2600" b="1" dirty="0" smtClean="0">
                <a:sym typeface="Wingdings" panose="05000000000000000000" pitchFamily="2" charset="2"/>
              </a:rPr>
              <a:t> carbon dioxide + water</a:t>
            </a:r>
          </a:p>
          <a:p>
            <a:pPr marL="0" indent="0" algn="ctr">
              <a:buNone/>
            </a:pPr>
            <a:r>
              <a:rPr lang="en-AU" sz="2600" b="1" dirty="0" smtClean="0">
                <a:sym typeface="Wingdings" panose="05000000000000000000" pitchFamily="2" charset="2"/>
              </a:rPr>
              <a:t>Hydrocarbon + oxygen  carbon dioxide + water</a:t>
            </a:r>
          </a:p>
          <a:p>
            <a:pPr marL="0" indent="0" algn="ctr">
              <a:buNone/>
            </a:pPr>
            <a:r>
              <a:rPr lang="en-AU" sz="2600" b="1" dirty="0" smtClean="0">
                <a:sym typeface="Wingdings" panose="05000000000000000000" pitchFamily="2" charset="2"/>
              </a:rPr>
              <a:t>Methane + oxygen  carbon dioxide + water </a:t>
            </a:r>
          </a:p>
          <a:p>
            <a:pPr marL="0" indent="0" algn="ctr">
              <a:buNone/>
            </a:pPr>
            <a:r>
              <a:rPr lang="en-AU" sz="2600" b="1" dirty="0" smtClean="0">
                <a:sym typeface="Wingdings" panose="05000000000000000000" pitchFamily="2" charset="2"/>
              </a:rPr>
              <a:t>CH</a:t>
            </a:r>
            <a:r>
              <a:rPr lang="en-AU" sz="2600" b="1" baseline="-25000" dirty="0" smtClean="0">
                <a:sym typeface="Wingdings" panose="05000000000000000000" pitchFamily="2" charset="2"/>
              </a:rPr>
              <a:t>4</a:t>
            </a:r>
            <a:r>
              <a:rPr lang="en-AU" sz="2600" b="1" dirty="0" smtClean="0">
                <a:sym typeface="Wingdings" panose="05000000000000000000" pitchFamily="2" charset="2"/>
              </a:rPr>
              <a:t> + 2O</a:t>
            </a:r>
            <a:r>
              <a:rPr lang="en-AU" sz="2600" b="1" baseline="-25000" dirty="0" smtClean="0">
                <a:sym typeface="Wingdings" panose="05000000000000000000" pitchFamily="2" charset="2"/>
              </a:rPr>
              <a:t>2</a:t>
            </a:r>
            <a:r>
              <a:rPr lang="en-AU" sz="2600" b="1" dirty="0" smtClean="0">
                <a:sym typeface="Wingdings" panose="05000000000000000000" pitchFamily="2" charset="2"/>
              </a:rPr>
              <a:t>  CO</a:t>
            </a:r>
            <a:r>
              <a:rPr lang="en-AU" sz="2600" b="1" baseline="-25000" dirty="0" smtClean="0">
                <a:sym typeface="Wingdings" panose="05000000000000000000" pitchFamily="2" charset="2"/>
              </a:rPr>
              <a:t>2</a:t>
            </a:r>
            <a:r>
              <a:rPr lang="en-AU" sz="2600" b="1" dirty="0" smtClean="0">
                <a:sym typeface="Wingdings" panose="05000000000000000000" pitchFamily="2" charset="2"/>
              </a:rPr>
              <a:t> +2H</a:t>
            </a:r>
            <a:r>
              <a:rPr lang="en-AU" sz="2600" b="1" baseline="-25000" dirty="0" smtClean="0">
                <a:sym typeface="Wingdings" panose="05000000000000000000" pitchFamily="2" charset="2"/>
              </a:rPr>
              <a:t>2</a:t>
            </a:r>
            <a:r>
              <a:rPr lang="en-AU" sz="2600" b="1" dirty="0" smtClean="0">
                <a:sym typeface="Wingdings" panose="05000000000000000000" pitchFamily="2" charset="2"/>
              </a:rPr>
              <a:t>O</a:t>
            </a:r>
            <a:endParaRPr lang="en-AU" sz="2600" b="1" dirty="0"/>
          </a:p>
        </p:txBody>
      </p:sp>
    </p:spTree>
    <p:extLst>
      <p:ext uri="{BB962C8B-B14F-4D97-AF65-F5344CB8AC3E}">
        <p14:creationId xmlns:p14="http://schemas.microsoft.com/office/powerpoint/2010/main" val="3493552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Sub-atomic particles and atomic structure</a:t>
            </a:r>
            <a:endParaRPr lang="en-US" dirty="0"/>
          </a:p>
        </p:txBody>
      </p:sp>
      <p:sp>
        <p:nvSpPr>
          <p:cNvPr id="3" name="Content Placeholder 2"/>
          <p:cNvSpPr>
            <a:spLocks noGrp="1"/>
          </p:cNvSpPr>
          <p:nvPr>
            <p:ph idx="1"/>
          </p:nvPr>
        </p:nvSpPr>
        <p:spPr>
          <a:xfrm>
            <a:off x="1251678" y="2286001"/>
            <a:ext cx="10421766" cy="4138550"/>
          </a:xfrm>
        </p:spPr>
        <p:txBody>
          <a:bodyPr>
            <a:normAutofit fontScale="92500"/>
          </a:bodyPr>
          <a:lstStyle/>
          <a:p>
            <a:r>
              <a:rPr lang="en-US" dirty="0" smtClean="0"/>
              <a:t>An atom has a </a:t>
            </a:r>
            <a:r>
              <a:rPr lang="en-US" b="1" smtClean="0"/>
              <a:t>neutral</a:t>
            </a:r>
            <a:r>
              <a:rPr lang="en-US" smtClean="0"/>
              <a:t> charge</a:t>
            </a:r>
          </a:p>
          <a:p>
            <a:endParaRPr lang="en-US" dirty="0" smtClean="0"/>
          </a:p>
          <a:p>
            <a:r>
              <a:rPr lang="en-US" dirty="0" smtClean="0"/>
              <a:t>The sub-atomic particles in an atom have different charges. When these charges are </a:t>
            </a:r>
            <a:r>
              <a:rPr lang="en-US" b="1" dirty="0" smtClean="0"/>
              <a:t>combined</a:t>
            </a:r>
            <a:r>
              <a:rPr lang="en-US" dirty="0" smtClean="0"/>
              <a:t> they should be neutral. </a:t>
            </a:r>
          </a:p>
          <a:p>
            <a:endParaRPr lang="en-US" dirty="0" smtClean="0"/>
          </a:p>
          <a:p>
            <a:r>
              <a:rPr lang="en-US" dirty="0" smtClean="0"/>
              <a:t>Protons  = </a:t>
            </a:r>
            <a:r>
              <a:rPr lang="en-US" b="1" dirty="0" smtClean="0"/>
              <a:t>Positively </a:t>
            </a:r>
            <a:r>
              <a:rPr lang="en-US" dirty="0" smtClean="0"/>
              <a:t>charged</a:t>
            </a:r>
          </a:p>
          <a:p>
            <a:r>
              <a:rPr lang="en-US" dirty="0" smtClean="0"/>
              <a:t>Neutrons = </a:t>
            </a:r>
            <a:r>
              <a:rPr lang="en-US" b="1" dirty="0" smtClean="0"/>
              <a:t>Neutrally</a:t>
            </a:r>
            <a:r>
              <a:rPr lang="en-US" dirty="0" smtClean="0"/>
              <a:t> charged </a:t>
            </a:r>
          </a:p>
          <a:p>
            <a:r>
              <a:rPr lang="en-US" dirty="0" smtClean="0"/>
              <a:t>Electrons = </a:t>
            </a:r>
            <a:r>
              <a:rPr lang="en-US" b="1" dirty="0" smtClean="0"/>
              <a:t>Negatively </a:t>
            </a:r>
            <a:r>
              <a:rPr lang="en-US" dirty="0" smtClean="0"/>
              <a:t>charged </a:t>
            </a:r>
          </a:p>
          <a:p>
            <a:endParaRPr lang="en-US" dirty="0" smtClean="0"/>
          </a:p>
          <a:p>
            <a:r>
              <a:rPr lang="en-US" b="1" dirty="0" smtClean="0"/>
              <a:t>Therefor in a neutral atom the number of protons should equal the number of electrons</a:t>
            </a:r>
            <a:endParaRPr lang="en-US" b="1" dirty="0"/>
          </a:p>
        </p:txBody>
      </p:sp>
    </p:spTree>
    <p:extLst>
      <p:ext uri="{BB962C8B-B14F-4D97-AF65-F5344CB8AC3E}">
        <p14:creationId xmlns:p14="http://schemas.microsoft.com/office/powerpoint/2010/main" val="8715994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Atoms and elements?</a:t>
            </a:r>
            <a:endParaRPr lang="en-US" dirty="0"/>
          </a:p>
        </p:txBody>
      </p:sp>
      <p:sp>
        <p:nvSpPr>
          <p:cNvPr id="3" name="Content Placeholder 2"/>
          <p:cNvSpPr>
            <a:spLocks noGrp="1"/>
          </p:cNvSpPr>
          <p:nvPr>
            <p:ph idx="1"/>
          </p:nvPr>
        </p:nvSpPr>
        <p:spPr>
          <a:xfrm>
            <a:off x="1251678" y="1383476"/>
            <a:ext cx="10178322" cy="3593591"/>
          </a:xfrm>
        </p:spPr>
        <p:txBody>
          <a:bodyPr/>
          <a:lstStyle/>
          <a:p>
            <a:r>
              <a:rPr lang="en-US" dirty="0" smtClean="0"/>
              <a:t>Elements are substances made up of one type of atom. For example </a:t>
            </a:r>
            <a:r>
              <a:rPr lang="en-US" b="1" dirty="0" smtClean="0"/>
              <a:t>carbon</a:t>
            </a:r>
          </a:p>
          <a:p>
            <a:endParaRPr lang="en-US" b="1" dirty="0" smtClean="0"/>
          </a:p>
          <a:p>
            <a:r>
              <a:rPr lang="en-US" b="1" dirty="0" smtClean="0"/>
              <a:t>So what makes atoms different from one another?</a:t>
            </a:r>
          </a:p>
          <a:p>
            <a:r>
              <a:rPr lang="en-US" dirty="0" smtClean="0"/>
              <a:t>Different atoms have a different number of subatomic particles (protons, neutrons and electrons) from one another. </a:t>
            </a:r>
          </a:p>
          <a:p>
            <a:r>
              <a:rPr lang="en-US" dirty="0" smtClean="0"/>
              <a:t>For example:</a:t>
            </a:r>
          </a:p>
          <a:p>
            <a:endParaRPr lang="en-US" b="1"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51847113"/>
              </p:ext>
            </p:extLst>
          </p:nvPr>
        </p:nvGraphicFramePr>
        <p:xfrm>
          <a:off x="1984498" y="4092259"/>
          <a:ext cx="8128000" cy="1381760"/>
        </p:xfrm>
        <a:graphic>
          <a:graphicData uri="http://schemas.openxmlformats.org/drawingml/2006/table">
            <a:tbl>
              <a:tblPr firstRow="1" bandRow="1">
                <a:tableStyleId>{5C22544A-7EE6-4342-B048-85BDC9FD1C3A}</a:tableStyleId>
              </a:tblPr>
              <a:tblGrid>
                <a:gridCol w="2032000"/>
                <a:gridCol w="2032000"/>
                <a:gridCol w="2032000"/>
                <a:gridCol w="2032000"/>
              </a:tblGrid>
              <a:tr h="370840">
                <a:tc>
                  <a:txBody>
                    <a:bodyPr/>
                    <a:lstStyle/>
                    <a:p>
                      <a:r>
                        <a:rPr lang="en-US" dirty="0" smtClean="0"/>
                        <a:t>Type</a:t>
                      </a:r>
                      <a:r>
                        <a:rPr lang="en-US" baseline="0" dirty="0" smtClean="0"/>
                        <a:t> of Atom</a:t>
                      </a:r>
                      <a:endParaRPr lang="en-US" dirty="0"/>
                    </a:p>
                  </a:txBody>
                  <a:tcPr/>
                </a:tc>
                <a:tc>
                  <a:txBody>
                    <a:bodyPr/>
                    <a:lstStyle/>
                    <a:p>
                      <a:r>
                        <a:rPr lang="en-US" dirty="0" smtClean="0"/>
                        <a:t>Number of Protons</a:t>
                      </a:r>
                      <a:endParaRPr lang="en-US" dirty="0"/>
                    </a:p>
                  </a:txBody>
                  <a:tcPr/>
                </a:tc>
                <a:tc>
                  <a:txBody>
                    <a:bodyPr/>
                    <a:lstStyle/>
                    <a:p>
                      <a:r>
                        <a:rPr lang="en-US" dirty="0" smtClean="0"/>
                        <a:t>Number of Neutrons</a:t>
                      </a:r>
                      <a:endParaRPr lang="en-US" dirty="0"/>
                    </a:p>
                  </a:txBody>
                  <a:tcPr/>
                </a:tc>
                <a:tc>
                  <a:txBody>
                    <a:bodyPr/>
                    <a:lstStyle/>
                    <a:p>
                      <a:r>
                        <a:rPr lang="en-US" dirty="0" smtClean="0"/>
                        <a:t>Number of Electrons</a:t>
                      </a:r>
                      <a:endParaRPr lang="en-US" dirty="0"/>
                    </a:p>
                  </a:txBody>
                  <a:tcPr/>
                </a:tc>
              </a:tr>
              <a:tr h="370840">
                <a:tc>
                  <a:txBody>
                    <a:bodyPr/>
                    <a:lstStyle/>
                    <a:p>
                      <a:r>
                        <a:rPr lang="en-US" dirty="0" smtClean="0"/>
                        <a:t>Sodium</a:t>
                      </a:r>
                      <a:endParaRPr lang="en-US" dirty="0"/>
                    </a:p>
                  </a:txBody>
                  <a:tcPr/>
                </a:tc>
                <a:tc>
                  <a:txBody>
                    <a:bodyPr/>
                    <a:lstStyle/>
                    <a:p>
                      <a:r>
                        <a:rPr lang="en-US" dirty="0" smtClean="0"/>
                        <a:t>11</a:t>
                      </a:r>
                      <a:endParaRPr lang="en-US" dirty="0"/>
                    </a:p>
                  </a:txBody>
                  <a:tcPr/>
                </a:tc>
                <a:tc>
                  <a:txBody>
                    <a:bodyPr/>
                    <a:lstStyle/>
                    <a:p>
                      <a:r>
                        <a:rPr lang="en-US" dirty="0" smtClean="0"/>
                        <a:t>12</a:t>
                      </a:r>
                      <a:endParaRPr lang="en-US" dirty="0"/>
                    </a:p>
                  </a:txBody>
                  <a:tcPr/>
                </a:tc>
                <a:tc>
                  <a:txBody>
                    <a:bodyPr/>
                    <a:lstStyle/>
                    <a:p>
                      <a:r>
                        <a:rPr lang="en-US" dirty="0" smtClean="0"/>
                        <a:t>11</a:t>
                      </a:r>
                      <a:endParaRPr lang="en-US" dirty="0"/>
                    </a:p>
                  </a:txBody>
                  <a:tcPr/>
                </a:tc>
              </a:tr>
              <a:tr h="370840">
                <a:tc>
                  <a:txBody>
                    <a:bodyPr/>
                    <a:lstStyle/>
                    <a:p>
                      <a:r>
                        <a:rPr lang="en-US" dirty="0" smtClean="0"/>
                        <a:t>Fluorine</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c>
                  <a:txBody>
                    <a:bodyPr/>
                    <a:lstStyle/>
                    <a:p>
                      <a:r>
                        <a:rPr lang="en-US" dirty="0" smtClean="0"/>
                        <a:t>9</a:t>
                      </a:r>
                      <a:endParaRPr lang="en-US" dirty="0"/>
                    </a:p>
                  </a:txBody>
                  <a:tcPr/>
                </a:tc>
              </a:tr>
            </a:tbl>
          </a:graphicData>
        </a:graphic>
      </p:graphicFrame>
    </p:spTree>
    <p:extLst>
      <p:ext uri="{BB962C8B-B14F-4D97-AF65-F5344CB8AC3E}">
        <p14:creationId xmlns:p14="http://schemas.microsoft.com/office/powerpoint/2010/main" val="524070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4260" y="1603166"/>
            <a:ext cx="3663125" cy="3663125"/>
          </a:xfrm>
          <a:prstGeom prst="rect">
            <a:avLst/>
          </a:prstGeom>
        </p:spPr>
      </p:pic>
      <p:pic>
        <p:nvPicPr>
          <p:cNvPr id="6" name="Picture 5"/>
          <p:cNvPicPr>
            <a:picLocks noChangeAspect="1"/>
          </p:cNvPicPr>
          <p:nvPr/>
        </p:nvPicPr>
        <p:blipFill>
          <a:blip r:embed="rId3"/>
          <a:stretch>
            <a:fillRect/>
          </a:stretch>
        </p:blipFill>
        <p:spPr>
          <a:xfrm>
            <a:off x="6353298" y="1553975"/>
            <a:ext cx="5015345" cy="3761509"/>
          </a:xfrm>
          <a:prstGeom prst="rect">
            <a:avLst/>
          </a:prstGeom>
        </p:spPr>
      </p:pic>
    </p:spTree>
    <p:extLst>
      <p:ext uri="{BB962C8B-B14F-4D97-AF65-F5344CB8AC3E}">
        <p14:creationId xmlns:p14="http://schemas.microsoft.com/office/powerpoint/2010/main" val="724621737"/>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majorFont>
      <a:minorFont>
        <a:latin typeface="Gill Sans MT" panose="020B0502020104020203"/>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Badge" id="{71A07785-5930-41D4-9A83-E23602B48E98}" vid="{D71F8F05-6246-47AF-9E68-E57F6C93F792}"/>
    </a:ext>
  </a:extLst>
</a:theme>
</file>

<file path=docProps/app.xml><?xml version="1.0" encoding="utf-8"?>
<Properties xmlns="http://schemas.openxmlformats.org/officeDocument/2006/extended-properties" xmlns:vt="http://schemas.openxmlformats.org/officeDocument/2006/docPropsVTypes">
  <Template>Badge</Template>
  <TotalTime>381</TotalTime>
  <Words>3021</Words>
  <Application>Microsoft Office PowerPoint</Application>
  <PresentationFormat>Custom</PresentationFormat>
  <Paragraphs>520</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Badge</vt:lpstr>
      <vt:lpstr>Year 9 Chemistry</vt:lpstr>
      <vt:lpstr>What can you remember???</vt:lpstr>
      <vt:lpstr>Watch!</vt:lpstr>
      <vt:lpstr>What is an atom?</vt:lpstr>
      <vt:lpstr>What does an atom look like?</vt:lpstr>
      <vt:lpstr>PowerPoint Presentation</vt:lpstr>
      <vt:lpstr>Sub-atomic particles and atomic structure</vt:lpstr>
      <vt:lpstr>Atoms and elements?</vt:lpstr>
      <vt:lpstr>PowerPoint Presentation</vt:lpstr>
      <vt:lpstr>aTOMS HAVE MASS</vt:lpstr>
      <vt:lpstr>Atomic mass</vt:lpstr>
      <vt:lpstr>Atomic mass</vt:lpstr>
      <vt:lpstr>Give it a try</vt:lpstr>
      <vt:lpstr>Representing atoms </vt:lpstr>
      <vt:lpstr>General rule for representing atoms</vt:lpstr>
      <vt:lpstr>Do!</vt:lpstr>
      <vt:lpstr>Isotopes </vt:lpstr>
      <vt:lpstr>Electron Configuration </vt:lpstr>
      <vt:lpstr>Electron configuration rules</vt:lpstr>
      <vt:lpstr>Do!</vt:lpstr>
      <vt:lpstr>Reminder!</vt:lpstr>
      <vt:lpstr>Recall  - Periodic table and metals and non metals</vt:lpstr>
      <vt:lpstr>Valencies – Ions  - Ionic Compounds</vt:lpstr>
      <vt:lpstr>Atoms to ions</vt:lpstr>
      <vt:lpstr>PowerPoint Presentation</vt:lpstr>
      <vt:lpstr>How do we know which atoms lose and gain electrons?</vt:lpstr>
      <vt:lpstr>Why do atoms gain or lose electrons</vt:lpstr>
      <vt:lpstr>Groups</vt:lpstr>
      <vt:lpstr>Groups – electron exchange  - ion formation</vt:lpstr>
      <vt:lpstr>valency</vt:lpstr>
      <vt:lpstr>Valency and the period table</vt:lpstr>
      <vt:lpstr>watch</vt:lpstr>
      <vt:lpstr>Valencies of ions you will need to know….</vt:lpstr>
      <vt:lpstr>Valencies of polyatomic ions you will need to know</vt:lpstr>
      <vt:lpstr>Ions and ionic structure</vt:lpstr>
      <vt:lpstr>Ions  - cations and anions</vt:lpstr>
      <vt:lpstr>Ions – cations and anions</vt:lpstr>
      <vt:lpstr>Ionic compounds</vt:lpstr>
      <vt:lpstr>Rules for ionic compounds</vt:lpstr>
      <vt:lpstr>Watch!</vt:lpstr>
      <vt:lpstr>Radiation - radioisotopes</vt:lpstr>
      <vt:lpstr>Radioisotopes </vt:lpstr>
      <vt:lpstr>Alpha radiation</vt:lpstr>
      <vt:lpstr>Alpha decay equation</vt:lpstr>
      <vt:lpstr>Alpha decay equation</vt:lpstr>
      <vt:lpstr>Beta radiation</vt:lpstr>
      <vt:lpstr>Beta decay equation</vt:lpstr>
      <vt:lpstr>Beta decay equation</vt:lpstr>
      <vt:lpstr>Gamma radiation</vt:lpstr>
      <vt:lpstr>Gamma decay equation</vt:lpstr>
      <vt:lpstr>watch</vt:lpstr>
      <vt:lpstr>What is a chemical reaction?</vt:lpstr>
      <vt:lpstr>Representing chemical reactions</vt:lpstr>
      <vt:lpstr>Conservation of mass</vt:lpstr>
      <vt:lpstr>Balancing equations </vt:lpstr>
      <vt:lpstr>Do!</vt:lpstr>
      <vt:lpstr>Exothermic and Endothermic reactions</vt:lpstr>
      <vt:lpstr>Exothermic and Endothermic Reactions</vt:lpstr>
      <vt:lpstr>Do!</vt:lpstr>
      <vt:lpstr>Acids and Bases </vt:lpstr>
      <vt:lpstr>Watch </vt:lpstr>
      <vt:lpstr>Characteristics of acids and bases </vt:lpstr>
      <vt:lpstr>Ph scale </vt:lpstr>
      <vt:lpstr>Do!</vt:lpstr>
      <vt:lpstr>Acid and Metal Reactions</vt:lpstr>
      <vt:lpstr>Oxidation reactions</vt:lpstr>
      <vt:lpstr>Hydrocarbons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9 Chemistry</dc:title>
  <dc:creator>Microsoft Office User</dc:creator>
  <cp:lastModifiedBy>JOHANSEN Rebecca</cp:lastModifiedBy>
  <cp:revision>68</cp:revision>
  <dcterms:created xsi:type="dcterms:W3CDTF">2017-09-10T04:25:53Z</dcterms:created>
  <dcterms:modified xsi:type="dcterms:W3CDTF">2017-11-20T00:51:31Z</dcterms:modified>
</cp:coreProperties>
</file>