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7" r:id="rId2"/>
    <p:sldId id="353" r:id="rId3"/>
    <p:sldId id="316" r:id="rId4"/>
    <p:sldId id="317" r:id="rId5"/>
    <p:sldId id="323" r:id="rId6"/>
    <p:sldId id="318" r:id="rId7"/>
    <p:sldId id="355" r:id="rId8"/>
    <p:sldId id="356" r:id="rId9"/>
    <p:sldId id="339" r:id="rId10"/>
    <p:sldId id="319" r:id="rId11"/>
    <p:sldId id="326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50" r:id="rId20"/>
    <p:sldId id="351" r:id="rId21"/>
    <p:sldId id="347" r:id="rId22"/>
    <p:sldId id="348" r:id="rId23"/>
    <p:sldId id="349" r:id="rId24"/>
    <p:sldId id="267" r:id="rId25"/>
    <p:sldId id="320" r:id="rId26"/>
    <p:sldId id="32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71" d="100"/>
          <a:sy n="71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5DAE7-3F04-4F79-A7D2-5D4987D0BC4C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9589-64E0-4211-9FF7-5A980A427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CEA60-D40B-447D-840D-27871FE1C873}" type="slidenum">
              <a:rPr lang="en-US"/>
              <a:pPr/>
              <a:t>13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FC69D-64FB-427D-BAB6-373E29188A35}" type="slidenum">
              <a:rPr lang="en-US"/>
              <a:pPr/>
              <a:t>14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y4R_Up2uB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ug9Foou3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590800"/>
            <a:ext cx="7525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Hierarchy of body (or)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000" b="1" dirty="0" smtClean="0"/>
              <a:t>iological</a:t>
            </a:r>
            <a:r>
              <a:rPr lang="en-US" sz="2000" b="1" dirty="0"/>
              <a:t> levels of organization of living things 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81627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AU" dirty="0" smtClean="0"/>
              <a:t>Plant Systems/Structures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124200" cy="4525963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Plants, like animals have structures and systems that  allow them to function.</a:t>
            </a:r>
          </a:p>
          <a:p>
            <a:endParaRPr lang="en-AU" dirty="0" smtClean="0"/>
          </a:p>
          <a:p>
            <a:r>
              <a:rPr lang="en-AU" dirty="0" smtClean="0"/>
              <a:t>Some key words include:</a:t>
            </a:r>
          </a:p>
          <a:p>
            <a:r>
              <a:rPr lang="en-AU" b="1" dirty="0" smtClean="0"/>
              <a:t>Stomata</a:t>
            </a:r>
          </a:p>
          <a:p>
            <a:r>
              <a:rPr lang="en-AU" b="1" dirty="0" smtClean="0"/>
              <a:t>Roots </a:t>
            </a:r>
          </a:p>
          <a:p>
            <a:r>
              <a:rPr lang="en-AU" b="1" dirty="0" smtClean="0"/>
              <a:t>Xylem</a:t>
            </a:r>
          </a:p>
          <a:p>
            <a:r>
              <a:rPr lang="en-AU" b="1" dirty="0" smtClean="0"/>
              <a:t>Phloem</a:t>
            </a:r>
          </a:p>
        </p:txBody>
      </p:sp>
      <p:sp>
        <p:nvSpPr>
          <p:cNvPr id="135172" name="AutoShape 4" descr="Image result for plant stom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4" name="AutoShape 6" descr="Image result for plant stom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76" name="AutoShape 8" descr="Image result for plant stom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5180" name="Picture 12" descr="Image result for plant stom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953000"/>
            <a:ext cx="1981200" cy="1543051"/>
          </a:xfrm>
          <a:prstGeom prst="rect">
            <a:avLst/>
          </a:prstGeom>
          <a:noFill/>
        </p:spPr>
      </p:pic>
      <p:pic>
        <p:nvPicPr>
          <p:cNvPr id="10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 t="17738"/>
          <a:stretch>
            <a:fillRect/>
          </a:stretch>
        </p:blipFill>
        <p:spPr bwMode="auto">
          <a:xfrm>
            <a:off x="3429000" y="1371600"/>
            <a:ext cx="5372613" cy="2819400"/>
          </a:xfrm>
          <a:prstGeom prst="rect">
            <a:avLst/>
          </a:prstGeom>
          <a:noFill/>
        </p:spPr>
      </p:pic>
      <p:sp>
        <p:nvSpPr>
          <p:cNvPr id="147462" name="AutoShape 6" descr="Image result for phloem and xylem defini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4" name="AutoShape 8" descr="Image result for phloem and xylem defini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7466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 l="15000" r="10000" b="14286"/>
          <a:stretch>
            <a:fillRect/>
          </a:stretch>
        </p:blipFill>
        <p:spPr bwMode="auto">
          <a:xfrm>
            <a:off x="3276600" y="4256936"/>
            <a:ext cx="2971800" cy="2328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4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352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Roots</a:t>
            </a:r>
            <a:r>
              <a:rPr lang="en-US" dirty="0"/>
              <a:t>: The part of a plant which attaches it to the ground or to a support, typically underground, conveying water and nourishment to the rest of the plant via numerous branches and fibers.</a:t>
            </a:r>
          </a:p>
          <a:p>
            <a:r>
              <a:rPr lang="en-US" dirty="0" smtClean="0"/>
              <a:t>Stomata: Any of the minute pores in the epidermis of the leaf or stem of a plant, forming a slit of variable width which allows movement of gases in and out of the intercellular spaces.</a:t>
            </a:r>
          </a:p>
          <a:p>
            <a:r>
              <a:rPr lang="en-US" dirty="0" smtClean="0"/>
              <a:t>Xylem: The vascular tissue in plants which conducts water and dissolved nutrients upwards from the root and also helps to form the woody element in the stem.</a:t>
            </a:r>
          </a:p>
          <a:p>
            <a:r>
              <a:rPr lang="en-AU" dirty="0" smtClean="0"/>
              <a:t>Phloem: T</a:t>
            </a:r>
            <a:r>
              <a:rPr lang="en-US" dirty="0" smtClean="0"/>
              <a:t>he vascular tissue in plants which conducts sugars and other metabolic products downwards from the leaves.</a:t>
            </a:r>
          </a:p>
          <a:p>
            <a:endParaRPr lang="en-US" dirty="0"/>
          </a:p>
        </p:txBody>
      </p:sp>
      <p:pic>
        <p:nvPicPr>
          <p:cNvPr id="4" name="Picture 12" descr="Image result for plant stom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038599"/>
            <a:ext cx="3124200" cy="2433273"/>
          </a:xfrm>
          <a:prstGeom prst="rect">
            <a:avLst/>
          </a:prstGeom>
          <a:noFill/>
        </p:spPr>
      </p:pic>
      <p:pic>
        <p:nvPicPr>
          <p:cNvPr id="5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 l="15000" r="10000" b="14286"/>
          <a:stretch>
            <a:fillRect/>
          </a:stretch>
        </p:blipFill>
        <p:spPr bwMode="auto">
          <a:xfrm>
            <a:off x="685800" y="3810000"/>
            <a:ext cx="3581400" cy="2806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6400800" cy="990600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Metabolism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0242" name="AutoShape 2" descr="Image result for METABO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METABO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Image result for METABO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Image result for METABO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Energy &amp; life</a:t>
            </a:r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7848600" cy="2362200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en-US" b="1" dirty="0"/>
              <a:t>Organisms require energy to live </a:t>
            </a:r>
          </a:p>
          <a:p>
            <a:pPr lvl="1">
              <a:lnSpc>
                <a:spcPct val="90000"/>
              </a:lnSpc>
              <a:buClrTx/>
            </a:pPr>
            <a:r>
              <a:rPr lang="en-US" b="1" dirty="0"/>
              <a:t>where does that energy come from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  <a:noFill/>
          <a:ln/>
        </p:spPr>
        <p:txBody>
          <a:bodyPr/>
          <a:lstStyle/>
          <a:p>
            <a:r>
              <a:rPr lang="en-US" dirty="0"/>
              <a:t>Flow of energy through life</a:t>
            </a:r>
          </a:p>
        </p:txBody>
      </p:sp>
      <p:sp>
        <p:nvSpPr>
          <p:cNvPr id="369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1828800"/>
          </a:xfrm>
          <a:noFill/>
          <a:ln/>
        </p:spPr>
        <p:txBody>
          <a:bodyPr/>
          <a:lstStyle/>
          <a:p>
            <a:r>
              <a:rPr lang="en-US" dirty="0"/>
              <a:t>Life is built on chemical reactions</a:t>
            </a:r>
          </a:p>
          <a:p>
            <a:pPr lvl="1"/>
            <a:r>
              <a:rPr lang="en-US" dirty="0"/>
              <a:t>transforming energy from one form to another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2133600"/>
            <a:ext cx="9005888" cy="4400550"/>
            <a:chOff x="0" y="2381250"/>
            <a:chExt cx="9005888" cy="4400550"/>
          </a:xfrm>
        </p:grpSpPr>
        <p:pic>
          <p:nvPicPr>
            <p:cNvPr id="36967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r="3600"/>
            <a:stretch>
              <a:fillRect/>
            </a:stretch>
          </p:blipFill>
          <p:spPr bwMode="auto">
            <a:xfrm>
              <a:off x="2887663" y="3810000"/>
              <a:ext cx="3452812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369678" name="Picture 14" descr="f8-01_lion_at_lunch"/>
            <p:cNvPicPr>
              <a:picLocks noChangeAspect="1" noChangeArrowheads="1"/>
            </p:cNvPicPr>
            <p:nvPr/>
          </p:nvPicPr>
          <p:blipFill>
            <a:blip r:embed="rId4" cstate="print"/>
            <a:srcRect l="27000" t="4500" r="27562" b="1500"/>
            <a:stretch>
              <a:fillRect/>
            </a:stretch>
          </p:blipFill>
          <p:spPr bwMode="auto">
            <a:xfrm>
              <a:off x="6553200" y="2895600"/>
              <a:ext cx="2452688" cy="380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369682" name="AutoShape 18"/>
            <p:cNvSpPr>
              <a:spLocks noChangeArrowheads="1"/>
            </p:cNvSpPr>
            <p:nvPr/>
          </p:nvSpPr>
          <p:spPr bwMode="auto">
            <a:xfrm>
              <a:off x="3171825" y="3371850"/>
              <a:ext cx="3105150" cy="549275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 dirty="0">
                  <a:solidFill>
                    <a:srgbClr val="006A00"/>
                  </a:solidFill>
                </a:rPr>
                <a:t>organic molecules</a:t>
              </a:r>
              <a:r>
                <a:rPr lang="en-US" sz="1800" b="1" dirty="0">
                  <a:solidFill>
                    <a:srgbClr val="0F116A"/>
                  </a:solidFill>
                </a:rPr>
                <a:t> </a:t>
              </a:r>
              <a:r>
                <a:rPr lang="en-US" sz="1800" b="1" dirty="0">
                  <a:solidFill>
                    <a:srgbClr val="000000"/>
                  </a:solidFill>
                  <a:sym typeface="Symbol" pitchFamily="84" charset="2"/>
                </a:rPr>
                <a:t></a:t>
              </a:r>
              <a:r>
                <a:rPr lang="en-US" sz="1800" b="1" dirty="0">
                  <a:solidFill>
                    <a:srgbClr val="0F116A"/>
                  </a:solidFill>
                </a:rPr>
                <a:t> </a:t>
              </a:r>
              <a:br>
                <a:rPr lang="en-US" sz="1800" b="1" dirty="0">
                  <a:solidFill>
                    <a:srgbClr val="0F116A"/>
                  </a:solidFill>
                </a:rPr>
              </a:br>
              <a:r>
                <a:rPr lang="en-US" sz="1800" b="1" dirty="0">
                  <a:solidFill>
                    <a:srgbClr val="660000"/>
                  </a:solidFill>
                </a:rPr>
                <a:t>ATP &amp;  organic molecules</a:t>
              </a:r>
              <a:r>
                <a:rPr lang="en-US" sz="1800" b="1" dirty="0">
                  <a:solidFill>
                    <a:srgbClr val="0F116A"/>
                  </a:solidFill>
                </a:rPr>
                <a:t> </a:t>
              </a:r>
              <a:endParaRPr lang="en-US" sz="2200" b="1" dirty="0">
                <a:solidFill>
                  <a:srgbClr val="0F116A"/>
                </a:solidFill>
              </a:endParaRPr>
            </a:p>
          </p:txBody>
        </p:sp>
        <p:sp>
          <p:nvSpPr>
            <p:cNvPr id="369683" name="AutoShape 19"/>
            <p:cNvSpPr>
              <a:spLocks noChangeArrowheads="1"/>
            </p:cNvSpPr>
            <p:nvPr/>
          </p:nvSpPr>
          <p:spPr bwMode="auto">
            <a:xfrm>
              <a:off x="5838825" y="2381250"/>
              <a:ext cx="3028950" cy="549275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rgbClr val="660000"/>
                  </a:solidFill>
                </a:rPr>
                <a:t>organic molecules</a:t>
              </a:r>
              <a:r>
                <a:rPr lang="en-US" sz="1800" b="1">
                  <a:solidFill>
                    <a:srgbClr val="0F116A"/>
                  </a:solidFill>
                </a:rPr>
                <a:t> </a:t>
              </a:r>
              <a:r>
                <a:rPr lang="en-US" sz="1800" b="1">
                  <a:solidFill>
                    <a:srgbClr val="000000"/>
                  </a:solidFill>
                  <a:sym typeface="Symbol" pitchFamily="84" charset="2"/>
                </a:rPr>
                <a:t></a:t>
              </a:r>
              <a:r>
                <a:rPr lang="en-US" sz="1800" b="1">
                  <a:solidFill>
                    <a:srgbClr val="0F116A"/>
                  </a:solidFill>
                </a:rPr>
                <a:t> </a:t>
              </a:r>
              <a:r>
                <a:rPr lang="en-US" sz="1800" b="1">
                  <a:solidFill>
                    <a:srgbClr val="660000"/>
                  </a:solidFill>
                </a:rPr>
                <a:t>ATP &amp; organic molecules</a:t>
              </a:r>
              <a:r>
                <a:rPr lang="en-US" sz="1800" b="1">
                  <a:solidFill>
                    <a:srgbClr val="0F116A"/>
                  </a:solidFill>
                </a:rPr>
                <a:t> </a:t>
              </a:r>
            </a:p>
          </p:txBody>
        </p:sp>
        <p:pic>
          <p:nvPicPr>
            <p:cNvPr id="369685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3276600"/>
              <a:ext cx="2522538" cy="322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369679" name="AutoShape 15"/>
            <p:cNvSpPr>
              <a:spLocks noChangeArrowheads="1"/>
            </p:cNvSpPr>
            <p:nvPr/>
          </p:nvSpPr>
          <p:spPr bwMode="auto">
            <a:xfrm>
              <a:off x="0" y="2667000"/>
              <a:ext cx="1676400" cy="1676400"/>
            </a:xfrm>
            <a:prstGeom prst="sun">
              <a:avLst>
                <a:gd name="adj" fmla="val 25000"/>
              </a:avLst>
            </a:prstGeom>
            <a:solidFill>
              <a:srgbClr val="FFEA18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>
                  <a:solidFill>
                    <a:srgbClr val="CC0000"/>
                  </a:solidFill>
                </a:rPr>
                <a:t>sun</a:t>
              </a:r>
              <a:endParaRPr lang="en-US"/>
            </a:p>
          </p:txBody>
        </p:sp>
        <p:sp>
          <p:nvSpPr>
            <p:cNvPr id="369681" name="AutoShape 17"/>
            <p:cNvSpPr>
              <a:spLocks noChangeArrowheads="1"/>
            </p:cNvSpPr>
            <p:nvPr/>
          </p:nvSpPr>
          <p:spPr bwMode="auto">
            <a:xfrm>
              <a:off x="276225" y="6191250"/>
              <a:ext cx="3181350" cy="549275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>
              <a:noFill/>
              <a:round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 dirty="0">
                  <a:solidFill>
                    <a:srgbClr val="D74300"/>
                  </a:solidFill>
                </a:rPr>
                <a:t>solar energy</a:t>
              </a:r>
              <a:r>
                <a:rPr lang="en-US" sz="1800" b="1" dirty="0">
                  <a:solidFill>
                    <a:srgbClr val="0F116A"/>
                  </a:solidFill>
                </a:rPr>
                <a:t> </a:t>
              </a:r>
              <a:r>
                <a:rPr lang="en-US" sz="1800" b="1" dirty="0">
                  <a:solidFill>
                    <a:srgbClr val="000000"/>
                  </a:solidFill>
                  <a:sym typeface="Symbol" pitchFamily="84" charset="2"/>
                </a:rPr>
                <a:t></a:t>
              </a:r>
              <a:r>
                <a:rPr lang="en-US" sz="1800" b="1" dirty="0">
                  <a:solidFill>
                    <a:srgbClr val="0F116A"/>
                  </a:solidFill>
                </a:rPr>
                <a:t> </a:t>
              </a:r>
              <a:br>
                <a:rPr lang="en-US" sz="1800" b="1" dirty="0">
                  <a:solidFill>
                    <a:srgbClr val="0F116A"/>
                  </a:solidFill>
                </a:rPr>
              </a:br>
              <a:r>
                <a:rPr lang="en-US" sz="1800" b="1" dirty="0">
                  <a:solidFill>
                    <a:srgbClr val="006A00"/>
                  </a:solidFill>
                </a:rPr>
                <a:t>ATP</a:t>
              </a:r>
              <a:r>
                <a:rPr lang="en-US" sz="1800" b="1" dirty="0">
                  <a:solidFill>
                    <a:srgbClr val="0F116A"/>
                  </a:solidFill>
                </a:rPr>
                <a:t> </a:t>
              </a:r>
              <a:r>
                <a:rPr lang="en-US" sz="1800" b="1" dirty="0">
                  <a:solidFill>
                    <a:srgbClr val="006A00"/>
                  </a:solidFill>
                </a:rPr>
                <a:t>&amp; </a:t>
              </a:r>
              <a:r>
                <a:rPr lang="en-US" sz="1800" b="1" dirty="0">
                  <a:solidFill>
                    <a:srgbClr val="0F116A"/>
                  </a:solidFill>
                </a:rPr>
                <a:t> </a:t>
              </a:r>
              <a:r>
                <a:rPr lang="en-US" sz="1800" b="1" dirty="0">
                  <a:solidFill>
                    <a:srgbClr val="006A00"/>
                  </a:solidFill>
                </a:rPr>
                <a:t>organic molecules</a:t>
              </a:r>
            </a:p>
          </p:txBody>
        </p:sp>
        <p:sp>
          <p:nvSpPr>
            <p:cNvPr id="369686" name="Oval 22"/>
            <p:cNvSpPr>
              <a:spLocks noChangeArrowheads="1"/>
            </p:cNvSpPr>
            <p:nvPr/>
          </p:nvSpPr>
          <p:spPr bwMode="auto">
            <a:xfrm>
              <a:off x="990600" y="6400800"/>
              <a:ext cx="2286000" cy="381000"/>
            </a:xfrm>
            <a:prstGeom prst="ellipse">
              <a:avLst/>
            </a:prstGeom>
            <a:noFill/>
            <a:ln w="28575">
              <a:solidFill>
                <a:srgbClr val="006A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9" name="Freeform 25"/>
            <p:cNvSpPr>
              <a:spLocks/>
            </p:cNvSpPr>
            <p:nvPr/>
          </p:nvSpPr>
          <p:spPr bwMode="auto">
            <a:xfrm>
              <a:off x="1739900" y="3505200"/>
              <a:ext cx="1612900" cy="2895600"/>
            </a:xfrm>
            <a:custGeom>
              <a:avLst/>
              <a:gdLst/>
              <a:ahLst/>
              <a:cxnLst>
                <a:cxn ang="0">
                  <a:pos x="392" y="1824"/>
                </a:cxn>
                <a:cxn ang="0">
                  <a:pos x="104" y="576"/>
                </a:cxn>
                <a:cxn ang="0">
                  <a:pos x="1016" y="0"/>
                </a:cxn>
              </a:cxnLst>
              <a:rect l="0" t="0" r="r" b="b"/>
              <a:pathLst>
                <a:path w="1016" h="1824">
                  <a:moveTo>
                    <a:pt x="392" y="1824"/>
                  </a:moveTo>
                  <a:cubicBezTo>
                    <a:pt x="196" y="1352"/>
                    <a:pt x="0" y="880"/>
                    <a:pt x="104" y="576"/>
                  </a:cubicBezTo>
                  <a:cubicBezTo>
                    <a:pt x="208" y="272"/>
                    <a:pt x="612" y="136"/>
                    <a:pt x="1016" y="0"/>
                  </a:cubicBezTo>
                </a:path>
              </a:pathLst>
            </a:custGeom>
            <a:noFill/>
            <a:ln w="76200" cap="flat" cmpd="sng">
              <a:solidFill>
                <a:srgbClr val="006A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0" name="Oval 26"/>
            <p:cNvSpPr>
              <a:spLocks noChangeArrowheads="1"/>
            </p:cNvSpPr>
            <p:nvPr/>
          </p:nvSpPr>
          <p:spPr bwMode="auto">
            <a:xfrm>
              <a:off x="3810000" y="3573463"/>
              <a:ext cx="2286000" cy="457200"/>
            </a:xfrm>
            <a:prstGeom prst="ellips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1" name="Freeform 27"/>
            <p:cNvSpPr>
              <a:spLocks/>
            </p:cNvSpPr>
            <p:nvPr/>
          </p:nvSpPr>
          <p:spPr bwMode="auto">
            <a:xfrm>
              <a:off x="5072063" y="2525713"/>
              <a:ext cx="912812" cy="1049337"/>
            </a:xfrm>
            <a:custGeom>
              <a:avLst/>
              <a:gdLst/>
              <a:ahLst/>
              <a:cxnLst>
                <a:cxn ang="0">
                  <a:pos x="82" y="661"/>
                </a:cxn>
                <a:cxn ang="0">
                  <a:pos x="82" y="191"/>
                </a:cxn>
                <a:cxn ang="0">
                  <a:pos x="575" y="0"/>
                </a:cxn>
              </a:cxnLst>
              <a:rect l="0" t="0" r="r" b="b"/>
              <a:pathLst>
                <a:path w="575" h="661">
                  <a:moveTo>
                    <a:pt x="82" y="661"/>
                  </a:moveTo>
                  <a:cubicBezTo>
                    <a:pt x="41" y="481"/>
                    <a:pt x="0" y="301"/>
                    <a:pt x="82" y="191"/>
                  </a:cubicBezTo>
                  <a:cubicBezTo>
                    <a:pt x="164" y="81"/>
                    <a:pt x="369" y="40"/>
                    <a:pt x="575" y="0"/>
                  </a:cubicBezTo>
                </a:path>
              </a:pathLst>
            </a:custGeom>
            <a:noFill/>
            <a:ln w="76200" cap="flat" cmpd="sng">
              <a:solidFill>
                <a:srgbClr val="66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AU" dirty="0" smtClean="0"/>
              <a:t>What is metabolism?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29600" cy="2667000"/>
          </a:xfrm>
        </p:spPr>
        <p:txBody>
          <a:bodyPr/>
          <a:lstStyle/>
          <a:p>
            <a:r>
              <a:rPr lang="en-AU" dirty="0" smtClean="0"/>
              <a:t>We have just learnt about some of the </a:t>
            </a:r>
            <a:r>
              <a:rPr lang="en-AU" b="1" dirty="0" smtClean="0"/>
              <a:t>chemical reactions</a:t>
            </a:r>
            <a:r>
              <a:rPr lang="en-AU" dirty="0" smtClean="0"/>
              <a:t> that occur in the cell. </a:t>
            </a:r>
          </a:p>
          <a:p>
            <a:r>
              <a:rPr lang="en-AU" sz="3200" b="1" dirty="0" smtClean="0"/>
              <a:t>Metabolism </a:t>
            </a:r>
            <a:r>
              <a:rPr lang="en-AU" sz="3200" dirty="0" smtClean="0"/>
              <a:t>is the total of all chemical reactions that take place in the body of an organism.</a:t>
            </a:r>
            <a:endParaRPr lang="en-AU" sz="3200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14800"/>
            <a:ext cx="3790950" cy="245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6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chemical reactions…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There are two different types of chemical reactions that can occur in the body (both of which make up metabolism)</a:t>
            </a:r>
          </a:p>
          <a:p>
            <a:pPr marL="0" indent="0">
              <a:buNone/>
            </a:pPr>
            <a:endParaRPr lang="en-AU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AU" dirty="0" smtClean="0"/>
              <a:t>Reactions that build up smaller molecules into larger ones – </a:t>
            </a:r>
            <a:r>
              <a:rPr lang="en-AU" b="1" dirty="0" smtClean="0"/>
              <a:t>ANABOLIC</a:t>
            </a:r>
          </a:p>
          <a:p>
            <a:pPr marL="457200" indent="-457200">
              <a:buAutoNum type="arabicPeriod"/>
            </a:pPr>
            <a:endParaRPr lang="en-AU" dirty="0" smtClean="0"/>
          </a:p>
          <a:p>
            <a:pPr marL="457200" indent="-457200">
              <a:buAutoNum type="arabicPeriod"/>
            </a:pPr>
            <a:r>
              <a:rPr lang="en-AU" dirty="0" smtClean="0"/>
              <a:t>Reactions that break down large molecules into smaller ones – </a:t>
            </a:r>
            <a:r>
              <a:rPr lang="en-AU" b="1" dirty="0" smtClean="0"/>
              <a:t>CATABOLIC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26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Metabolic Reactions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Anabolism or Synthesis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Chemical bonds are made.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Small molecules, ions, or atoms are joined to form larger molecules.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A  +  B  </a:t>
            </a:r>
            <a:r>
              <a:rPr lang="en-US" sz="2000" b="1" dirty="0">
                <a:cs typeface="Arial" charset="0"/>
              </a:rPr>
              <a:t>→</a:t>
            </a:r>
            <a:r>
              <a:rPr lang="en-US" sz="2000" b="1" dirty="0"/>
              <a:t>  </a:t>
            </a:r>
            <a:r>
              <a:rPr lang="en-US" sz="2000" b="1" dirty="0" smtClean="0"/>
              <a:t>AB</a:t>
            </a:r>
          </a:p>
          <a:p>
            <a:pPr lvl="2">
              <a:lnSpc>
                <a:spcPct val="90000"/>
              </a:lnSpc>
            </a:pPr>
            <a:r>
              <a:rPr lang="en-AU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ENERGY + Carbon Dioxide + Water  </a:t>
            </a:r>
            <a:r>
              <a:rPr lang="en-AU" sz="2000" b="1" dirty="0" smtClean="0">
                <a:solidFill>
                  <a:srgbClr val="FF0000"/>
                </a:solidFill>
              </a:rPr>
              <a:t>Glucose + Oxygen </a:t>
            </a: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Energy </a:t>
            </a:r>
            <a:r>
              <a:rPr lang="en-US" sz="2200" b="1" dirty="0"/>
              <a:t>is required or </a:t>
            </a:r>
            <a:r>
              <a:rPr lang="en-US" sz="2200" b="1" dirty="0" smtClean="0"/>
              <a:t>consumed (Endothermic).</a:t>
            </a: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Catabolism or Decomposition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Chemical bonds are broken. 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Large molecules are broken down into small molecules, ions, or atoms.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AB  </a:t>
            </a:r>
            <a:r>
              <a:rPr lang="en-US" sz="2000" b="1" dirty="0">
                <a:cs typeface="Arial" charset="0"/>
              </a:rPr>
              <a:t>→</a:t>
            </a:r>
            <a:r>
              <a:rPr lang="en-US" sz="2000" b="1" dirty="0"/>
              <a:t>  A  +  </a:t>
            </a:r>
            <a:r>
              <a:rPr lang="en-US" sz="2000" b="1" dirty="0" smtClean="0"/>
              <a:t>B</a:t>
            </a:r>
          </a:p>
          <a:p>
            <a:pPr lvl="2">
              <a:lnSpc>
                <a:spcPct val="90000"/>
              </a:lnSpc>
            </a:pPr>
            <a:r>
              <a:rPr lang="en-AU" sz="2000" b="1" dirty="0" smtClean="0">
                <a:solidFill>
                  <a:srgbClr val="FF0000"/>
                </a:solidFill>
              </a:rPr>
              <a:t>Glucose + Oxygen </a:t>
            </a:r>
            <a:r>
              <a:rPr lang="en-AU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ENERGY + Carbon Dioxide + Water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Energy </a:t>
            </a:r>
            <a:r>
              <a:rPr lang="en-US" sz="2200" b="1" dirty="0"/>
              <a:t>is released, produced, or </a:t>
            </a:r>
            <a:r>
              <a:rPr lang="en-US" sz="2200" b="1" dirty="0" smtClean="0"/>
              <a:t>provided (Exothermic)</a:t>
            </a:r>
            <a:r>
              <a:rPr lang="en-US" sz="2200" dirty="0" smtClean="0"/>
              <a:t>.</a:t>
            </a:r>
            <a:endParaRPr lang="en-US" sz="2200" dirty="0"/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ATABOLIC RE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27168" cy="48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Anabolic Reactions</a:t>
            </a:r>
            <a:endParaRPr lang="en-AU" dirty="0"/>
          </a:p>
        </p:txBody>
      </p:sp>
      <p:pic>
        <p:nvPicPr>
          <p:cNvPr id="2050" name="Picture 2" descr="Image result for CATABOLIC RE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58857"/>
            <a:ext cx="4379193" cy="421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152400"/>
            <a:ext cx="8915400" cy="685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Hierarchy of body (or) LEVELS OF ORGANIZATION (Cells to organisms)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02481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Cells: All living things are made up of cells. Cells are the smallest unit of living things. </a:t>
            </a:r>
            <a:r>
              <a:rPr lang="en-AU" altLang="en-US" dirty="0"/>
              <a:t>Similar </a:t>
            </a:r>
            <a:r>
              <a:rPr lang="en-AU" altLang="en-US" dirty="0">
                <a:solidFill>
                  <a:srgbClr val="9900FF"/>
                </a:solidFill>
              </a:rPr>
              <a:t>cells</a:t>
            </a:r>
            <a:r>
              <a:rPr lang="en-AU" altLang="en-US" dirty="0"/>
              <a:t> come together to form </a:t>
            </a:r>
            <a:r>
              <a:rPr lang="en-AU" altLang="en-US" dirty="0">
                <a:solidFill>
                  <a:srgbClr val="9900FF"/>
                </a:solidFill>
              </a:rPr>
              <a:t>tissues</a:t>
            </a:r>
            <a:r>
              <a:rPr lang="en-AU" altLang="en-US" dirty="0" smtClean="0"/>
              <a:t>.</a:t>
            </a:r>
          </a:p>
          <a:p>
            <a:pPr fontAlgn="base"/>
            <a:endParaRPr lang="en-AU" altLang="en-US" dirty="0"/>
          </a:p>
          <a:p>
            <a:pPr fontAlgn="base"/>
            <a:r>
              <a:rPr lang="en-US" dirty="0" smtClean="0"/>
              <a:t>Tissue: A bunch of the same cells together will form a type of tissue and different tissues perform different functions.  Example: brain tissue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Organ: When a group of tissues combines they can form an organ. Each organ performs a different function. Example: Your heart is made up of several types of tissues.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Organ system: When a group of organs combine they form an organ system. Example: your digestive system is made up of your esophagus, stomach, small intestine and large intestine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Organism: </a:t>
            </a:r>
            <a:r>
              <a:rPr lang="en-AU" altLang="en-US" dirty="0"/>
              <a:t>Many </a:t>
            </a:r>
            <a:r>
              <a:rPr lang="en-AU" altLang="en-US" dirty="0">
                <a:solidFill>
                  <a:srgbClr val="9900FF"/>
                </a:solidFill>
              </a:rPr>
              <a:t>systems</a:t>
            </a:r>
            <a:r>
              <a:rPr lang="en-AU" altLang="en-US" dirty="0"/>
              <a:t> work together to give rise to an </a:t>
            </a:r>
            <a:r>
              <a:rPr lang="en-AU" altLang="en-US" dirty="0">
                <a:solidFill>
                  <a:srgbClr val="9900FF"/>
                </a:solidFill>
              </a:rPr>
              <a:t>organism </a:t>
            </a:r>
            <a:r>
              <a:rPr lang="en-US" dirty="0" smtClean="0"/>
              <a:t>An individual living thing such as you! Other examples: cat, dog, fish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2" y="4495800"/>
            <a:ext cx="2494878" cy="222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age result for body systems hierarc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51" y="4876800"/>
            <a:ext cx="1465074" cy="194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1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Anabolic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AU" b="1" dirty="0" smtClean="0"/>
              <a:t>Remember: </a:t>
            </a:r>
            <a:r>
              <a:rPr lang="en-AU" dirty="0" smtClean="0"/>
              <a:t>The word synthesis means to ‘build up’ </a:t>
            </a:r>
            <a:endParaRPr lang="en-AU" b="1" dirty="0" smtClean="0"/>
          </a:p>
          <a:p>
            <a:pPr marL="0" indent="0">
              <a:buNone/>
            </a:pPr>
            <a:endParaRPr lang="en-AU" b="1" dirty="0"/>
          </a:p>
          <a:p>
            <a:r>
              <a:rPr lang="en-AU" b="1" dirty="0" smtClean="0"/>
              <a:t>PHOTOSYNTHESIS</a:t>
            </a:r>
          </a:p>
          <a:p>
            <a:r>
              <a:rPr lang="en-AU" dirty="0" smtClean="0"/>
              <a:t>Making glucose using sunlight, carbon dioxide and water</a:t>
            </a:r>
          </a:p>
          <a:p>
            <a:r>
              <a:rPr lang="en-AU" dirty="0" smtClean="0"/>
              <a:t>This process </a:t>
            </a:r>
            <a:r>
              <a:rPr lang="en-AU" b="1" dirty="0" smtClean="0"/>
              <a:t>USES</a:t>
            </a:r>
            <a:r>
              <a:rPr lang="en-AU" dirty="0" smtClean="0"/>
              <a:t> energy in the cell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b="1" dirty="0" smtClean="0"/>
              <a:t>PROTEIN SYNTHESIS</a:t>
            </a:r>
          </a:p>
          <a:p>
            <a:r>
              <a:rPr lang="en-AU" dirty="0" smtClean="0"/>
              <a:t>Making proteins by joining amino acids with peptide bonds</a:t>
            </a:r>
          </a:p>
          <a:p>
            <a:r>
              <a:rPr lang="en-AU" dirty="0"/>
              <a:t>This process </a:t>
            </a:r>
            <a:r>
              <a:rPr lang="en-AU" b="1" dirty="0"/>
              <a:t>USES</a:t>
            </a:r>
            <a:r>
              <a:rPr lang="en-AU" dirty="0"/>
              <a:t> energy in the cell</a:t>
            </a:r>
          </a:p>
          <a:p>
            <a:endParaRPr lang="en-AU" b="1" dirty="0" smtClean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3672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Catabolic Reactions</a:t>
            </a:r>
            <a:endParaRPr lang="en-AU" dirty="0"/>
          </a:p>
        </p:txBody>
      </p:sp>
      <p:pic>
        <p:nvPicPr>
          <p:cNvPr id="1026" name="Picture 2" descr="Image result for CATABOLIC RE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056137" cy="371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Catabolic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AU" dirty="0" smtClean="0"/>
              <a:t>Can you think of some processes discussed earlier in this unit that could be classified as catabolic reactions?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56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Catabolic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b="1" dirty="0" smtClean="0"/>
              <a:t>DIGESTION</a:t>
            </a:r>
            <a:endParaRPr lang="en-AU" b="1" dirty="0"/>
          </a:p>
          <a:p>
            <a:r>
              <a:rPr lang="en-AU" dirty="0" smtClean="0"/>
              <a:t>Breaking down large molecules of fats, protein and carbohydrates into smaller units that can be used by the cell. </a:t>
            </a:r>
          </a:p>
          <a:p>
            <a:r>
              <a:rPr lang="en-AU" dirty="0" err="1" smtClean="0"/>
              <a:t>Eg</a:t>
            </a:r>
            <a:r>
              <a:rPr lang="en-AU" dirty="0" smtClean="0"/>
              <a:t>. Proteins into amino acids</a:t>
            </a:r>
            <a:endParaRPr lang="en-AU" dirty="0"/>
          </a:p>
          <a:p>
            <a:r>
              <a:rPr lang="en-AU" dirty="0"/>
              <a:t>This process </a:t>
            </a:r>
            <a:r>
              <a:rPr lang="en-AU" b="1" dirty="0" smtClean="0"/>
              <a:t>RELEASES </a:t>
            </a:r>
            <a:r>
              <a:rPr lang="en-AU" dirty="0" smtClean="0"/>
              <a:t>energy for </a:t>
            </a:r>
            <a:r>
              <a:rPr lang="en-AU" dirty="0"/>
              <a:t>the </a:t>
            </a:r>
            <a:r>
              <a:rPr lang="en-AU" dirty="0" smtClean="0"/>
              <a:t>cell to use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b="1" dirty="0" smtClean="0"/>
              <a:t>RESPIRATION</a:t>
            </a:r>
            <a:endParaRPr lang="en-AU" b="1" dirty="0"/>
          </a:p>
          <a:p>
            <a:r>
              <a:rPr lang="en-AU" dirty="0" smtClean="0"/>
              <a:t>Breaking down glucose when oxygen is present, in order to release ATP (energy)</a:t>
            </a:r>
            <a:endParaRPr lang="en-AU" dirty="0"/>
          </a:p>
          <a:p>
            <a:r>
              <a:rPr lang="en-AU" dirty="0"/>
              <a:t>This process </a:t>
            </a:r>
            <a:r>
              <a:rPr lang="en-AU" b="1" dirty="0"/>
              <a:t>RELEASES </a:t>
            </a:r>
            <a:r>
              <a:rPr lang="en-AU" dirty="0"/>
              <a:t>energy for the cell to use</a:t>
            </a:r>
          </a:p>
          <a:p>
            <a:pPr marL="0" indent="0">
              <a:buNone/>
            </a:pPr>
            <a:endParaRPr lang="en-AU" b="1" dirty="0"/>
          </a:p>
          <a:p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32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www.youtube.com/watch?v=Py4R_Up2uBc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4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www.youtube.com/watch?v=KIug9Foou3s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44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Complete the </a:t>
            </a:r>
            <a:r>
              <a:rPr lang="en-AU" b="1" dirty="0" smtClean="0"/>
              <a:t>Systems of Plants and Animals </a:t>
            </a:r>
            <a:r>
              <a:rPr lang="en-AU" dirty="0" smtClean="0"/>
              <a:t>handout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769635" cy="25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Body Systems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/>
          <a:lstStyle/>
          <a:p>
            <a:r>
              <a:rPr lang="en-AU" dirty="0" smtClean="0"/>
              <a:t>There are </a:t>
            </a:r>
            <a:r>
              <a:rPr lang="en-AU" b="1" dirty="0"/>
              <a:t>9</a:t>
            </a:r>
            <a:r>
              <a:rPr lang="en-AU" b="1" dirty="0" smtClean="0"/>
              <a:t> systems </a:t>
            </a:r>
            <a:r>
              <a:rPr lang="en-AU" dirty="0" smtClean="0"/>
              <a:t>of the human body….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904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AU" dirty="0" smtClean="0"/>
              <a:t>Body Systems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Circulatory System</a:t>
            </a:r>
          </a:p>
          <a:p>
            <a:r>
              <a:rPr lang="en-AU" dirty="0" smtClean="0"/>
              <a:t>Respiratory System</a:t>
            </a:r>
          </a:p>
          <a:p>
            <a:r>
              <a:rPr lang="en-AU" dirty="0" smtClean="0"/>
              <a:t>Digestive System</a:t>
            </a:r>
          </a:p>
          <a:p>
            <a:r>
              <a:rPr lang="en-AU" dirty="0" smtClean="0"/>
              <a:t>Excretory System</a:t>
            </a:r>
          </a:p>
          <a:p>
            <a:r>
              <a:rPr lang="en-AU" dirty="0" smtClean="0"/>
              <a:t>Musculoskeletal System</a:t>
            </a:r>
          </a:p>
          <a:p>
            <a:r>
              <a:rPr lang="en-AU" dirty="0" smtClean="0"/>
              <a:t>Reproductory System</a:t>
            </a:r>
          </a:p>
          <a:p>
            <a:r>
              <a:rPr lang="en-AU" dirty="0" smtClean="0"/>
              <a:t>Nervous System</a:t>
            </a:r>
          </a:p>
          <a:p>
            <a:r>
              <a:rPr lang="en-AU" dirty="0" smtClean="0"/>
              <a:t>Endocrine System</a:t>
            </a:r>
          </a:p>
          <a:p>
            <a:r>
              <a:rPr lang="en-AU" dirty="0" smtClean="0"/>
              <a:t>Lymphatic System</a:t>
            </a:r>
          </a:p>
          <a:p>
            <a:endParaRPr lang="en-AU" dirty="0"/>
          </a:p>
        </p:txBody>
      </p:sp>
      <p:sp>
        <p:nvSpPr>
          <p:cNvPr id="4" name="AutoShape 2" descr="Image result for body syste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Image result for body syste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175" name="Picture 7" descr="Stylized human body anatomy chart: skeletal, muscular, circulatory, nervous and digestive systems. Flat cartoon sty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901457" cy="49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 descr="C:\Documents and Settings\Reboot\Desktop\Of-Human-Bone-Cells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086600" cy="655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ody syste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0620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7467600" cy="588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1. Circulatory system :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 circulatory system that permits blood to circulate and transport nutrients, oxygen, carbon dioxide, hormones, and blood cells to and from the cells in the body.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Carries needed materials like food, oxygen to body cells; Carries wastes away from body cells; Helps fight disease &amp; infections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: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Heart and blood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vessels.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A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Respiratory </a:t>
            </a:r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</a:t>
            </a:r>
            <a:endParaRPr lang="en-AU" b="1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AU" sz="1400" dirty="0" smtClean="0">
                <a:latin typeface="Arial" panose="020B0604020202020204" pitchFamily="34" charset="0"/>
                <a:cs typeface="Arial" pitchFamily="34" charset="0"/>
              </a:rPr>
              <a:t>Takes </a:t>
            </a:r>
            <a:r>
              <a:rPr lang="en-AU" sz="1400" dirty="0">
                <a:latin typeface="Arial" panose="020B0604020202020204" pitchFamily="34" charset="0"/>
                <a:cs typeface="Arial" pitchFamily="34" charset="0"/>
              </a:rPr>
              <a:t>oxygen into the body and removes carbon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dioxide.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</a:t>
            </a:r>
            <a:r>
              <a:rPr lang="en-A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Nose, Trachea, bronchi, lungs &amp;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alveoli.</a:t>
            </a:r>
          </a:p>
          <a:p>
            <a:pPr algn="just">
              <a:spcAft>
                <a:spcPts val="0"/>
              </a:spcAft>
            </a:pPr>
            <a:endParaRPr lang="en-A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A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Digestive </a:t>
            </a:r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</a:t>
            </a:r>
          </a:p>
          <a:p>
            <a:pPr algn="just">
              <a:lnSpc>
                <a:spcPct val="115000"/>
              </a:lnSpc>
            </a:pPr>
            <a:r>
              <a:rPr lang="en-AU" sz="1400" dirty="0" smtClean="0">
                <a:latin typeface="Arial" pitchFamily="34" charset="0"/>
                <a:cs typeface="Arial" pitchFamily="34" charset="0"/>
              </a:rPr>
              <a:t>Takes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in food, breaks it down and absorbs needed nutrients.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: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 Mouth, oesophagus, stomach, intestines, liver/gall bladder &amp;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pancreas.</a:t>
            </a:r>
          </a:p>
          <a:p>
            <a:pPr algn="just"/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4. </a:t>
            </a:r>
            <a:r>
              <a:rPr lang="en-A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Excretory </a:t>
            </a:r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</a:t>
            </a:r>
          </a:p>
          <a:p>
            <a:pPr algn="just">
              <a:lnSpc>
                <a:spcPct val="115000"/>
              </a:lnSpc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Removes waste products like urine, feces, carbon dioxide, sweat, bile &amp; worn out cells from the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body.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en-A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 Kidneys, bladder, large intestine, lungs, skin, liver &amp;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spleen.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5. </a:t>
            </a:r>
            <a:r>
              <a:rPr lang="en-A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Musculoskeletal </a:t>
            </a:r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</a:t>
            </a:r>
            <a:endParaRPr lang="en-AU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Support and shapes body, protects major organs, works with muscles to allow movement and makes blood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cells.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A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 Bones, joints cartilage, ligaments and bone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marrow.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" name="Picture 3" descr="Image result for body system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0" t="16744" r="50055" b="3322"/>
          <a:stretch/>
        </p:blipFill>
        <p:spPr bwMode="auto">
          <a:xfrm>
            <a:off x="7239000" y="1828800"/>
            <a:ext cx="843857" cy="23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ody system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54" r="34382" b="9430"/>
          <a:stretch/>
        </p:blipFill>
        <p:spPr bwMode="auto">
          <a:xfrm>
            <a:off x="8153400" y="2362200"/>
            <a:ext cx="691226" cy="19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body system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2" r="81238"/>
          <a:stretch/>
        </p:blipFill>
        <p:spPr bwMode="auto">
          <a:xfrm>
            <a:off x="8153400" y="173763"/>
            <a:ext cx="762000" cy="19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ody system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1" t="13952" r="2334" b="8907"/>
          <a:stretch/>
        </p:blipFill>
        <p:spPr bwMode="auto">
          <a:xfrm>
            <a:off x="8137788" y="4648200"/>
            <a:ext cx="80992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67818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6. </a:t>
            </a:r>
            <a:r>
              <a:rPr lang="en-A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Reproductive </a:t>
            </a:r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Produces sex cells &amp; hormones that control male &amp; female characteristics; produces offspring to continue the species.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: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Testes, ovaries &amp;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uterus.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AU" b="1" dirty="0" smtClean="0">
                <a:solidFill>
                  <a:srgbClr val="0070C0"/>
                </a:solidFill>
                <a:cs typeface="Calibri" panose="020F0502020204030204" pitchFamily="34" charset="0"/>
              </a:rPr>
              <a:t>. </a:t>
            </a: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Nervous </a:t>
            </a:r>
            <a:r>
              <a:rPr lang="en-AU" b="1" dirty="0" smtClean="0">
                <a:solidFill>
                  <a:srgbClr val="0070C0"/>
                </a:solidFill>
                <a:cs typeface="Arial" pitchFamily="34" charset="0"/>
              </a:rPr>
              <a:t>system:</a:t>
            </a:r>
          </a:p>
          <a:p>
            <a:r>
              <a:rPr lang="en-AU" sz="1400" dirty="0">
                <a:latin typeface="Arial" panose="020B0604020202020204" pitchFamily="34" charset="0"/>
                <a:cs typeface="Arial" pitchFamily="34" charset="0"/>
              </a:rPr>
              <a:t>Controls senses &amp; most body functions by carrying information between the brain &amp; body.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en-A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Brain, spinal cord &amp; body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nerves.</a:t>
            </a:r>
            <a:endParaRPr lang="en-AU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Endocrine </a:t>
            </a:r>
            <a:r>
              <a:rPr lang="en-A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AU" b="1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just"/>
            <a:r>
              <a:rPr lang="en-AU" sz="1400" dirty="0">
                <a:latin typeface="Arial" pitchFamily="34" charset="0"/>
                <a:cs typeface="Arial" pitchFamily="34" charset="0"/>
              </a:rPr>
              <a:t>Controls &amp; regulates many body processes like growth, development &amp; metabolism with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hormones.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: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Pancreas &amp; glands (Pituitary, thyroid, adrenal, thymus, pineal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).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en-A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A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A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Lymphatic System: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AU" sz="1400" dirty="0">
                <a:latin typeface="Arial" pitchFamily="34" charset="0"/>
                <a:cs typeface="Arial" pitchFamily="34" charset="0"/>
              </a:rPr>
              <a:t>A network of tissues and organs that help clear the toxins, waste and other unwanted materials from the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body.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Organs :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Spleen,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thymus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, lymph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nodes.</a:t>
            </a:r>
            <a:endParaRPr lang="en-AU" sz="14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" name="Picture 2" descr="Image result for body system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3429" r="66028" b="9605"/>
          <a:stretch/>
        </p:blipFill>
        <p:spPr bwMode="auto">
          <a:xfrm>
            <a:off x="8153400" y="228600"/>
            <a:ext cx="753243" cy="211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body system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6" t="18142" r="18408" b="4020"/>
          <a:stretch/>
        </p:blipFill>
        <p:spPr bwMode="auto">
          <a:xfrm>
            <a:off x="8077200" y="2438400"/>
            <a:ext cx="856809" cy="23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Image result for Endocrine sy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00600"/>
            <a:ext cx="1896894" cy="1981200"/>
          </a:xfrm>
          <a:prstGeom prst="rect">
            <a:avLst/>
          </a:prstGeom>
          <a:noFill/>
        </p:spPr>
      </p:pic>
      <p:pic>
        <p:nvPicPr>
          <p:cNvPr id="22532" name="Picture 4" descr="Image result for Lymphatic Sys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724400"/>
            <a:ext cx="2133157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59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43682"/>
              </p:ext>
            </p:extLst>
          </p:nvPr>
        </p:nvGraphicFramePr>
        <p:xfrm>
          <a:off x="152400" y="533400"/>
          <a:ext cx="8763000" cy="5418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48768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Body systems</a:t>
                      </a:r>
                      <a:endParaRPr lang="en-A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Functions</a:t>
                      </a:r>
                      <a:endParaRPr lang="en-A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Organs</a:t>
                      </a:r>
                      <a:endParaRPr lang="en-AU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Circulatory </a:t>
                      </a:r>
                      <a:r>
                        <a:rPr lang="en-A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system or 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cardiovascular system or the vascular system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 circulatory system that permits 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blood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to circulate and transport 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nutrients, oxygen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carbon dioxide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hormones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nd 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blood cells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to and from the 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cells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in the body. </a:t>
                      </a:r>
                      <a:r>
                        <a:rPr lang="en-A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Carries </a:t>
                      </a: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needed materials like </a:t>
                      </a:r>
                      <a:r>
                        <a:rPr lang="en-A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food, oxygen </a:t>
                      </a: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 body cells; Carries wastes away from body cells; Helps fight disease &amp; infections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Heart and blood vessels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Respiratory system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Takes oxygen into the body and removes carbon dioxide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Nose, Trachea, bronchi, lungs &amp; alveoli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Digestive system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Takes in food, breaks it down and absorbs needed nutrients.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Mouth,</a:t>
                      </a:r>
                      <a:r>
                        <a:rPr lang="en-AU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A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oesophagus</a:t>
                      </a: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stomach, intestines, liver/gall bladder &amp; pancreas.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Excretory system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Removes waste products like urine, feces, carbon dioxide, sweat, bile &amp; worn out cells from the body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Kidneys, bladder, large intestine, lungs, skin, liver &amp; spleen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Musculoskeletal System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Support and shapes body, protects major organs, works with muscles to allow movement and makes blood cells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Bones, joints cartilage, ligaments and bone marrow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Reproductive system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Produces sex cells &amp; hormones that control male &amp; female characteristics; produces offspring to continue the species.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Testes, ovaries &amp; uterus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Nervous system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Controls senses &amp; most body functions by carrying information between the brain &amp; body.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Brain, spinal cord &amp; body nerves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Endocrine system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Controls &amp; regulates many body processes like growth, development &amp; metabolism with hormones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Pancreas &amp; glands (Pituitary, thyroid, adrenal, thymus, pineal)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Lymphatic System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network of tissues and organs that help </a:t>
                      </a:r>
                      <a:r>
                        <a:rPr lang="en-A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clear the toxins, waste and other unwanted materials from the body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Spleen,  thymus, lymph nodes</a:t>
                      </a:r>
                      <a:endParaRPr lang="en-A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709" marR="5270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1011</Words>
  <Application>Microsoft Office PowerPoint</Application>
  <PresentationFormat>On-screen Show (4:3)</PresentationFormat>
  <Paragraphs>166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Body Systems</vt:lpstr>
      <vt:lpstr>Body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 Systems/Structures</vt:lpstr>
      <vt:lpstr>PowerPoint Presentation</vt:lpstr>
      <vt:lpstr>Metabolism</vt:lpstr>
      <vt:lpstr>Energy &amp; life</vt:lpstr>
      <vt:lpstr>Flow of energy through life</vt:lpstr>
      <vt:lpstr>What is metabolism?</vt:lpstr>
      <vt:lpstr>Types of chemical reactions…</vt:lpstr>
      <vt:lpstr>Types of Metabolic Reactions</vt:lpstr>
      <vt:lpstr>PowerPoint Presentation</vt:lpstr>
      <vt:lpstr>Anabolic Reactions</vt:lpstr>
      <vt:lpstr>Anabolic Reactions</vt:lpstr>
      <vt:lpstr>Catabolic Reactions</vt:lpstr>
      <vt:lpstr>Catabolic Reactions</vt:lpstr>
      <vt:lpstr>Catabolic Reactions</vt:lpstr>
      <vt:lpstr>Watch</vt:lpstr>
      <vt:lpstr>Watch</vt:lpstr>
      <vt:lpstr>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BIOLOGY</dc:title>
  <dc:creator>BRUNDAVANAM Ravi Krishna</dc:creator>
  <cp:lastModifiedBy>SHASHIKUMAR Minnie</cp:lastModifiedBy>
  <cp:revision>106</cp:revision>
  <dcterms:created xsi:type="dcterms:W3CDTF">2006-08-16T00:00:00Z</dcterms:created>
  <dcterms:modified xsi:type="dcterms:W3CDTF">2018-05-03T02:13:45Z</dcterms:modified>
</cp:coreProperties>
</file>