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3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3" r:id="rId3"/>
    <p:sldId id="264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72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1BEFAC6-1759-4EF6-AEC7-221C330C6BA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D262468-A9BF-4960-9CED-AB0DBF455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2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Sciences for Scotland: S3 and S4 </a:t>
            </a:r>
          </a:p>
          <a:p>
            <a:r>
              <a:rPr lang="en-GB"/>
              <a:t>Transport - Forces, Work and Power</a:t>
            </a:r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455779" cy="4156234"/>
          </a:xfrm>
          <a:noFill/>
          <a:ln/>
        </p:spPr>
        <p:txBody>
          <a:bodyPr/>
          <a:lstStyle/>
          <a:p>
            <a:r>
              <a:rPr lang="en-GB" b="1"/>
              <a:t>Teacher notes</a:t>
            </a:r>
          </a:p>
          <a:p>
            <a:r>
              <a:rPr lang="en-GB"/>
              <a:t>This animation could be used to introduce the concept of power as the rate at which work can be done (or energy transferred).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Sciences for Scotland: S3 and S4 </a:t>
            </a:r>
          </a:p>
          <a:p>
            <a:r>
              <a:rPr lang="en-GB"/>
              <a:t>Transport - Forces, Work and Power</a:t>
            </a:r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455779" cy="4156234"/>
          </a:xfrm>
          <a:noFill/>
          <a:ln/>
        </p:spPr>
        <p:txBody>
          <a:bodyPr/>
          <a:lstStyle/>
          <a:p>
            <a:pPr marL="93475" indent="-93475"/>
            <a:r>
              <a:rPr lang="en-GB" b="1"/>
              <a:t>Photo credit (top):</a:t>
            </a:r>
            <a:r>
              <a:rPr lang="en-GB"/>
              <a:t> NASA Dryden Flight Research Centre</a:t>
            </a:r>
          </a:p>
          <a:p>
            <a:pPr marL="93475" indent="-93475"/>
            <a:r>
              <a:rPr lang="en-GB"/>
              <a:t>F-14 Tomcat</a:t>
            </a:r>
          </a:p>
          <a:p>
            <a:pPr marL="93475" indent="-93475"/>
            <a:endParaRPr lang="en-GB"/>
          </a:p>
          <a:p>
            <a:pPr marL="93475" indent="-93475"/>
            <a:r>
              <a:rPr lang="en-GB" b="1"/>
              <a:t>Photo credit (bottom):</a:t>
            </a:r>
            <a:r>
              <a:rPr lang="en-GB"/>
              <a:t> NASA</a:t>
            </a:r>
          </a:p>
          <a:p>
            <a:pPr marL="93475" indent="-93475"/>
            <a:r>
              <a:rPr lang="en-GB"/>
              <a:t>B-17 Flying Fortress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Sciences for Scotland: S3 and S4 </a:t>
            </a:r>
          </a:p>
          <a:p>
            <a:r>
              <a:rPr lang="en-GB"/>
              <a:t>Transport - Forces, Work and Power</a:t>
            </a:r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455779" cy="4156234"/>
          </a:xfrm>
          <a:noFill/>
          <a:ln/>
        </p:spPr>
        <p:txBody>
          <a:bodyPr/>
          <a:lstStyle/>
          <a:p>
            <a:r>
              <a:rPr lang="en-GB" b="1"/>
              <a:t>Teacher notes</a:t>
            </a:r>
          </a:p>
          <a:p>
            <a:r>
              <a:rPr lang="en-GB"/>
              <a:t>Students could be informed that 1W = 1J/s.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Sciences for Scotland: S3 and S4 </a:t>
            </a:r>
          </a:p>
          <a:p>
            <a:r>
              <a:rPr lang="en-GB"/>
              <a:t>Transport - Forces, Work and Power</a:t>
            </a:r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455779" cy="4156234"/>
          </a:xfrm>
          <a:noFill/>
          <a:ln/>
        </p:spPr>
        <p:txBody>
          <a:bodyPr/>
          <a:lstStyle/>
          <a:p>
            <a:pPr marL="93475" indent="-93475"/>
            <a:r>
              <a:rPr lang="en-GB" b="1"/>
              <a:t>Photo credit:</a:t>
            </a:r>
            <a:r>
              <a:rPr lang="en-GB"/>
              <a:t> </a:t>
            </a:r>
            <a:r>
              <a:rPr lang="en-US"/>
              <a:t>Steve Woods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Sciences for Scotland: S3 and S4 </a:t>
            </a:r>
          </a:p>
          <a:p>
            <a:r>
              <a:rPr lang="en-GB"/>
              <a:t>Transport - Forces, Work and Power</a:t>
            </a:r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455779" cy="4156234"/>
          </a:xfrm>
          <a:noFill/>
          <a:ln/>
        </p:spPr>
        <p:txBody>
          <a:bodyPr/>
          <a:lstStyle/>
          <a:p>
            <a:pPr marL="93475" indent="-93475"/>
            <a:r>
              <a:rPr lang="en-GB" b="1"/>
              <a:t>Photo credit:</a:t>
            </a:r>
            <a:r>
              <a:rPr lang="en-GB"/>
              <a:t> </a:t>
            </a:r>
            <a:r>
              <a:rPr lang="en-US"/>
              <a:t>Dan Penton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Sciences for Scotland: S3 and S4 </a:t>
            </a:r>
          </a:p>
          <a:p>
            <a:r>
              <a:rPr lang="en-GB"/>
              <a:t>Transport - Forces, Work and Power</a:t>
            </a:r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455779" cy="4156234"/>
          </a:xfrm>
          <a:ln/>
        </p:spPr>
        <p:txBody>
          <a:bodyPr/>
          <a:lstStyle/>
          <a:p>
            <a:pPr marL="93475" indent="-93475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Sciences for Scotland: S3 and S4 </a:t>
            </a:r>
          </a:p>
          <a:p>
            <a:r>
              <a:rPr lang="en-GB"/>
              <a:t>Transport - Forces, Work and Power</a:t>
            </a:r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455779" cy="4156234"/>
          </a:xfrm>
          <a:ln/>
        </p:spPr>
        <p:txBody>
          <a:bodyPr/>
          <a:lstStyle/>
          <a:p>
            <a:pPr marL="93475" indent="-93475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Sciences for Scotland: S3 and S4 </a:t>
            </a:r>
          </a:p>
          <a:p>
            <a:r>
              <a:rPr lang="en-GB"/>
              <a:t>Transport - Forces, Work and Power</a:t>
            </a:r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455779" cy="4156234"/>
          </a:xfrm>
          <a:noFill/>
          <a:ln/>
        </p:spPr>
        <p:txBody>
          <a:bodyPr/>
          <a:lstStyle/>
          <a:p>
            <a:pPr marL="93475" indent="-93475"/>
            <a:r>
              <a:rPr lang="en-GB" b="1"/>
              <a:t>Photo credit (top):</a:t>
            </a:r>
            <a:r>
              <a:rPr lang="en-GB"/>
              <a:t> NASA Dryden Flight Research Centre</a:t>
            </a:r>
          </a:p>
          <a:p>
            <a:pPr marL="93475" indent="-93475"/>
            <a:r>
              <a:rPr lang="en-GB"/>
              <a:t>F-14 Tomcat</a:t>
            </a:r>
          </a:p>
          <a:p>
            <a:pPr marL="93475" indent="-93475"/>
            <a:endParaRPr lang="en-GB"/>
          </a:p>
          <a:p>
            <a:pPr marL="93475" indent="-93475"/>
            <a:r>
              <a:rPr lang="en-GB" b="1"/>
              <a:t>Photo credit (bottom):</a:t>
            </a:r>
            <a:r>
              <a:rPr lang="en-GB"/>
              <a:t> NASA</a:t>
            </a:r>
          </a:p>
          <a:p>
            <a:pPr marL="93475" indent="-93475"/>
            <a:r>
              <a:rPr lang="en-GB"/>
              <a:t>B-17 Flying Fortress</a:t>
            </a:r>
            <a:endParaRPr lang="en-GB" b="1"/>
          </a:p>
          <a:p>
            <a:pPr marL="93475" indent="-93475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8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3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3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5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6678-10FE-4FF0-88EC-F4C0793651DE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2413-EDCF-49DB-853C-811B182F5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3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171700" y="38100"/>
            <a:ext cx="4611688" cy="466725"/>
          </a:xfrm>
          <a:prstGeom prst="flowChartAlternateProcess">
            <a:avLst/>
          </a:prstGeom>
          <a:gradFill rotWithShape="1">
            <a:gsLst>
              <a:gs pos="0">
                <a:srgbClr val="6C92F2"/>
              </a:gs>
              <a:gs pos="100000">
                <a:srgbClr val="819BDD">
                  <a:alpha val="33000"/>
                </a:srgbClr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C92F2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STARTER – remember </a:t>
            </a:r>
            <a:r>
              <a:rPr lang="en-GB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= F x D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3178175" y="6769100"/>
            <a:ext cx="1797050" cy="17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700">
                <a:solidFill>
                  <a:srgbClr val="3333CC"/>
                </a:solidFill>
              </a:rPr>
              <a:t>Work done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8094742" imgH="5192528"/>
        </mc:Choice>
        <mc:Fallback>
          <p:control name="ShockwaveFlash1" r:id="rId2" imgW="8094742" imgH="519252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1175" y="927100"/>
                  <a:ext cx="8094663" cy="5192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43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Text Box 2"/>
          <p:cNvSpPr txBox="1">
            <a:spLocks noChangeArrowheads="1"/>
          </p:cNvSpPr>
          <p:nvPr/>
        </p:nvSpPr>
        <p:spPr bwMode="auto">
          <a:xfrm>
            <a:off x="563563" y="784225"/>
            <a:ext cx="835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Which plane will consume fuel the fastest? </a:t>
            </a:r>
          </a:p>
        </p:txBody>
      </p:sp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4565650" y="1555750"/>
            <a:ext cx="4514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The jet plane will have a higher fuel consumption than the propeller plane because its engines are more powerful.</a:t>
            </a: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4565650" y="3473450"/>
            <a:ext cx="43799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A higher-powered engine will consume fuel more quickly than a lower-powered engine because it transfers energy at a faster rate. However, more work will be done in the same time.</a:t>
            </a:r>
          </a:p>
        </p:txBody>
      </p:sp>
      <p:pic>
        <p:nvPicPr>
          <p:cNvPr id="659462" name="Picture 6" descr="F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522413"/>
            <a:ext cx="3810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463" name="Picture 7" descr="B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660775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946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-153346" y="-243408"/>
            <a:ext cx="915536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is power related to fuel consumption?</a:t>
            </a:r>
          </a:p>
        </p:txBody>
      </p:sp>
    </p:spTree>
    <p:extLst>
      <p:ext uri="{BB962C8B-B14F-4D97-AF65-F5344CB8AC3E}">
        <p14:creationId xmlns:p14="http://schemas.microsoft.com/office/powerpoint/2010/main" val="1848972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/>
      <p:bldP spid="6594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Let’s prove it for ourselves!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can calculate our power output because we are machines!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25" y="2852936"/>
            <a:ext cx="2663612" cy="397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8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1.  </a:t>
            </a:r>
            <a:r>
              <a:rPr lang="en-US" sz="1700" dirty="0" err="1" smtClean="0"/>
              <a:t>Anuar</a:t>
            </a:r>
            <a:r>
              <a:rPr lang="en-US" sz="1700" dirty="0" smtClean="0"/>
              <a:t> </a:t>
            </a:r>
            <a:r>
              <a:rPr lang="en-US" sz="1700" dirty="0"/>
              <a:t>runs up a 2.91-meter high flight of stairs at a constant speed in 2.15 seconds. If </a:t>
            </a:r>
            <a:r>
              <a:rPr lang="en-US" sz="1700" dirty="0" err="1"/>
              <a:t>Anuar’s</a:t>
            </a:r>
            <a:r>
              <a:rPr lang="en-US" sz="1700" dirty="0"/>
              <a:t> mass </a:t>
            </a:r>
            <a:r>
              <a:rPr lang="en-US" sz="1700"/>
              <a:t>is </a:t>
            </a:r>
            <a:r>
              <a:rPr lang="en-US" sz="1700" smtClean="0"/>
              <a:t>55.9 </a:t>
            </a:r>
            <a:r>
              <a:rPr lang="en-US" sz="1700" dirty="0"/>
              <a:t>kg, determine the work which he did and his power rating. </a:t>
            </a:r>
          </a:p>
          <a:p>
            <a:pPr marL="0" indent="0">
              <a:buNone/>
            </a:pPr>
            <a:r>
              <a:rPr lang="en-US" sz="1700" dirty="0"/>
              <a:t> 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B050"/>
                </a:solidFill>
              </a:rPr>
              <a:t>2. On a recent adventure trip, </a:t>
            </a:r>
            <a:r>
              <a:rPr lang="en-US" sz="1700" dirty="0" smtClean="0">
                <a:solidFill>
                  <a:srgbClr val="00B050"/>
                </a:solidFill>
              </a:rPr>
              <a:t>Lucia went </a:t>
            </a:r>
            <a:r>
              <a:rPr lang="en-US" sz="1700" dirty="0">
                <a:solidFill>
                  <a:srgbClr val="00B050"/>
                </a:solidFill>
              </a:rPr>
              <a:t>rock-climbing. </a:t>
            </a:r>
            <a:r>
              <a:rPr lang="en-US" sz="1700" dirty="0" smtClean="0">
                <a:solidFill>
                  <a:srgbClr val="00B050"/>
                </a:solidFill>
              </a:rPr>
              <a:t>Lucia was </a:t>
            </a:r>
            <a:r>
              <a:rPr lang="en-US" sz="1700" dirty="0">
                <a:solidFill>
                  <a:srgbClr val="00B050"/>
                </a:solidFill>
              </a:rPr>
              <a:t>able to steadily lift her </a:t>
            </a:r>
            <a:r>
              <a:rPr lang="en-US" sz="1700" dirty="0" smtClean="0">
                <a:solidFill>
                  <a:srgbClr val="00B050"/>
                </a:solidFill>
              </a:rPr>
              <a:t>45.0-kg </a:t>
            </a:r>
            <a:r>
              <a:rPr lang="en-US" sz="1700" dirty="0">
                <a:solidFill>
                  <a:srgbClr val="00B050"/>
                </a:solidFill>
              </a:rPr>
              <a:t>body 20.0 meters in 100 seconds. Determine </a:t>
            </a:r>
            <a:r>
              <a:rPr lang="en-US" sz="1700" dirty="0" smtClean="0">
                <a:solidFill>
                  <a:srgbClr val="00B050"/>
                </a:solidFill>
              </a:rPr>
              <a:t>Lucia's </a:t>
            </a:r>
            <a:r>
              <a:rPr lang="en-US" sz="1700" dirty="0">
                <a:solidFill>
                  <a:srgbClr val="00B050"/>
                </a:solidFill>
              </a:rPr>
              <a:t>power rating during this portion of the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B050"/>
                </a:solidFill>
              </a:rPr>
              <a:t>climb. </a:t>
            </a:r>
          </a:p>
          <a:p>
            <a:pPr marL="0" indent="0">
              <a:buNone/>
            </a:pPr>
            <a:r>
              <a:rPr lang="en-US" sz="1700" b="1" dirty="0"/>
              <a:t> 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3. </a:t>
            </a:r>
            <a:r>
              <a:rPr lang="en-US" sz="1700" dirty="0" err="1">
                <a:solidFill>
                  <a:srgbClr val="0070C0"/>
                </a:solidFill>
              </a:rPr>
              <a:t>Hina</a:t>
            </a:r>
            <a:r>
              <a:rPr lang="en-US" sz="1700" dirty="0">
                <a:solidFill>
                  <a:srgbClr val="0070C0"/>
                </a:solidFill>
              </a:rPr>
              <a:t> owns a family of squirrels. The squirrels have been trained to do push-ups in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repetitive fashion. Being connected to an electrical generator, their ongoing exercise is used to help power the home.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There are 23 squirrels in the family and their average mass is 1.1 kg.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They do work on the "up" part of the push-up, raising their body an average distance of 5.0 cm.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If the squirrels averages 71 push-ups per minute, then determine the total amount of work done in one minute and the power generated by their activity</a:t>
            </a:r>
          </a:p>
          <a:p>
            <a:pPr marL="0" indent="0">
              <a:buNone/>
            </a:pPr>
            <a:r>
              <a:rPr lang="en-US" sz="1700" dirty="0"/>
              <a:t> 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4. An elevator motor lifts 715 kg of mass to the height of the fourth floor of an office building (11.0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meters above ground level) at a constant speed in 9.35 seconds. Determine the power rating of the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motor</a:t>
            </a:r>
            <a:r>
              <a:rPr lang="en-US" sz="1700" dirty="0"/>
              <a:t>. 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00901"/>
            <a:ext cx="2743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0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Why is there a difference between the two cranes?  What do you think will happen?</a:t>
            </a:r>
            <a:endParaRPr lang="en-GB" sz="3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8699406" imgH="5308459"/>
        </mc:Choice>
        <mc:Fallback>
          <p:control name="ShockwaveFlash1" r:id="rId2" imgW="8699406" imgH="530845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41438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2163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4741863" y="2178050"/>
            <a:ext cx="4127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Both these planes are about the same mass but the jet has more powerful engines.</a:t>
            </a: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356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CC00CC"/>
                </a:solidFill>
              </a:rPr>
              <a:t>Power</a:t>
            </a:r>
            <a:r>
              <a:rPr lang="en-GB" dirty="0">
                <a:solidFill>
                  <a:srgbClr val="000066"/>
                </a:solidFill>
              </a:rPr>
              <a:t> is the rate at which work is </a:t>
            </a:r>
            <a:r>
              <a:rPr lang="en-GB" dirty="0" smtClean="0">
                <a:solidFill>
                  <a:srgbClr val="000066"/>
                </a:solidFill>
              </a:rPr>
              <a:t>done/energy transformed. 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0066"/>
                </a:solidFill>
              </a:rPr>
              <a:t>A </a:t>
            </a:r>
            <a:r>
              <a:rPr lang="en-GB" dirty="0">
                <a:solidFill>
                  <a:srgbClr val="000066"/>
                </a:solidFill>
              </a:rPr>
              <a:t>more powerful engine therefore does work (i.e. transfers energy) faster than a less powerful engine.</a:t>
            </a: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14153" y="-171400"/>
            <a:ext cx="8229600" cy="1143000"/>
          </a:xfrm>
        </p:spPr>
        <p:txBody>
          <a:bodyPr/>
          <a:lstStyle/>
          <a:p>
            <a:r>
              <a:rPr lang="en-GB" dirty="0"/>
              <a:t>Which is most powerful?</a:t>
            </a:r>
          </a:p>
        </p:txBody>
      </p:sp>
      <p:sp>
        <p:nvSpPr>
          <p:cNvPr id="647173" name="Text Box 5"/>
          <p:cNvSpPr txBox="1">
            <a:spLocks noChangeArrowheads="1"/>
          </p:cNvSpPr>
          <p:nvPr/>
        </p:nvSpPr>
        <p:spPr bwMode="auto">
          <a:xfrm>
            <a:off x="4767263" y="3892550"/>
            <a:ext cx="42243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This means that chemical energy in the fuel can be transferred to kinetic energy faster so it will have greater acceleration and a higher top speed.</a:t>
            </a:r>
          </a:p>
        </p:txBody>
      </p:sp>
      <p:pic>
        <p:nvPicPr>
          <p:cNvPr id="647174" name="Picture 6" descr="F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076450"/>
            <a:ext cx="3810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175" name="Picture 7" descr="B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943350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02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0" grpId="0"/>
      <p:bldP spid="647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 is the amount of energy transformed (changed) per second.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It is measured in Watts (1 Watt = 1 J/s)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Power = Energy transformed </a:t>
            </a:r>
            <a:r>
              <a:rPr lang="en-US" dirty="0" smtClean="0">
                <a:solidFill>
                  <a:srgbClr val="00B050"/>
                </a:solidFill>
              </a:rPr>
              <a:t>(work done)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				time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051720" y="5013176"/>
            <a:ext cx="3048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/>
              <a:t>How is power calculated?</a:t>
            </a:r>
          </a:p>
        </p:txBody>
      </p:sp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580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/>
              <a:t>The power exerted by an object can be calculated using </a:t>
            </a:r>
            <a:r>
              <a:rPr lang="en-GB" dirty="0" smtClean="0"/>
              <a:t>this equation: </a:t>
            </a:r>
            <a:endParaRPr lang="en-GB" dirty="0"/>
          </a:p>
        </p:txBody>
      </p:sp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609600" y="4005263"/>
            <a:ext cx="570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Clr>
                <a:srgbClr val="CC00CC"/>
              </a:buClr>
              <a:buFont typeface="Wingdings" pitchFamily="2" charset="2"/>
              <a:buChar char="l"/>
            </a:pPr>
            <a:r>
              <a:rPr lang="en-GB">
                <a:solidFill>
                  <a:srgbClr val="010066"/>
                </a:solidFill>
                <a:latin typeface="Arial" charset="0"/>
              </a:rPr>
              <a:t>Time is measured in </a:t>
            </a:r>
            <a:r>
              <a:rPr lang="en-GB" b="1">
                <a:solidFill>
                  <a:srgbClr val="010066"/>
                </a:solidFill>
                <a:latin typeface="Arial" charset="0"/>
              </a:rPr>
              <a:t>seconds </a:t>
            </a:r>
            <a:r>
              <a:rPr lang="en-GB">
                <a:solidFill>
                  <a:srgbClr val="010066"/>
                </a:solidFill>
                <a:latin typeface="Arial" charset="0"/>
              </a:rPr>
              <a:t>(</a:t>
            </a:r>
            <a:r>
              <a:rPr lang="en-GB" b="1">
                <a:solidFill>
                  <a:srgbClr val="010066"/>
                </a:solidFill>
                <a:latin typeface="Arial" charset="0"/>
              </a:rPr>
              <a:t>s</a:t>
            </a:r>
            <a:r>
              <a:rPr lang="en-GB">
                <a:solidFill>
                  <a:srgbClr val="010066"/>
                </a:solidFill>
                <a:latin typeface="Arial" charset="0"/>
              </a:rPr>
              <a:t>).</a:t>
            </a:r>
          </a:p>
        </p:txBody>
      </p:sp>
      <p:sp>
        <p:nvSpPr>
          <p:cNvPr id="649221" name="Text Box 5"/>
          <p:cNvSpPr txBox="1">
            <a:spLocks noChangeArrowheads="1"/>
          </p:cNvSpPr>
          <p:nvPr/>
        </p:nvSpPr>
        <p:spPr bwMode="auto">
          <a:xfrm>
            <a:off x="609600" y="4721225"/>
            <a:ext cx="570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Clr>
                <a:srgbClr val="CC00CC"/>
              </a:buClr>
              <a:buFont typeface="Wingdings" pitchFamily="2" charset="2"/>
              <a:buChar char="l"/>
            </a:pPr>
            <a:r>
              <a:rPr lang="en-GB">
                <a:solidFill>
                  <a:srgbClr val="010066"/>
                </a:solidFill>
                <a:latin typeface="Arial" charset="0"/>
              </a:rPr>
              <a:t>Power is measured in </a:t>
            </a:r>
            <a:r>
              <a:rPr lang="en-GB" b="1">
                <a:solidFill>
                  <a:srgbClr val="010066"/>
                </a:solidFill>
                <a:latin typeface="Arial" charset="0"/>
              </a:rPr>
              <a:t>watts </a:t>
            </a:r>
            <a:r>
              <a:rPr lang="en-GB">
                <a:solidFill>
                  <a:srgbClr val="010066"/>
                </a:solidFill>
                <a:latin typeface="Arial" charset="0"/>
              </a:rPr>
              <a:t>(</a:t>
            </a:r>
            <a:r>
              <a:rPr lang="en-GB" b="1">
                <a:solidFill>
                  <a:srgbClr val="010066"/>
                </a:solidFill>
                <a:latin typeface="Arial" charset="0"/>
              </a:rPr>
              <a:t>W</a:t>
            </a:r>
            <a:r>
              <a:rPr lang="en-GB">
                <a:solidFill>
                  <a:srgbClr val="010066"/>
                </a:solidFill>
                <a:latin typeface="Arial" charset="0"/>
              </a:rPr>
              <a:t>).</a:t>
            </a:r>
          </a:p>
        </p:txBody>
      </p:sp>
      <p:sp>
        <p:nvSpPr>
          <p:cNvPr id="649222" name="Rectangle 6"/>
          <p:cNvSpPr>
            <a:spLocks noChangeArrowheads="1"/>
          </p:cNvSpPr>
          <p:nvPr/>
        </p:nvSpPr>
        <p:spPr bwMode="auto">
          <a:xfrm>
            <a:off x="609600" y="3290888"/>
            <a:ext cx="570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1950" indent="-361950">
              <a:buClr>
                <a:srgbClr val="CC00CC"/>
              </a:buClr>
              <a:buFont typeface="Wingdings" pitchFamily="2" charset="2"/>
              <a:buChar char="l"/>
            </a:pPr>
            <a:r>
              <a:rPr lang="en-GB"/>
              <a:t>Work done is measured in </a:t>
            </a:r>
            <a:r>
              <a:rPr lang="en-GB" b="1"/>
              <a:t>joules </a:t>
            </a:r>
            <a:r>
              <a:rPr lang="en-GB"/>
              <a:t>(</a:t>
            </a:r>
            <a:r>
              <a:rPr lang="en-GB" b="1"/>
              <a:t>J</a:t>
            </a:r>
            <a:r>
              <a:rPr lang="en-GB"/>
              <a:t>).</a:t>
            </a:r>
          </a:p>
        </p:txBody>
      </p:sp>
      <p:grpSp>
        <p:nvGrpSpPr>
          <p:cNvPr id="649231" name="Group 15"/>
          <p:cNvGrpSpPr>
            <a:grpSpLocks/>
          </p:cNvGrpSpPr>
          <p:nvPr/>
        </p:nvGrpSpPr>
        <p:grpSpPr bwMode="auto">
          <a:xfrm>
            <a:off x="2562225" y="1905000"/>
            <a:ext cx="3649663" cy="1114425"/>
            <a:chOff x="1614" y="1200"/>
            <a:chExt cx="2299" cy="702"/>
          </a:xfrm>
        </p:grpSpPr>
        <p:sp>
          <p:nvSpPr>
            <p:cNvPr id="649224" name="AutoShape 8"/>
            <p:cNvSpPr>
              <a:spLocks noChangeArrowheads="1"/>
            </p:cNvSpPr>
            <p:nvPr/>
          </p:nvSpPr>
          <p:spPr bwMode="auto">
            <a:xfrm>
              <a:off x="1614" y="1200"/>
              <a:ext cx="2299" cy="702"/>
            </a:xfrm>
            <a:prstGeom prst="roundRect">
              <a:avLst>
                <a:gd name="adj" fmla="val 8972"/>
              </a:avLst>
            </a:prstGeom>
            <a:solidFill>
              <a:srgbClr val="FFFFCC"/>
            </a:solidFill>
            <a:ln w="38100" algn="ctr">
              <a:solidFill>
                <a:srgbClr val="CC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9225" name="Text Box 9"/>
            <p:cNvSpPr txBox="1">
              <a:spLocks noChangeArrowheads="1"/>
            </p:cNvSpPr>
            <p:nvPr/>
          </p:nvSpPr>
          <p:spPr bwMode="auto">
            <a:xfrm>
              <a:off x="2581" y="1285"/>
              <a:ext cx="1307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sz="2600" b="1"/>
                <a:t>work done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sz="2600" b="1"/>
                <a:t>time taken</a:t>
              </a:r>
            </a:p>
          </p:txBody>
        </p:sp>
        <p:sp>
          <p:nvSpPr>
            <p:cNvPr id="649226" name="Text Box 10"/>
            <p:cNvSpPr txBox="1">
              <a:spLocks noChangeArrowheads="1"/>
            </p:cNvSpPr>
            <p:nvPr/>
          </p:nvSpPr>
          <p:spPr bwMode="auto">
            <a:xfrm>
              <a:off x="1631" y="1355"/>
              <a:ext cx="97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600" b="1"/>
                <a:t>power  =</a:t>
              </a:r>
            </a:p>
          </p:txBody>
        </p:sp>
        <p:sp>
          <p:nvSpPr>
            <p:cNvPr id="649227" name="Line 11"/>
            <p:cNvSpPr>
              <a:spLocks noChangeShapeType="1"/>
            </p:cNvSpPr>
            <p:nvPr/>
          </p:nvSpPr>
          <p:spPr bwMode="auto">
            <a:xfrm>
              <a:off x="2638" y="1539"/>
              <a:ext cx="1161" cy="0"/>
            </a:xfrm>
            <a:prstGeom prst="line">
              <a:avLst/>
            </a:prstGeom>
            <a:noFill/>
            <a:ln w="25400">
              <a:solidFill>
                <a:srgbClr val="01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49228" name="Rectangle 12"/>
          <p:cNvSpPr>
            <a:spLocks noChangeArrowheads="1"/>
          </p:cNvSpPr>
          <p:nvPr/>
        </p:nvSpPr>
        <p:spPr bwMode="auto">
          <a:xfrm>
            <a:off x="563563" y="5570538"/>
            <a:ext cx="685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1950" indent="-361950">
              <a:buClr>
                <a:srgbClr val="CC00CC"/>
              </a:buClr>
              <a:buFont typeface="Wingdings" pitchFamily="2" charset="2"/>
              <a:buNone/>
            </a:pPr>
            <a:r>
              <a:rPr lang="en-GB" dirty="0">
                <a:solidFill>
                  <a:srgbClr val="FF0000"/>
                </a:solidFill>
              </a:rPr>
              <a:t>Remember that work done = energy transferred.</a:t>
            </a:r>
          </a:p>
        </p:txBody>
      </p:sp>
      <p:pic>
        <p:nvPicPr>
          <p:cNvPr id="4098" name="Picture 2" descr="http://www.clipartpal.com/_thumbs/pd/education/pencil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19" y="0"/>
            <a:ext cx="867074" cy="8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0" grpId="0"/>
      <p:bldP spid="649221" grpId="0"/>
      <p:bldP spid="649222" grpId="0"/>
      <p:bldP spid="64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ext Box 2"/>
          <p:cNvSpPr txBox="1">
            <a:spLocks noChangeArrowheads="1"/>
          </p:cNvSpPr>
          <p:nvPr/>
        </p:nvSpPr>
        <p:spPr bwMode="auto">
          <a:xfrm>
            <a:off x="563563" y="784225"/>
            <a:ext cx="32019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A lawnmower engine does 10</a:t>
            </a:r>
            <a:r>
              <a:rPr lang="en-GB" sz="1000">
                <a:solidFill>
                  <a:srgbClr val="000066"/>
                </a:solidFill>
              </a:rPr>
              <a:t> </a:t>
            </a:r>
            <a:r>
              <a:rPr lang="en-GB">
                <a:solidFill>
                  <a:srgbClr val="000066"/>
                </a:solidFill>
              </a:rPr>
              <a:t>kJ of work in 10 seconds. What is the power of the engine?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2606" y="-171400"/>
            <a:ext cx="8229600" cy="1143000"/>
          </a:xfrm>
        </p:spPr>
        <p:txBody>
          <a:bodyPr/>
          <a:lstStyle/>
          <a:p>
            <a:r>
              <a:rPr lang="en-GB" dirty="0"/>
              <a:t>Calculating power question 1</a:t>
            </a:r>
          </a:p>
        </p:txBody>
      </p:sp>
      <p:sp>
        <p:nvSpPr>
          <p:cNvPr id="651268" name="Text Box 4"/>
          <p:cNvSpPr txBox="1">
            <a:spLocks noChangeArrowheads="1"/>
          </p:cNvSpPr>
          <p:nvPr/>
        </p:nvSpPr>
        <p:spPr bwMode="auto">
          <a:xfrm>
            <a:off x="1958975" y="53451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/>
              <a:t>=  </a:t>
            </a:r>
            <a:r>
              <a:rPr lang="en-GB" b="1">
                <a:solidFill>
                  <a:srgbClr val="CC00CC"/>
                </a:solidFill>
              </a:rPr>
              <a:t>1,000</a:t>
            </a:r>
            <a:r>
              <a:rPr lang="en-GB" sz="1000" b="1">
                <a:solidFill>
                  <a:srgbClr val="CC00CC"/>
                </a:solidFill>
              </a:rPr>
              <a:t> </a:t>
            </a:r>
            <a:r>
              <a:rPr lang="en-GB" b="1">
                <a:solidFill>
                  <a:srgbClr val="CC00CC"/>
                </a:solidFill>
              </a:rPr>
              <a:t>W</a:t>
            </a:r>
            <a:r>
              <a:rPr lang="en-GB"/>
              <a:t>  =</a:t>
            </a:r>
            <a:r>
              <a:rPr lang="en-GB" b="1">
                <a:solidFill>
                  <a:srgbClr val="CC00CC"/>
                </a:solidFill>
              </a:rPr>
              <a:t>  1</a:t>
            </a:r>
            <a:r>
              <a:rPr lang="en-GB" sz="1000" b="1">
                <a:solidFill>
                  <a:srgbClr val="CC00CC"/>
                </a:solidFill>
              </a:rPr>
              <a:t> </a:t>
            </a:r>
            <a:r>
              <a:rPr lang="en-GB" b="1">
                <a:solidFill>
                  <a:srgbClr val="CC00CC"/>
                </a:solidFill>
              </a:rPr>
              <a:t>kW</a:t>
            </a:r>
          </a:p>
        </p:txBody>
      </p:sp>
      <p:grpSp>
        <p:nvGrpSpPr>
          <p:cNvPr id="651269" name="Group 5"/>
          <p:cNvGrpSpPr>
            <a:grpSpLocks/>
          </p:cNvGrpSpPr>
          <p:nvPr/>
        </p:nvGrpSpPr>
        <p:grpSpPr bwMode="auto">
          <a:xfrm>
            <a:off x="866775" y="3656013"/>
            <a:ext cx="3255963" cy="785812"/>
            <a:chOff x="546" y="2623"/>
            <a:chExt cx="2051" cy="495"/>
          </a:xfrm>
        </p:grpSpPr>
        <p:sp>
          <p:nvSpPr>
            <p:cNvPr id="651270" name="Text Box 6"/>
            <p:cNvSpPr txBox="1">
              <a:spLocks noChangeArrowheads="1"/>
            </p:cNvSpPr>
            <p:nvPr/>
          </p:nvSpPr>
          <p:spPr bwMode="auto">
            <a:xfrm>
              <a:off x="546" y="2708"/>
              <a:ext cx="10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power  =</a:t>
              </a:r>
            </a:p>
          </p:txBody>
        </p:sp>
        <p:grpSp>
          <p:nvGrpSpPr>
            <p:cNvPr id="651271" name="Group 7"/>
            <p:cNvGrpSpPr>
              <a:grpSpLocks/>
            </p:cNvGrpSpPr>
            <p:nvPr/>
          </p:nvGrpSpPr>
          <p:grpSpPr bwMode="auto">
            <a:xfrm>
              <a:off x="1522" y="2623"/>
              <a:ext cx="1075" cy="495"/>
              <a:chOff x="1434" y="2095"/>
              <a:chExt cx="1075" cy="495"/>
            </a:xfrm>
          </p:grpSpPr>
          <p:sp>
            <p:nvSpPr>
              <p:cNvPr id="651272" name="Rectangle 8"/>
              <p:cNvSpPr>
                <a:spLocks noChangeArrowheads="1"/>
              </p:cNvSpPr>
              <p:nvPr/>
            </p:nvSpPr>
            <p:spPr bwMode="auto">
              <a:xfrm>
                <a:off x="1434" y="2095"/>
                <a:ext cx="1075" cy="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GB" b="1"/>
                  <a:t>work done</a:t>
                </a: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GB" b="1"/>
                  <a:t>time</a:t>
                </a:r>
              </a:p>
            </p:txBody>
          </p:sp>
          <p:sp>
            <p:nvSpPr>
              <p:cNvPr id="651273" name="Line 9"/>
              <p:cNvSpPr>
                <a:spLocks noChangeShapeType="1"/>
              </p:cNvSpPr>
              <p:nvPr/>
            </p:nvSpPr>
            <p:spPr bwMode="auto">
              <a:xfrm>
                <a:off x="1461" y="2321"/>
                <a:ext cx="1037" cy="0"/>
              </a:xfrm>
              <a:prstGeom prst="line">
                <a:avLst/>
              </a:prstGeom>
              <a:noFill/>
              <a:ln w="25400">
                <a:solidFill>
                  <a:srgbClr val="01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51274" name="Text Box 10"/>
          <p:cNvSpPr txBox="1">
            <a:spLocks noChangeArrowheads="1"/>
          </p:cNvSpPr>
          <p:nvPr/>
        </p:nvSpPr>
        <p:spPr bwMode="auto">
          <a:xfrm>
            <a:off x="1954213" y="4684713"/>
            <a:ext cx="22288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/>
              <a:t>=  10,000 / 10 </a:t>
            </a:r>
          </a:p>
        </p:txBody>
      </p:sp>
      <p:pic>
        <p:nvPicPr>
          <p:cNvPr id="651276" name="Picture 12" descr="575379_20179113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1196752"/>
            <a:ext cx="4668837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75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8" grpId="0"/>
      <p:bldP spid="6512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620713" y="835025"/>
            <a:ext cx="3362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A car transfers 12</a:t>
            </a:r>
            <a:r>
              <a:rPr lang="en-GB" sz="1000">
                <a:solidFill>
                  <a:srgbClr val="000066"/>
                </a:solidFill>
              </a:rPr>
              <a:t> </a:t>
            </a:r>
            <a:r>
              <a:rPr lang="en-GB">
                <a:solidFill>
                  <a:srgbClr val="000066"/>
                </a:solidFill>
              </a:rPr>
              <a:t>MJ of energy in 2 minutes. What is the power of the car?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526256" y="1341"/>
            <a:ext cx="8229600" cy="1143000"/>
          </a:xfrm>
        </p:spPr>
        <p:txBody>
          <a:bodyPr/>
          <a:lstStyle/>
          <a:p>
            <a:r>
              <a:rPr lang="en-GB" dirty="0"/>
              <a:t>Calculating power question 2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1958975" y="5573713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/>
              <a:t>=  </a:t>
            </a:r>
            <a:r>
              <a:rPr lang="en-GB" b="1">
                <a:solidFill>
                  <a:srgbClr val="CC00CC"/>
                </a:solidFill>
              </a:rPr>
              <a:t>100,000</a:t>
            </a:r>
            <a:r>
              <a:rPr lang="en-GB" sz="1000" b="1">
                <a:solidFill>
                  <a:srgbClr val="CC00CC"/>
                </a:solidFill>
              </a:rPr>
              <a:t> </a:t>
            </a:r>
            <a:r>
              <a:rPr lang="en-GB" b="1">
                <a:solidFill>
                  <a:srgbClr val="CC00CC"/>
                </a:solidFill>
              </a:rPr>
              <a:t>W</a:t>
            </a:r>
            <a:r>
              <a:rPr lang="en-GB"/>
              <a:t>  =</a:t>
            </a:r>
            <a:r>
              <a:rPr lang="en-GB" b="1">
                <a:solidFill>
                  <a:srgbClr val="CC00CC"/>
                </a:solidFill>
              </a:rPr>
              <a:t>  100</a:t>
            </a:r>
            <a:r>
              <a:rPr lang="en-GB" sz="1000" b="1">
                <a:solidFill>
                  <a:srgbClr val="CC00CC"/>
                </a:solidFill>
              </a:rPr>
              <a:t> </a:t>
            </a:r>
            <a:r>
              <a:rPr lang="en-GB" b="1">
                <a:solidFill>
                  <a:srgbClr val="CC00CC"/>
                </a:solidFill>
              </a:rPr>
              <a:t>kW</a:t>
            </a:r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954213" y="4913313"/>
            <a:ext cx="32448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/>
              <a:t>=  12,000,000 / 120 </a:t>
            </a:r>
          </a:p>
        </p:txBody>
      </p:sp>
      <p:grpSp>
        <p:nvGrpSpPr>
          <p:cNvPr id="653318" name="Group 6"/>
          <p:cNvGrpSpPr>
            <a:grpSpLocks/>
          </p:cNvGrpSpPr>
          <p:nvPr/>
        </p:nvGrpSpPr>
        <p:grpSpPr bwMode="auto">
          <a:xfrm>
            <a:off x="866775" y="3884613"/>
            <a:ext cx="6432550" cy="785812"/>
            <a:chOff x="546" y="2623"/>
            <a:chExt cx="4052" cy="495"/>
          </a:xfrm>
        </p:grpSpPr>
        <p:sp>
          <p:nvSpPr>
            <p:cNvPr id="653319" name="Text Box 7"/>
            <p:cNvSpPr txBox="1">
              <a:spLocks noChangeArrowheads="1"/>
            </p:cNvSpPr>
            <p:nvPr/>
          </p:nvSpPr>
          <p:spPr bwMode="auto">
            <a:xfrm>
              <a:off x="546" y="2708"/>
              <a:ext cx="10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power  =</a:t>
              </a:r>
            </a:p>
          </p:txBody>
        </p:sp>
        <p:grpSp>
          <p:nvGrpSpPr>
            <p:cNvPr id="653320" name="Group 8"/>
            <p:cNvGrpSpPr>
              <a:grpSpLocks/>
            </p:cNvGrpSpPr>
            <p:nvPr/>
          </p:nvGrpSpPr>
          <p:grpSpPr bwMode="auto">
            <a:xfrm>
              <a:off x="1522" y="2623"/>
              <a:ext cx="1075" cy="495"/>
              <a:chOff x="1434" y="2095"/>
              <a:chExt cx="1075" cy="495"/>
            </a:xfrm>
          </p:grpSpPr>
          <p:sp>
            <p:nvSpPr>
              <p:cNvPr id="653321" name="Rectangle 9"/>
              <p:cNvSpPr>
                <a:spLocks noChangeArrowheads="1"/>
              </p:cNvSpPr>
              <p:nvPr/>
            </p:nvSpPr>
            <p:spPr bwMode="auto">
              <a:xfrm>
                <a:off x="1434" y="2095"/>
                <a:ext cx="1075" cy="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GB" b="1"/>
                  <a:t>work done</a:t>
                </a: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GB" b="1"/>
                  <a:t>time</a:t>
                </a:r>
              </a:p>
            </p:txBody>
          </p:sp>
          <p:sp>
            <p:nvSpPr>
              <p:cNvPr id="653322" name="Line 10"/>
              <p:cNvSpPr>
                <a:spLocks noChangeShapeType="1"/>
              </p:cNvSpPr>
              <p:nvPr/>
            </p:nvSpPr>
            <p:spPr bwMode="auto">
              <a:xfrm>
                <a:off x="1461" y="2321"/>
                <a:ext cx="1037" cy="0"/>
              </a:xfrm>
              <a:prstGeom prst="line">
                <a:avLst/>
              </a:prstGeom>
              <a:noFill/>
              <a:ln w="25400">
                <a:solidFill>
                  <a:srgbClr val="01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53323" name="Text Box 11"/>
            <p:cNvSpPr txBox="1">
              <a:spLocks noChangeArrowheads="1"/>
            </p:cNvSpPr>
            <p:nvPr/>
          </p:nvSpPr>
          <p:spPr bwMode="auto">
            <a:xfrm>
              <a:off x="2770" y="2708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b="1"/>
                <a:t>=</a:t>
              </a:r>
            </a:p>
          </p:txBody>
        </p:sp>
        <p:grpSp>
          <p:nvGrpSpPr>
            <p:cNvPr id="653324" name="Group 12"/>
            <p:cNvGrpSpPr>
              <a:grpSpLocks/>
            </p:cNvGrpSpPr>
            <p:nvPr/>
          </p:nvGrpSpPr>
          <p:grpSpPr bwMode="auto">
            <a:xfrm>
              <a:off x="3083" y="2623"/>
              <a:ext cx="1515" cy="495"/>
              <a:chOff x="3251" y="2623"/>
              <a:chExt cx="1515" cy="495"/>
            </a:xfrm>
          </p:grpSpPr>
          <p:sp>
            <p:nvSpPr>
              <p:cNvPr id="653325" name="Rectangle 13"/>
              <p:cNvSpPr>
                <a:spLocks noChangeArrowheads="1"/>
              </p:cNvSpPr>
              <p:nvPr/>
            </p:nvSpPr>
            <p:spPr bwMode="auto">
              <a:xfrm>
                <a:off x="3251" y="2623"/>
                <a:ext cx="1515" cy="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GB" b="1"/>
                  <a:t>energy transfer</a:t>
                </a:r>
              </a:p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GB" b="1"/>
                  <a:t>time</a:t>
                </a:r>
              </a:p>
            </p:txBody>
          </p:sp>
          <p:sp>
            <p:nvSpPr>
              <p:cNvPr id="653326" name="Line 14"/>
              <p:cNvSpPr>
                <a:spLocks noChangeShapeType="1"/>
              </p:cNvSpPr>
              <p:nvPr/>
            </p:nvSpPr>
            <p:spPr bwMode="auto">
              <a:xfrm>
                <a:off x="3277" y="2849"/>
                <a:ext cx="1477" cy="0"/>
              </a:xfrm>
              <a:prstGeom prst="line">
                <a:avLst/>
              </a:prstGeom>
              <a:noFill/>
              <a:ln w="25400">
                <a:solidFill>
                  <a:srgbClr val="01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653328" name="Picture 16" descr="360002_9066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889000"/>
            <a:ext cx="451326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65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/>
      <p:bldP spid="653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47675" y="-243408"/>
            <a:ext cx="8229600" cy="1143000"/>
          </a:xfrm>
        </p:spPr>
        <p:txBody>
          <a:bodyPr/>
          <a:lstStyle/>
          <a:p>
            <a:r>
              <a:rPr lang="en-GB" dirty="0"/>
              <a:t>Power, work and time calculations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ShockwaveFlash1" r:id="rId2" imgW="8699406" imgH="5308459"/>
        </mc:Choice>
        <mc:Fallback>
          <p:control name="ShockwaveFlash1" r:id="rId2" imgW="8699406" imgH="530845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12243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2307"/>
            <a:ext cx="8229600" cy="1143000"/>
          </a:xfrm>
        </p:spPr>
        <p:txBody>
          <a:bodyPr/>
          <a:lstStyle/>
          <a:p>
            <a:r>
              <a:rPr lang="en-GB" dirty="0"/>
              <a:t>More power!</a:t>
            </a:r>
          </a:p>
        </p:txBody>
      </p:sp>
      <p:sp>
        <p:nvSpPr>
          <p:cNvPr id="657411" name="Text Box 3"/>
          <p:cNvSpPr txBox="1">
            <a:spLocks noChangeArrowheads="1"/>
          </p:cNvSpPr>
          <p:nvPr/>
        </p:nvSpPr>
        <p:spPr bwMode="auto">
          <a:xfrm>
            <a:off x="468313" y="855923"/>
            <a:ext cx="835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0066"/>
                </a:solidFill>
              </a:rPr>
              <a:t>What advantages and disadvantages are there in using a more powerful machine?</a:t>
            </a:r>
          </a:p>
        </p:txBody>
      </p:sp>
      <p:pic>
        <p:nvPicPr>
          <p:cNvPr id="657412" name="Picture 4" descr="PA4 Pat cartoon 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84325"/>
            <a:ext cx="8208962" cy="45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591</Words>
  <Application>Microsoft Office PowerPoint</Application>
  <PresentationFormat>On-screen Show (4:3)</PresentationFormat>
  <Paragraphs>98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Work done</vt:lpstr>
      <vt:lpstr>Why is there a difference between the two cranes?  What do you think will happen?</vt:lpstr>
      <vt:lpstr>Which is most powerful?</vt:lpstr>
      <vt:lpstr>Power!</vt:lpstr>
      <vt:lpstr>How is power calculated?</vt:lpstr>
      <vt:lpstr>Calculating power question 1</vt:lpstr>
      <vt:lpstr>Calculating power question 2</vt:lpstr>
      <vt:lpstr>Power, work and time calculations</vt:lpstr>
      <vt:lpstr>More power!</vt:lpstr>
      <vt:lpstr>How is power related to fuel consumption?</vt:lpstr>
      <vt:lpstr>Let’s prove it for ourselves!  We can calculate our power output because we are machines!</vt:lpstr>
      <vt:lpstr>Extension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Hina Hashmi</dc:creator>
  <cp:lastModifiedBy>HATTON Thomas</cp:lastModifiedBy>
  <cp:revision>12</cp:revision>
  <cp:lastPrinted>2011-11-07T15:04:56Z</cp:lastPrinted>
  <dcterms:created xsi:type="dcterms:W3CDTF">2011-10-21T15:36:33Z</dcterms:created>
  <dcterms:modified xsi:type="dcterms:W3CDTF">2014-09-16T05:19:12Z</dcterms:modified>
</cp:coreProperties>
</file>