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1"/>
  </p:sldMasterIdLst>
  <p:sldIdLst>
    <p:sldId id="256" r:id="rId2"/>
    <p:sldId id="257" r:id="rId3"/>
    <p:sldId id="259" r:id="rId4"/>
    <p:sldId id="260" r:id="rId5"/>
    <p:sldId id="262" r:id="rId6"/>
    <p:sldId id="261" r:id="rId7"/>
    <p:sldId id="263" r:id="rId8"/>
    <p:sldId id="264" r:id="rId9"/>
    <p:sldId id="265" r:id="rId10"/>
    <p:sldId id="267" r:id="rId11"/>
    <p:sldId id="268" r:id="rId12"/>
    <p:sldId id="266" r:id="rId13"/>
    <p:sldId id="258" r:id="rId14"/>
    <p:sldId id="270" r:id="rId15"/>
    <p:sldId id="272" r:id="rId16"/>
    <p:sldId id="271" r:id="rId17"/>
    <p:sldId id="273" r:id="rId18"/>
    <p:sldId id="269" r:id="rId19"/>
  </p:sldIdLst>
  <p:sldSz cx="12192000" cy="6858000"/>
  <p:notesSz cx="6858000" cy="9144000"/>
  <p:defaultTextStyle>
    <a:defPPr>
      <a:defRPr lang="en-GB"/>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9B89DED-96E6-4FF9-84C8-48FF24420648}" v="3598" dt="2023-01-12T04:37:38.093"/>
    <p1510:client id="{9329653A-F02A-C7CE-5454-066481C94D2C}" v="4488" dt="2023-01-12T06:50:58.484"/>
    <p1510:client id="{9C218C02-1C66-D0FF-15CB-6FDE10240704}" v="4" dt="2023-01-12T04:40:26.15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4660"/>
  </p:normalViewPr>
  <p:slideViewPr>
    <p:cSldViewPr snapToGrid="0">
      <p:cViewPr varScale="1">
        <p:scale>
          <a:sx n="114" d="100"/>
          <a:sy n="114" d="100"/>
        </p:scale>
        <p:origin x="224"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48D7368D-31D9-8101-473D-CD39E706FD22}"/>
              </a:ext>
              <a:ext uri="{C183D7F6-B498-43B3-948B-1728B52AA6E4}">
                <adec:decorative xmlns:adec="http://schemas.microsoft.com/office/drawing/2017/decorative" val="1"/>
              </a:ext>
            </a:extLst>
          </p:cNvPr>
          <p:cNvSpPr/>
          <p:nvPr/>
        </p:nvSpPr>
        <p:spPr>
          <a:xfrm>
            <a:off x="5796401" y="3378954"/>
            <a:ext cx="6394567" cy="3479046"/>
          </a:xfrm>
          <a:custGeom>
            <a:avLst/>
            <a:gdLst>
              <a:gd name="connsiteX0" fmla="*/ 5171297 w 6394567"/>
              <a:gd name="connsiteY0" fmla="*/ 284 h 3479046"/>
              <a:gd name="connsiteX1" fmla="*/ 6394290 w 6394567"/>
              <a:gd name="connsiteY1" fmla="*/ 430072 h 3479046"/>
              <a:gd name="connsiteX2" fmla="*/ 6394567 w 6394567"/>
              <a:gd name="connsiteY2" fmla="*/ 430316 h 3479046"/>
              <a:gd name="connsiteX3" fmla="*/ 6394567 w 6394567"/>
              <a:gd name="connsiteY3" fmla="*/ 3479046 h 3479046"/>
              <a:gd name="connsiteX4" fmla="*/ 0 w 6394567"/>
              <a:gd name="connsiteY4" fmla="*/ 3479046 h 3479046"/>
              <a:gd name="connsiteX5" fmla="*/ 3916974 w 6394567"/>
              <a:gd name="connsiteY5" fmla="*/ 405504 h 3479046"/>
              <a:gd name="connsiteX6" fmla="*/ 3959456 w 6394567"/>
              <a:gd name="connsiteY6" fmla="*/ 373857 h 3479046"/>
              <a:gd name="connsiteX7" fmla="*/ 5052215 w 6394567"/>
              <a:gd name="connsiteY7" fmla="*/ 1756 h 3479046"/>
              <a:gd name="connsiteX8" fmla="*/ 5171297 w 6394567"/>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394567" h="3479046">
                <a:moveTo>
                  <a:pt x="5171297" y="284"/>
                </a:moveTo>
                <a:cubicBezTo>
                  <a:pt x="5607674" y="7531"/>
                  <a:pt x="6039042" y="153650"/>
                  <a:pt x="6394290" y="430072"/>
                </a:cubicBezTo>
                <a:lnTo>
                  <a:pt x="6394567" y="430316"/>
                </a:lnTo>
                <a:lnTo>
                  <a:pt x="6394567"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39000">
                <a:schemeClr val="bg2"/>
              </a:gs>
              <a:gs pos="100000">
                <a:schemeClr val="accent1">
                  <a:lumMod val="60000"/>
                  <a:lumOff val="40000"/>
                </a:schemeClr>
              </a:gs>
            </a:gsLst>
            <a:lin ang="1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9FF32C74-82F4-2A29-889B-EF23CEE6AA4F}"/>
              </a:ext>
            </a:extLst>
          </p:cNvPr>
          <p:cNvSpPr>
            <a:spLocks noGrp="1"/>
          </p:cNvSpPr>
          <p:nvPr>
            <p:ph type="ctrTitle"/>
          </p:nvPr>
        </p:nvSpPr>
        <p:spPr>
          <a:xfrm>
            <a:off x="1066801" y="1122363"/>
            <a:ext cx="6211185" cy="2305246"/>
          </a:xfrm>
        </p:spPr>
        <p:txBody>
          <a:bodyPr anchor="b">
            <a:normAutofit/>
          </a:bodyPr>
          <a:lstStyle>
            <a:lvl1pPr algn="l">
              <a:lnSpc>
                <a:spcPct val="100000"/>
              </a:lnSpc>
              <a:defRPr sz="36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74ACADD6-278F-604C-8A38-BBBAFC6754E8}"/>
              </a:ext>
            </a:extLst>
          </p:cNvPr>
          <p:cNvSpPr>
            <a:spLocks noGrp="1"/>
          </p:cNvSpPr>
          <p:nvPr>
            <p:ph type="subTitle" idx="1"/>
          </p:nvPr>
        </p:nvSpPr>
        <p:spPr>
          <a:xfrm>
            <a:off x="1066802" y="3549048"/>
            <a:ext cx="5029198" cy="1956278"/>
          </a:xfrm>
        </p:spPr>
        <p:txBody>
          <a:bodyPr>
            <a:normAutofit/>
          </a:bodyPr>
          <a:lstStyle>
            <a:lvl1pPr marL="0" indent="0" algn="l">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DC43946B-3F5A-C916-B62B-8D5938EA8285}"/>
              </a:ext>
            </a:extLst>
          </p:cNvPr>
          <p:cNvSpPr>
            <a:spLocks noGrp="1"/>
          </p:cNvSpPr>
          <p:nvPr>
            <p:ph type="dt" sz="half" idx="10"/>
          </p:nvPr>
        </p:nvSpPr>
        <p:spPr/>
        <p:txBody>
          <a:bodyPr/>
          <a:lstStyle/>
          <a:p>
            <a:fld id="{1E351CED-465B-40B5-ADCE-957C918F227B}" type="datetimeFigureOut">
              <a:rPr lang="en-US" smtClean="0"/>
              <a:t>2/13/2023</a:t>
            </a:fld>
            <a:endParaRPr lang="en-US"/>
          </a:p>
        </p:txBody>
      </p:sp>
      <p:sp>
        <p:nvSpPr>
          <p:cNvPr id="5" name="Footer Placeholder 4">
            <a:extLst>
              <a:ext uri="{FF2B5EF4-FFF2-40B4-BE49-F238E27FC236}">
                <a16:creationId xmlns:a16="http://schemas.microsoft.com/office/drawing/2014/main" id="{5986539F-2DB8-FCDA-C884-9C3CD29B8C4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DAA7B3-5D3B-D493-8F6F-1FEBB8576D62}"/>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96786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50D2E-0561-F284-F89A-AAE3CD09AC24}"/>
              </a:ext>
            </a:extLst>
          </p:cNvPr>
          <p:cNvSpPr>
            <a:spLocks noGrp="1"/>
          </p:cNvSpPr>
          <p:nvPr>
            <p:ph type="title"/>
          </p:nvPr>
        </p:nvSpPr>
        <p:spPr>
          <a:xfrm>
            <a:off x="1066800" y="936841"/>
            <a:ext cx="10239338" cy="953669"/>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2657C4C-16EC-2477-6332-830F53011D33}"/>
              </a:ext>
            </a:extLst>
          </p:cNvPr>
          <p:cNvSpPr>
            <a:spLocks noGrp="1"/>
          </p:cNvSpPr>
          <p:nvPr>
            <p:ph type="body" orient="vert" idx="1"/>
          </p:nvPr>
        </p:nvSpPr>
        <p:spPr>
          <a:xfrm>
            <a:off x="1069848" y="2139696"/>
            <a:ext cx="10239338" cy="367768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0940D3-6996-1C08-F1AF-87C354657912}"/>
              </a:ext>
            </a:extLst>
          </p:cNvPr>
          <p:cNvSpPr>
            <a:spLocks noGrp="1"/>
          </p:cNvSpPr>
          <p:nvPr>
            <p:ph type="dt" sz="half" idx="10"/>
          </p:nvPr>
        </p:nvSpPr>
        <p:spPr/>
        <p:txBody>
          <a:bodyPr/>
          <a:lstStyle/>
          <a:p>
            <a:fld id="{1E351CED-465B-40B5-ADCE-957C918F227B}" type="datetimeFigureOut">
              <a:rPr lang="en-US" smtClean="0"/>
              <a:t>2/13/2023</a:t>
            </a:fld>
            <a:endParaRPr lang="en-US"/>
          </a:p>
        </p:txBody>
      </p:sp>
      <p:sp>
        <p:nvSpPr>
          <p:cNvPr id="5" name="Footer Placeholder 4">
            <a:extLst>
              <a:ext uri="{FF2B5EF4-FFF2-40B4-BE49-F238E27FC236}">
                <a16:creationId xmlns:a16="http://schemas.microsoft.com/office/drawing/2014/main" id="{4C3676C3-588F-B636-8CE0-AA2CBFBCE96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8CEF8A9-EB1E-B344-A4B8-B58D0633630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8119080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DEF3A28-33E4-2796-AE7A-1234569F5CE0}"/>
              </a:ext>
            </a:extLst>
          </p:cNvPr>
          <p:cNvSpPr>
            <a:spLocks noGrp="1"/>
          </p:cNvSpPr>
          <p:nvPr>
            <p:ph type="title" orient="vert"/>
          </p:nvPr>
        </p:nvSpPr>
        <p:spPr>
          <a:xfrm>
            <a:off x="8844950" y="1081177"/>
            <a:ext cx="2508849" cy="4633823"/>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A6D185FC-2BBB-E997-A5CD-F2C6CF6B7C68}"/>
              </a:ext>
            </a:extLst>
          </p:cNvPr>
          <p:cNvSpPr>
            <a:spLocks noGrp="1"/>
          </p:cNvSpPr>
          <p:nvPr>
            <p:ph type="body" orient="vert" idx="1"/>
          </p:nvPr>
        </p:nvSpPr>
        <p:spPr>
          <a:xfrm>
            <a:off x="1066800" y="1081177"/>
            <a:ext cx="7505700" cy="463382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5E314B3C-96CD-071C-C2AD-2C7E04F819C0}"/>
              </a:ext>
            </a:extLst>
          </p:cNvPr>
          <p:cNvSpPr>
            <a:spLocks noGrp="1"/>
          </p:cNvSpPr>
          <p:nvPr>
            <p:ph type="dt" sz="half" idx="10"/>
          </p:nvPr>
        </p:nvSpPr>
        <p:spPr/>
        <p:txBody>
          <a:bodyPr/>
          <a:lstStyle/>
          <a:p>
            <a:fld id="{1E351CED-465B-40B5-ADCE-957C918F227B}" type="datetimeFigureOut">
              <a:rPr lang="en-US" smtClean="0"/>
              <a:t>2/13/2023</a:t>
            </a:fld>
            <a:endParaRPr lang="en-US"/>
          </a:p>
        </p:txBody>
      </p:sp>
      <p:sp>
        <p:nvSpPr>
          <p:cNvPr id="5" name="Footer Placeholder 4">
            <a:extLst>
              <a:ext uri="{FF2B5EF4-FFF2-40B4-BE49-F238E27FC236}">
                <a16:creationId xmlns:a16="http://schemas.microsoft.com/office/drawing/2014/main" id="{F5AA2B04-F5E0-C5A3-C77D-6AE9A9E91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155BC2-C712-C4A4-50EC-E10D88344310}"/>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5643199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EA4769-9A55-AF9B-4CE4-DFA07E711CF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8CE45D9E-DBB4-B890-88D5-B4C03599EC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AE15260-1C0B-A965-3114-D7C40D18BDF4}"/>
              </a:ext>
            </a:extLst>
          </p:cNvPr>
          <p:cNvSpPr>
            <a:spLocks noGrp="1"/>
          </p:cNvSpPr>
          <p:nvPr>
            <p:ph type="dt" sz="half" idx="10"/>
          </p:nvPr>
        </p:nvSpPr>
        <p:spPr/>
        <p:txBody>
          <a:bodyPr/>
          <a:lstStyle/>
          <a:p>
            <a:fld id="{1E351CED-465B-40B5-ADCE-957C918F227B}" type="datetimeFigureOut">
              <a:rPr lang="en-US" smtClean="0"/>
              <a:t>2/13/2023</a:t>
            </a:fld>
            <a:endParaRPr lang="en-US"/>
          </a:p>
        </p:txBody>
      </p:sp>
      <p:sp>
        <p:nvSpPr>
          <p:cNvPr id="5" name="Footer Placeholder 4">
            <a:extLst>
              <a:ext uri="{FF2B5EF4-FFF2-40B4-BE49-F238E27FC236}">
                <a16:creationId xmlns:a16="http://schemas.microsoft.com/office/drawing/2014/main" id="{19AAF4D1-0334-3F24-69B4-06C7BD742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BA76D-3B8B-429D-9B32-54D6A6297C0A}"/>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3809388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D8D9C414-4A2F-78AF-ED60-6130D4C563B3}"/>
              </a:ext>
            </a:extLst>
          </p:cNvPr>
          <p:cNvSpPr/>
          <p:nvPr/>
        </p:nvSpPr>
        <p:spPr>
          <a:xfrm>
            <a:off x="6284115" y="3378954"/>
            <a:ext cx="5907885" cy="3479046"/>
          </a:xfrm>
          <a:custGeom>
            <a:avLst/>
            <a:gdLst>
              <a:gd name="connsiteX0" fmla="*/ 5171297 w 5907885"/>
              <a:gd name="connsiteY0" fmla="*/ 284 h 3479046"/>
              <a:gd name="connsiteX1" fmla="*/ 5813217 w 5907885"/>
              <a:gd name="connsiteY1" fmla="*/ 114238 h 3479046"/>
              <a:gd name="connsiteX2" fmla="*/ 5907885 w 5907885"/>
              <a:gd name="connsiteY2" fmla="*/ 151524 h 3479046"/>
              <a:gd name="connsiteX3" fmla="*/ 5907885 w 5907885"/>
              <a:gd name="connsiteY3" fmla="*/ 3479046 h 3479046"/>
              <a:gd name="connsiteX4" fmla="*/ 0 w 5907885"/>
              <a:gd name="connsiteY4" fmla="*/ 3479046 h 3479046"/>
              <a:gd name="connsiteX5" fmla="*/ 3916974 w 5907885"/>
              <a:gd name="connsiteY5" fmla="*/ 405504 h 3479046"/>
              <a:gd name="connsiteX6" fmla="*/ 3959456 w 5907885"/>
              <a:gd name="connsiteY6" fmla="*/ 373857 h 3479046"/>
              <a:gd name="connsiteX7" fmla="*/ 5052215 w 5907885"/>
              <a:gd name="connsiteY7" fmla="*/ 1756 h 3479046"/>
              <a:gd name="connsiteX8" fmla="*/ 5171297 w 5907885"/>
              <a:gd name="connsiteY8" fmla="*/ 284 h 3479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907885" h="3479046">
                <a:moveTo>
                  <a:pt x="5171297" y="284"/>
                </a:moveTo>
                <a:cubicBezTo>
                  <a:pt x="5389485" y="3908"/>
                  <a:pt x="5606422" y="42249"/>
                  <a:pt x="5813217" y="114238"/>
                </a:cubicBezTo>
                <a:lnTo>
                  <a:pt x="5907885" y="151524"/>
                </a:lnTo>
                <a:lnTo>
                  <a:pt x="5907885" y="3479046"/>
                </a:lnTo>
                <a:lnTo>
                  <a:pt x="0" y="3479046"/>
                </a:lnTo>
                <a:lnTo>
                  <a:pt x="3916974" y="405504"/>
                </a:lnTo>
                <a:lnTo>
                  <a:pt x="3959456" y="373857"/>
                </a:lnTo>
                <a:cubicBezTo>
                  <a:pt x="4291086" y="139664"/>
                  <a:pt x="4671097" y="17528"/>
                  <a:pt x="5052215" y="1756"/>
                </a:cubicBezTo>
                <a:cubicBezTo>
                  <a:pt x="5091916" y="114"/>
                  <a:pt x="5131627" y="-375"/>
                  <a:pt x="5171297" y="284"/>
                </a:cubicBezTo>
                <a:close/>
              </a:path>
            </a:pathLst>
          </a:custGeom>
          <a:gradFill>
            <a:gsLst>
              <a:gs pos="23000">
                <a:schemeClr val="bg2"/>
              </a:gs>
              <a:gs pos="100000">
                <a:schemeClr val="accent1">
                  <a:lumMod val="60000"/>
                  <a:lumOff val="40000"/>
                </a:schemeClr>
              </a:gs>
            </a:gsLst>
            <a:lin ang="4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3410AE4-7FC7-589E-B6D3-0DA7B5FC5CE3}"/>
              </a:ext>
            </a:extLst>
          </p:cNvPr>
          <p:cNvSpPr/>
          <p:nvPr/>
        </p:nvSpPr>
        <p:spPr>
          <a:xfrm flipH="1" flipV="1">
            <a:off x="0" y="0"/>
            <a:ext cx="2923855" cy="1479128"/>
          </a:xfrm>
          <a:custGeom>
            <a:avLst/>
            <a:gdLst>
              <a:gd name="connsiteX0" fmla="*/ 2923855 w 2923855"/>
              <a:gd name="connsiteY0" fmla="*/ 1479128 h 1479128"/>
              <a:gd name="connsiteX1" fmla="*/ 0 w 2923855"/>
              <a:gd name="connsiteY1" fmla="*/ 1479128 h 1479128"/>
              <a:gd name="connsiteX2" fmla="*/ 1368245 w 2923855"/>
              <a:gd name="connsiteY2" fmla="*/ 405504 h 1479128"/>
              <a:gd name="connsiteX3" fmla="*/ 1410727 w 2923855"/>
              <a:gd name="connsiteY3" fmla="*/ 373857 h 1479128"/>
              <a:gd name="connsiteX4" fmla="*/ 2503486 w 2923855"/>
              <a:gd name="connsiteY4" fmla="*/ 1756 h 1479128"/>
              <a:gd name="connsiteX5" fmla="*/ 2622568 w 2923855"/>
              <a:gd name="connsiteY5" fmla="*/ 284 h 1479128"/>
              <a:gd name="connsiteX6" fmla="*/ 2785835 w 2923855"/>
              <a:gd name="connsiteY6" fmla="*/ 9494 h 1479128"/>
              <a:gd name="connsiteX7" fmla="*/ 2923855 w 2923855"/>
              <a:gd name="connsiteY7" fmla="*/ 28352 h 1479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23855" h="1479128">
                <a:moveTo>
                  <a:pt x="2923855" y="1479128"/>
                </a:moveTo>
                <a:lnTo>
                  <a:pt x="0" y="1479128"/>
                </a:lnTo>
                <a:lnTo>
                  <a:pt x="1368245" y="405504"/>
                </a:lnTo>
                <a:lnTo>
                  <a:pt x="1410727" y="373857"/>
                </a:lnTo>
                <a:cubicBezTo>
                  <a:pt x="1742357" y="139664"/>
                  <a:pt x="2122368" y="17528"/>
                  <a:pt x="2503486" y="1756"/>
                </a:cubicBezTo>
                <a:cubicBezTo>
                  <a:pt x="2543187" y="114"/>
                  <a:pt x="2582898" y="-375"/>
                  <a:pt x="2622568" y="284"/>
                </a:cubicBezTo>
                <a:cubicBezTo>
                  <a:pt x="2677115" y="1190"/>
                  <a:pt x="2731584" y="4266"/>
                  <a:pt x="2785835" y="9494"/>
                </a:cubicBezTo>
                <a:lnTo>
                  <a:pt x="2923855" y="28352"/>
                </a:lnTo>
                <a:close/>
              </a:path>
            </a:pathLst>
          </a:custGeom>
          <a:gradFill>
            <a:gsLst>
              <a:gs pos="33000">
                <a:schemeClr val="bg2"/>
              </a:gs>
              <a:gs pos="100000">
                <a:schemeClr val="accent1">
                  <a:lumMod val="60000"/>
                  <a:lumOff val="40000"/>
                </a:schemeClr>
              </a:gs>
            </a:gsLst>
            <a:lin ang="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FB381CBD-08D9-3C9A-7620-24F2D6404893}"/>
              </a:ext>
            </a:extLst>
          </p:cNvPr>
          <p:cNvSpPr>
            <a:spLocks noGrp="1"/>
          </p:cNvSpPr>
          <p:nvPr>
            <p:ph type="title"/>
          </p:nvPr>
        </p:nvSpPr>
        <p:spPr>
          <a:xfrm>
            <a:off x="1066800" y="1709738"/>
            <a:ext cx="6455434" cy="2981274"/>
          </a:xfrm>
        </p:spPr>
        <p:txBody>
          <a:bodyPr anchor="b">
            <a:normAutofit/>
          </a:bodyPr>
          <a:lstStyle>
            <a:lvl1pPr>
              <a:defRPr sz="48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ED5AE2B-1716-CEEC-73F8-E81F59192562}"/>
              </a:ext>
            </a:extLst>
          </p:cNvPr>
          <p:cNvSpPr>
            <a:spLocks noGrp="1"/>
          </p:cNvSpPr>
          <p:nvPr>
            <p:ph type="body" idx="1"/>
          </p:nvPr>
        </p:nvSpPr>
        <p:spPr>
          <a:xfrm>
            <a:off x="1066800" y="4759252"/>
            <a:ext cx="5397260" cy="955748"/>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5CF3052-6EE8-979F-04FB-1B8DF81F29B9}"/>
              </a:ext>
            </a:extLst>
          </p:cNvPr>
          <p:cNvSpPr>
            <a:spLocks noGrp="1"/>
          </p:cNvSpPr>
          <p:nvPr>
            <p:ph type="dt" sz="half" idx="10"/>
          </p:nvPr>
        </p:nvSpPr>
        <p:spPr/>
        <p:txBody>
          <a:bodyPr/>
          <a:lstStyle/>
          <a:p>
            <a:fld id="{1E351CED-465B-40B5-ADCE-957C918F227B}" type="datetimeFigureOut">
              <a:rPr lang="en-US" smtClean="0"/>
              <a:t>2/13/2023</a:t>
            </a:fld>
            <a:endParaRPr lang="en-US"/>
          </a:p>
        </p:txBody>
      </p:sp>
      <p:sp>
        <p:nvSpPr>
          <p:cNvPr id="5" name="Footer Placeholder 4">
            <a:extLst>
              <a:ext uri="{FF2B5EF4-FFF2-40B4-BE49-F238E27FC236}">
                <a16:creationId xmlns:a16="http://schemas.microsoft.com/office/drawing/2014/main" id="{7D986285-161A-6869-27C2-0A159C2344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7ED64F-5DAB-238D-C34A-1DCCB12221D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587932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F484D0-7460-7B08-F1EE-96EABE40212A}"/>
              </a:ext>
            </a:extLst>
          </p:cNvPr>
          <p:cNvSpPr>
            <a:spLocks noGrp="1"/>
          </p:cNvSpPr>
          <p:nvPr>
            <p:ph type="title"/>
          </p:nvPr>
        </p:nvSpPr>
        <p:spPr>
          <a:xfrm>
            <a:off x="1066799" y="936841"/>
            <a:ext cx="10092477" cy="953669"/>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780B7F9-8ECB-7079-A11E-51D3903E2B1A}"/>
              </a:ext>
            </a:extLst>
          </p:cNvPr>
          <p:cNvSpPr>
            <a:spLocks noGrp="1"/>
          </p:cNvSpPr>
          <p:nvPr>
            <p:ph sz="half" idx="1"/>
          </p:nvPr>
        </p:nvSpPr>
        <p:spPr>
          <a:xfrm>
            <a:off x="1066800"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E4E97161-CAF5-CA48-D814-7ACD43AB99E1}"/>
              </a:ext>
            </a:extLst>
          </p:cNvPr>
          <p:cNvSpPr>
            <a:spLocks noGrp="1"/>
          </p:cNvSpPr>
          <p:nvPr>
            <p:ph sz="half" idx="2"/>
          </p:nvPr>
        </p:nvSpPr>
        <p:spPr>
          <a:xfrm>
            <a:off x="6349795" y="2117341"/>
            <a:ext cx="4809482" cy="37601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623BD680-4E7A-5155-3CAE-6BD44EE8BA83}"/>
              </a:ext>
            </a:extLst>
          </p:cNvPr>
          <p:cNvSpPr>
            <a:spLocks noGrp="1"/>
          </p:cNvSpPr>
          <p:nvPr>
            <p:ph type="dt" sz="half" idx="10"/>
          </p:nvPr>
        </p:nvSpPr>
        <p:spPr/>
        <p:txBody>
          <a:bodyPr/>
          <a:lstStyle/>
          <a:p>
            <a:fld id="{1E351CED-465B-40B5-ADCE-957C918F227B}" type="datetimeFigureOut">
              <a:rPr lang="en-US" smtClean="0"/>
              <a:t>2/13/2023</a:t>
            </a:fld>
            <a:endParaRPr lang="en-US"/>
          </a:p>
        </p:txBody>
      </p:sp>
      <p:sp>
        <p:nvSpPr>
          <p:cNvPr id="6" name="Footer Placeholder 5">
            <a:extLst>
              <a:ext uri="{FF2B5EF4-FFF2-40B4-BE49-F238E27FC236}">
                <a16:creationId xmlns:a16="http://schemas.microsoft.com/office/drawing/2014/main" id="{4F6A152D-EFF2-B3AA-3F25-14E1136734A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0BD6032-FD7A-BFFD-9BE5-48EDBEFBD147}"/>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1089851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47F4D-4855-340E-03F3-4860885EC671}"/>
              </a:ext>
            </a:extLst>
          </p:cNvPr>
          <p:cNvSpPr>
            <a:spLocks noGrp="1"/>
          </p:cNvSpPr>
          <p:nvPr>
            <p:ph type="title"/>
          </p:nvPr>
        </p:nvSpPr>
        <p:spPr>
          <a:xfrm>
            <a:off x="1066800" y="963283"/>
            <a:ext cx="10096500" cy="916004"/>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D3CEB472-7426-C288-B5F6-0A1232DCED65}"/>
              </a:ext>
            </a:extLst>
          </p:cNvPr>
          <p:cNvSpPr>
            <a:spLocks noGrp="1"/>
          </p:cNvSpPr>
          <p:nvPr>
            <p:ph type="body" idx="1"/>
          </p:nvPr>
        </p:nvSpPr>
        <p:spPr>
          <a:xfrm>
            <a:off x="1066801" y="1879287"/>
            <a:ext cx="4739628"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3194F9C-B6FA-97C3-F618-0CF956CB53B2}"/>
              </a:ext>
            </a:extLst>
          </p:cNvPr>
          <p:cNvSpPr>
            <a:spLocks noGrp="1"/>
          </p:cNvSpPr>
          <p:nvPr>
            <p:ph sz="half" idx="2"/>
          </p:nvPr>
        </p:nvSpPr>
        <p:spPr>
          <a:xfrm>
            <a:off x="1066801" y="2505075"/>
            <a:ext cx="4739628"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8F5665C-7910-AFA2-350F-42C06ED5AF47}"/>
              </a:ext>
            </a:extLst>
          </p:cNvPr>
          <p:cNvSpPr>
            <a:spLocks noGrp="1"/>
          </p:cNvSpPr>
          <p:nvPr>
            <p:ph type="body" sz="quarter" idx="3"/>
          </p:nvPr>
        </p:nvSpPr>
        <p:spPr>
          <a:xfrm>
            <a:off x="6400330" y="1879287"/>
            <a:ext cx="4762970" cy="582117"/>
          </a:xfrm>
        </p:spPr>
        <p:txBody>
          <a:bodyPr anchor="b">
            <a:noAutofit/>
          </a:bodyPr>
          <a:lstStyle>
            <a:lvl1pPr marL="0" indent="0">
              <a:buNone/>
              <a:defRPr sz="1400" b="1" cap="all" spc="25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D71352E-1DE0-F0CD-6F81-1D8FF59C2B0D}"/>
              </a:ext>
            </a:extLst>
          </p:cNvPr>
          <p:cNvSpPr>
            <a:spLocks noGrp="1"/>
          </p:cNvSpPr>
          <p:nvPr>
            <p:ph sz="quarter" idx="4"/>
          </p:nvPr>
        </p:nvSpPr>
        <p:spPr>
          <a:xfrm>
            <a:off x="6400330" y="2505075"/>
            <a:ext cx="4762970" cy="338964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D38F7E4-7D9E-4736-3269-4F0C46996125}"/>
              </a:ext>
            </a:extLst>
          </p:cNvPr>
          <p:cNvSpPr>
            <a:spLocks noGrp="1"/>
          </p:cNvSpPr>
          <p:nvPr>
            <p:ph type="dt" sz="half" idx="10"/>
          </p:nvPr>
        </p:nvSpPr>
        <p:spPr/>
        <p:txBody>
          <a:bodyPr/>
          <a:lstStyle/>
          <a:p>
            <a:fld id="{1E351CED-465B-40B5-ADCE-957C918F227B}" type="datetimeFigureOut">
              <a:rPr lang="en-US" smtClean="0"/>
              <a:t>2/13/2023</a:t>
            </a:fld>
            <a:endParaRPr lang="en-US"/>
          </a:p>
        </p:txBody>
      </p:sp>
      <p:sp>
        <p:nvSpPr>
          <p:cNvPr id="8" name="Footer Placeholder 7">
            <a:extLst>
              <a:ext uri="{FF2B5EF4-FFF2-40B4-BE49-F238E27FC236}">
                <a16:creationId xmlns:a16="http://schemas.microsoft.com/office/drawing/2014/main" id="{218386CF-9A84-8D2A-BC47-C951DD99492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6980844D-FE1F-49E7-3BBD-527FB72ECD1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5861603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F691C-93A5-1364-00A9-A470C289F365}"/>
              </a:ext>
            </a:extLst>
          </p:cNvPr>
          <p:cNvSpPr>
            <a:spLocks noGrp="1"/>
          </p:cNvSpPr>
          <p:nvPr>
            <p:ph type="title"/>
          </p:nvPr>
        </p:nvSpPr>
        <p:spPr>
          <a:xfrm>
            <a:off x="1066800" y="1357223"/>
            <a:ext cx="8886884" cy="1043078"/>
          </a:xfrm>
        </p:spPr>
        <p:txBody>
          <a:bodyPr anchor="t"/>
          <a:lstStyle/>
          <a:p>
            <a:r>
              <a:rPr lang="en-US"/>
              <a:t>Click to edit Master title style</a:t>
            </a:r>
            <a:endParaRPr lang="en-US" dirty="0"/>
          </a:p>
        </p:txBody>
      </p:sp>
      <p:sp>
        <p:nvSpPr>
          <p:cNvPr id="3" name="Date Placeholder 2">
            <a:extLst>
              <a:ext uri="{FF2B5EF4-FFF2-40B4-BE49-F238E27FC236}">
                <a16:creationId xmlns:a16="http://schemas.microsoft.com/office/drawing/2014/main" id="{76E055BD-4154-B9D1-0B5B-B1E3A06B6B31}"/>
              </a:ext>
            </a:extLst>
          </p:cNvPr>
          <p:cNvSpPr>
            <a:spLocks noGrp="1"/>
          </p:cNvSpPr>
          <p:nvPr>
            <p:ph type="dt" sz="half" idx="10"/>
          </p:nvPr>
        </p:nvSpPr>
        <p:spPr/>
        <p:txBody>
          <a:bodyPr/>
          <a:lstStyle/>
          <a:p>
            <a:fld id="{1E351CED-465B-40B5-ADCE-957C918F227B}" type="datetimeFigureOut">
              <a:rPr lang="en-US" smtClean="0"/>
              <a:t>2/13/2023</a:t>
            </a:fld>
            <a:endParaRPr lang="en-US"/>
          </a:p>
        </p:txBody>
      </p:sp>
      <p:sp>
        <p:nvSpPr>
          <p:cNvPr id="4" name="Footer Placeholder 3">
            <a:extLst>
              <a:ext uri="{FF2B5EF4-FFF2-40B4-BE49-F238E27FC236}">
                <a16:creationId xmlns:a16="http://schemas.microsoft.com/office/drawing/2014/main" id="{0C2A9E4A-03D1-7A8B-233D-014A3248F0B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82CEFC4-D276-DF45-F395-F5BD2EA70114}"/>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23562251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12C0AD-76F4-FCE4-2717-0A9AA4351B6D}"/>
              </a:ext>
            </a:extLst>
          </p:cNvPr>
          <p:cNvSpPr>
            <a:spLocks noGrp="1"/>
          </p:cNvSpPr>
          <p:nvPr>
            <p:ph type="dt" sz="half" idx="10"/>
          </p:nvPr>
        </p:nvSpPr>
        <p:spPr/>
        <p:txBody>
          <a:bodyPr/>
          <a:lstStyle/>
          <a:p>
            <a:fld id="{1E351CED-465B-40B5-ADCE-957C918F227B}" type="datetimeFigureOut">
              <a:rPr lang="en-US" smtClean="0"/>
              <a:t>2/13/2023</a:t>
            </a:fld>
            <a:endParaRPr lang="en-US"/>
          </a:p>
        </p:txBody>
      </p:sp>
      <p:sp>
        <p:nvSpPr>
          <p:cNvPr id="3" name="Footer Placeholder 2">
            <a:extLst>
              <a:ext uri="{FF2B5EF4-FFF2-40B4-BE49-F238E27FC236}">
                <a16:creationId xmlns:a16="http://schemas.microsoft.com/office/drawing/2014/main" id="{BE83BB66-3F41-7F1D-5108-B3F679A88E6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FAA6DA0-07AE-4BE4-B82F-7936D0E3E37D}"/>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6660599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CBFB75-C953-0BD0-4E2E-717767426228}"/>
              </a:ext>
            </a:extLst>
          </p:cNvPr>
          <p:cNvSpPr>
            <a:spLocks noGrp="1"/>
          </p:cNvSpPr>
          <p:nvPr>
            <p:ph type="title"/>
          </p:nvPr>
        </p:nvSpPr>
        <p:spPr>
          <a:xfrm>
            <a:off x="1066800" y="770626"/>
            <a:ext cx="3705225" cy="1286774"/>
          </a:xfrm>
        </p:spPr>
        <p:txBody>
          <a:bodyPr anchor="b">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98E1AA52-60F3-40F2-673B-5848F4253FF0}"/>
              </a:ext>
            </a:extLst>
          </p:cNvPr>
          <p:cNvSpPr>
            <a:spLocks noGrp="1"/>
          </p:cNvSpPr>
          <p:nvPr>
            <p:ph idx="1"/>
          </p:nvPr>
        </p:nvSpPr>
        <p:spPr>
          <a:xfrm>
            <a:off x="5183188" y="1075426"/>
            <a:ext cx="5980112" cy="476837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0167E8-C561-5A72-AED3-442F66DDEE31}"/>
              </a:ext>
            </a:extLst>
          </p:cNvPr>
          <p:cNvSpPr>
            <a:spLocks noGrp="1"/>
          </p:cNvSpPr>
          <p:nvPr>
            <p:ph type="body" sz="half" idx="2"/>
          </p:nvPr>
        </p:nvSpPr>
        <p:spPr>
          <a:xfrm>
            <a:off x="1066800" y="2057400"/>
            <a:ext cx="370522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FDBFED3-7CB3-1B8B-9504-13A121CAD015}"/>
              </a:ext>
            </a:extLst>
          </p:cNvPr>
          <p:cNvSpPr>
            <a:spLocks noGrp="1"/>
          </p:cNvSpPr>
          <p:nvPr>
            <p:ph type="dt" sz="half" idx="10"/>
          </p:nvPr>
        </p:nvSpPr>
        <p:spPr/>
        <p:txBody>
          <a:bodyPr/>
          <a:lstStyle/>
          <a:p>
            <a:fld id="{1E351CED-465B-40B5-ADCE-957C918F227B}" type="datetimeFigureOut">
              <a:rPr lang="en-US" smtClean="0"/>
              <a:t>2/13/2023</a:t>
            </a:fld>
            <a:endParaRPr lang="en-US"/>
          </a:p>
        </p:txBody>
      </p:sp>
      <p:sp>
        <p:nvSpPr>
          <p:cNvPr id="6" name="Footer Placeholder 5">
            <a:extLst>
              <a:ext uri="{FF2B5EF4-FFF2-40B4-BE49-F238E27FC236}">
                <a16:creationId xmlns:a16="http://schemas.microsoft.com/office/drawing/2014/main" id="{152456C9-19A0-4441-B1AF-B7AFBF642FC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8898EA-84CC-411C-0012-D314953696B9}"/>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361731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AC1E10-1458-2553-05B4-313F7E26D210}"/>
              </a:ext>
            </a:extLst>
          </p:cNvPr>
          <p:cNvSpPr>
            <a:spLocks noGrp="1"/>
          </p:cNvSpPr>
          <p:nvPr>
            <p:ph type="title"/>
          </p:nvPr>
        </p:nvSpPr>
        <p:spPr>
          <a:xfrm>
            <a:off x="1066800" y="782128"/>
            <a:ext cx="3705225" cy="1275272"/>
          </a:xfrm>
        </p:spPr>
        <p:txBody>
          <a:bodyPr anchor="b">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43C0F677-F177-6DED-1920-685B9D9FF254}"/>
              </a:ext>
            </a:extLst>
          </p:cNvPr>
          <p:cNvSpPr>
            <a:spLocks noGrp="1"/>
          </p:cNvSpPr>
          <p:nvPr>
            <p:ph type="pic" idx="1"/>
          </p:nvPr>
        </p:nvSpPr>
        <p:spPr>
          <a:xfrm>
            <a:off x="5183188" y="1143000"/>
            <a:ext cx="5980112" cy="4572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BC4D1CB1-2109-480E-8904-4077C94D6E7D}"/>
              </a:ext>
            </a:extLst>
          </p:cNvPr>
          <p:cNvSpPr>
            <a:spLocks noGrp="1"/>
          </p:cNvSpPr>
          <p:nvPr>
            <p:ph type="body" sz="half" idx="2"/>
          </p:nvPr>
        </p:nvSpPr>
        <p:spPr>
          <a:xfrm>
            <a:off x="1066800" y="2057400"/>
            <a:ext cx="3705225" cy="36576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B0DB38-7CB9-2140-BC21-6D2E7DD0B6B5}"/>
              </a:ext>
            </a:extLst>
          </p:cNvPr>
          <p:cNvSpPr>
            <a:spLocks noGrp="1"/>
          </p:cNvSpPr>
          <p:nvPr>
            <p:ph type="dt" sz="half" idx="10"/>
          </p:nvPr>
        </p:nvSpPr>
        <p:spPr/>
        <p:txBody>
          <a:bodyPr/>
          <a:lstStyle/>
          <a:p>
            <a:fld id="{1E351CED-465B-40B5-ADCE-957C918F227B}" type="datetimeFigureOut">
              <a:rPr lang="en-US" smtClean="0"/>
              <a:t>2/13/2023</a:t>
            </a:fld>
            <a:endParaRPr lang="en-US"/>
          </a:p>
        </p:txBody>
      </p:sp>
      <p:sp>
        <p:nvSpPr>
          <p:cNvPr id="6" name="Footer Placeholder 5">
            <a:extLst>
              <a:ext uri="{FF2B5EF4-FFF2-40B4-BE49-F238E27FC236}">
                <a16:creationId xmlns:a16="http://schemas.microsoft.com/office/drawing/2014/main" id="{C7B448AD-3B1D-4B5E-CAB9-BB5FD2CDEBC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BEEF53D-CF5A-87A2-E973-3B8CCDEBAA2B}"/>
              </a:ext>
            </a:extLst>
          </p:cNvPr>
          <p:cNvSpPr>
            <a:spLocks noGrp="1"/>
          </p:cNvSpPr>
          <p:nvPr>
            <p:ph type="sldNum" sz="quarter" idx="12"/>
          </p:nvPr>
        </p:nvSpPr>
        <p:spPr/>
        <p:txBody>
          <a:bodyPr/>
          <a:lstStyle/>
          <a:p>
            <a:fld id="{5A33CB2A-1702-4C1D-9CC4-8D472D39F19E}" type="slidenum">
              <a:rPr lang="en-US" smtClean="0"/>
              <a:t>‹#›</a:t>
            </a:fld>
            <a:endParaRPr lang="en-US"/>
          </a:p>
        </p:txBody>
      </p:sp>
    </p:spTree>
    <p:extLst>
      <p:ext uri="{BB962C8B-B14F-4D97-AF65-F5344CB8AC3E}">
        <p14:creationId xmlns:p14="http://schemas.microsoft.com/office/powerpoint/2010/main" val="11712030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1F4A25-A386-9574-775C-E5E5F9FC352A}"/>
              </a:ext>
            </a:extLst>
          </p:cNvPr>
          <p:cNvSpPr>
            <a:spLocks noGrp="1"/>
          </p:cNvSpPr>
          <p:nvPr>
            <p:ph type="title"/>
          </p:nvPr>
        </p:nvSpPr>
        <p:spPr>
          <a:xfrm>
            <a:off x="1066800" y="936841"/>
            <a:ext cx="8886884" cy="953669"/>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4F7885F-2B7B-74DB-9996-E0ACEBC9DB25}"/>
              </a:ext>
            </a:extLst>
          </p:cNvPr>
          <p:cNvSpPr>
            <a:spLocks noGrp="1"/>
          </p:cNvSpPr>
          <p:nvPr>
            <p:ph type="body" idx="1"/>
          </p:nvPr>
        </p:nvSpPr>
        <p:spPr>
          <a:xfrm>
            <a:off x="1069848" y="2139696"/>
            <a:ext cx="8883836" cy="367768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804F519-BA47-2B81-CC1C-7E1F119EC69E}"/>
              </a:ext>
            </a:extLst>
          </p:cNvPr>
          <p:cNvSpPr>
            <a:spLocks noGrp="1"/>
          </p:cNvSpPr>
          <p:nvPr>
            <p:ph type="dt" sz="half" idx="2"/>
          </p:nvPr>
        </p:nvSpPr>
        <p:spPr>
          <a:xfrm rot="5400000">
            <a:off x="10477379" y="4629744"/>
            <a:ext cx="2653508" cy="365125"/>
          </a:xfrm>
          <a:prstGeom prst="rect">
            <a:avLst/>
          </a:prstGeom>
        </p:spPr>
        <p:txBody>
          <a:bodyPr vert="horz" lIns="91440" tIns="45720" rIns="91440" bIns="45720" rtlCol="0" anchor="ctr"/>
          <a:lstStyle>
            <a:lvl1pPr algn="r">
              <a:defRPr sz="900">
                <a:solidFill>
                  <a:schemeClr val="tx1"/>
                </a:solidFill>
              </a:defRPr>
            </a:lvl1pPr>
          </a:lstStyle>
          <a:p>
            <a:fld id="{1E351CED-465B-40B5-ADCE-957C918F227B}" type="datetimeFigureOut">
              <a:rPr lang="en-US" smtClean="0"/>
              <a:t>2/13/2023</a:t>
            </a:fld>
            <a:endParaRPr lang="en-US"/>
          </a:p>
        </p:txBody>
      </p:sp>
      <p:sp>
        <p:nvSpPr>
          <p:cNvPr id="5" name="Footer Placeholder 4">
            <a:extLst>
              <a:ext uri="{FF2B5EF4-FFF2-40B4-BE49-F238E27FC236}">
                <a16:creationId xmlns:a16="http://schemas.microsoft.com/office/drawing/2014/main" id="{BE952D7B-C352-1630-4C3D-7D5983C04D4A}"/>
              </a:ext>
            </a:extLst>
          </p:cNvPr>
          <p:cNvSpPr>
            <a:spLocks noGrp="1"/>
          </p:cNvSpPr>
          <p:nvPr>
            <p:ph type="ftr" sz="quarter" idx="3"/>
          </p:nvPr>
        </p:nvSpPr>
        <p:spPr>
          <a:xfrm>
            <a:off x="8610602" y="6318446"/>
            <a:ext cx="2743198" cy="365125"/>
          </a:xfrm>
          <a:prstGeom prst="rect">
            <a:avLst/>
          </a:prstGeom>
        </p:spPr>
        <p:txBody>
          <a:bodyPr vert="horz" lIns="91440" tIns="45720" rIns="91440" bIns="45720" rtlCol="0" anchor="ctr"/>
          <a:lstStyle>
            <a:lvl1pPr algn="r">
              <a:defRPr sz="900">
                <a:solidFill>
                  <a:schemeClr val="tx1"/>
                </a:solidFill>
              </a:defRPr>
            </a:lvl1pPr>
          </a:lstStyle>
          <a:p>
            <a:endParaRPr lang="en-US"/>
          </a:p>
        </p:txBody>
      </p:sp>
      <p:sp>
        <p:nvSpPr>
          <p:cNvPr id="6" name="Slide Number Placeholder 5">
            <a:extLst>
              <a:ext uri="{FF2B5EF4-FFF2-40B4-BE49-F238E27FC236}">
                <a16:creationId xmlns:a16="http://schemas.microsoft.com/office/drawing/2014/main" id="{F96E04F0-DF9B-480B-CC46-BAE7A81FB7E6}"/>
              </a:ext>
            </a:extLst>
          </p:cNvPr>
          <p:cNvSpPr>
            <a:spLocks noGrp="1"/>
          </p:cNvSpPr>
          <p:nvPr>
            <p:ph type="sldNum" sz="quarter" idx="4"/>
          </p:nvPr>
        </p:nvSpPr>
        <p:spPr>
          <a:xfrm>
            <a:off x="11353800" y="6318446"/>
            <a:ext cx="615696" cy="365125"/>
          </a:xfrm>
          <a:prstGeom prst="rect">
            <a:avLst/>
          </a:prstGeom>
        </p:spPr>
        <p:txBody>
          <a:bodyPr vert="horz" lIns="91440" tIns="45720" rIns="91440" bIns="45720" rtlCol="0" anchor="ctr"/>
          <a:lstStyle>
            <a:lvl1pPr algn="r">
              <a:defRPr sz="1600" b="1">
                <a:solidFill>
                  <a:schemeClr val="tx1"/>
                </a:solidFill>
              </a:defRPr>
            </a:lvl1pPr>
          </a:lstStyle>
          <a:p>
            <a:fld id="{5A33CB2A-1702-4C1D-9CC4-8D472D39F19E}" type="slidenum">
              <a:rPr lang="en-US" smtClean="0"/>
              <a:t>‹#›</a:t>
            </a:fld>
            <a:endParaRPr lang="en-US"/>
          </a:p>
        </p:txBody>
      </p:sp>
    </p:spTree>
    <p:extLst>
      <p:ext uri="{BB962C8B-B14F-4D97-AF65-F5344CB8AC3E}">
        <p14:creationId xmlns:p14="http://schemas.microsoft.com/office/powerpoint/2010/main" val="2902305922"/>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43" r:id="rId6"/>
    <p:sldLayoutId id="2147483739" r:id="rId7"/>
    <p:sldLayoutId id="2147483740" r:id="rId8"/>
    <p:sldLayoutId id="2147483741" r:id="rId9"/>
    <p:sldLayoutId id="2147483742" r:id="rId10"/>
    <p:sldLayoutId id="2147483744" r:id="rId11"/>
  </p:sldLayoutIdLst>
  <p:txStyles>
    <p:titleStyle>
      <a:lvl1pPr algn="l" defTabSz="914400" rtl="0" eaLnBrk="1" latinLnBrk="0" hangingPunct="1">
        <a:lnSpc>
          <a:spcPct val="90000"/>
        </a:lnSpc>
        <a:spcBef>
          <a:spcPct val="0"/>
        </a:spcBef>
        <a:buNone/>
        <a:defRPr sz="32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1800" kern="1200">
          <a:solidFill>
            <a:schemeClr val="tx1"/>
          </a:solidFill>
          <a:latin typeface="+mn-lt"/>
          <a:ea typeface="+mn-ea"/>
          <a:cs typeface="+mn-cs"/>
        </a:defRPr>
      </a:lvl1pPr>
      <a:lvl2pPr marL="548640" indent="-228600" algn="l" defTabSz="914400" rtl="0" eaLnBrk="1" latinLnBrk="0" hangingPunct="1">
        <a:lnSpc>
          <a:spcPct val="120000"/>
        </a:lnSpc>
        <a:spcBef>
          <a:spcPts val="500"/>
        </a:spcBef>
        <a:buFont typeface="Neue Haas Grotesk Text Pro" panose="020B0504020202020204" pitchFamily="34" charset="0"/>
        <a:buChar char="–"/>
        <a:defRPr sz="1600" kern="1200">
          <a:solidFill>
            <a:schemeClr val="tx1"/>
          </a:solidFill>
          <a:latin typeface="+mn-lt"/>
          <a:ea typeface="+mn-ea"/>
          <a:cs typeface="+mn-cs"/>
        </a:defRPr>
      </a:lvl2pPr>
      <a:lvl3pPr marL="77724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Neue Haas Grotesk Text Pro" panose="020B0504020202020204" pitchFamily="34" charset="0"/>
        <a:buChar char="–"/>
        <a:defRPr sz="1200" kern="1200">
          <a:solidFill>
            <a:schemeClr val="tx1"/>
          </a:solidFill>
          <a:latin typeface="+mn-lt"/>
          <a:ea typeface="+mn-ea"/>
          <a:cs typeface="+mn-cs"/>
        </a:defRPr>
      </a:lvl4pPr>
      <a:lvl5pPr marL="109728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BbUcWbtVjT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6" name="Rectangle 8">
            <a:extLst>
              <a:ext uri="{FF2B5EF4-FFF2-40B4-BE49-F238E27FC236}">
                <a16:creationId xmlns:a16="http://schemas.microsoft.com/office/drawing/2014/main" id="{3768F94E-2BF1-56A5-87AC-0C42707933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7" name="Picture 3">
            <a:extLst>
              <a:ext uri="{FF2B5EF4-FFF2-40B4-BE49-F238E27FC236}">
                <a16:creationId xmlns:a16="http://schemas.microsoft.com/office/drawing/2014/main" id="{8F27CC74-0AF5-57AD-1E5B-20CBC1D0A6DB}"/>
              </a:ext>
            </a:extLst>
          </p:cNvPr>
          <p:cNvPicPr>
            <a:picLocks noChangeAspect="1"/>
          </p:cNvPicPr>
          <p:nvPr/>
        </p:nvPicPr>
        <p:blipFill rotWithShape="1">
          <a:blip r:embed="rId2"/>
          <a:srcRect t="24111" r="-2" b="-2"/>
          <a:stretch/>
        </p:blipFill>
        <p:spPr>
          <a:xfrm>
            <a:off x="20" y="1"/>
            <a:ext cx="12191979" cy="6857999"/>
          </a:xfrm>
          <a:prstGeom prst="rect">
            <a:avLst/>
          </a:prstGeom>
        </p:spPr>
      </p:pic>
      <p:sp>
        <p:nvSpPr>
          <p:cNvPr id="28" name="Freeform: Shape 10">
            <a:extLst>
              <a:ext uri="{FF2B5EF4-FFF2-40B4-BE49-F238E27FC236}">
                <a16:creationId xmlns:a16="http://schemas.microsoft.com/office/drawing/2014/main" id="{393D8CD4-7FBE-9118-0CEB-9C1A2FA6AE5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540000" flipV="1">
            <a:off x="-20219" y="-65315"/>
            <a:ext cx="7557315" cy="3771957"/>
          </a:xfrm>
          <a:custGeom>
            <a:avLst/>
            <a:gdLst>
              <a:gd name="connsiteX0" fmla="*/ 52567 w 7557315"/>
              <a:gd name="connsiteY0" fmla="*/ 3771957 h 3771957"/>
              <a:gd name="connsiteX1" fmla="*/ 7557315 w 7557315"/>
              <a:gd name="connsiteY1" fmla="*/ 3640961 h 3771957"/>
              <a:gd name="connsiteX2" fmla="*/ 3406126 w 7557315"/>
              <a:gd name="connsiteY2" fmla="*/ 499129 h 3771957"/>
              <a:gd name="connsiteX3" fmla="*/ 3350264 w 7557315"/>
              <a:gd name="connsiteY3" fmla="*/ 459014 h 3771957"/>
              <a:gd name="connsiteX4" fmla="*/ 1923366 w 7557315"/>
              <a:gd name="connsiteY4" fmla="*/ 763 h 3771957"/>
              <a:gd name="connsiteX5" fmla="*/ 1768756 w 7557315"/>
              <a:gd name="connsiteY5" fmla="*/ 1549 h 3771957"/>
              <a:gd name="connsiteX6" fmla="*/ 144811 w 7557315"/>
              <a:gd name="connsiteY6" fmla="*/ 625253 h 3771957"/>
              <a:gd name="connsiteX7" fmla="*/ 0 w 7557315"/>
              <a:gd name="connsiteY7" fmla="*/ 760395 h 3771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557315" h="3771957">
                <a:moveTo>
                  <a:pt x="52567" y="3771957"/>
                </a:moveTo>
                <a:lnTo>
                  <a:pt x="7557315" y="3640961"/>
                </a:lnTo>
                <a:lnTo>
                  <a:pt x="3406126" y="499129"/>
                </a:lnTo>
                <a:lnTo>
                  <a:pt x="3350264" y="459014"/>
                </a:lnTo>
                <a:cubicBezTo>
                  <a:pt x="2914482" y="162529"/>
                  <a:pt x="2418440" y="12600"/>
                  <a:pt x="1923366" y="763"/>
                </a:cubicBezTo>
                <a:cubicBezTo>
                  <a:pt x="1871795" y="-470"/>
                  <a:pt x="1820236" y="-206"/>
                  <a:pt x="1768756" y="1549"/>
                </a:cubicBezTo>
                <a:cubicBezTo>
                  <a:pt x="1183172" y="21502"/>
                  <a:pt x="607903" y="234096"/>
                  <a:pt x="144811" y="625253"/>
                </a:cubicBezTo>
                <a:lnTo>
                  <a:pt x="0" y="760395"/>
                </a:lnTo>
                <a:close/>
              </a:path>
            </a:pathLst>
          </a:custGeom>
          <a:gradFill>
            <a:gsLst>
              <a:gs pos="22000">
                <a:schemeClr val="bg2">
                  <a:alpha val="80000"/>
                </a:schemeClr>
              </a:gs>
              <a:gs pos="100000">
                <a:schemeClr val="accent1">
                  <a:lumMod val="60000"/>
                  <a:lumOff val="40000"/>
                  <a:alpha val="71000"/>
                </a:schemeClr>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p:cNvSpPr>
            <a:spLocks noGrp="1"/>
          </p:cNvSpPr>
          <p:nvPr>
            <p:ph type="ctrTitle"/>
          </p:nvPr>
        </p:nvSpPr>
        <p:spPr>
          <a:xfrm>
            <a:off x="956065" y="498764"/>
            <a:ext cx="8327350" cy="1496291"/>
          </a:xfrm>
        </p:spPr>
        <p:txBody>
          <a:bodyPr anchor="b">
            <a:normAutofit/>
          </a:bodyPr>
          <a:lstStyle/>
          <a:p>
            <a:r>
              <a:rPr lang="en-GB" sz="5400" dirty="0"/>
              <a:t>Nervous System 2023 </a:t>
            </a:r>
          </a:p>
        </p:txBody>
      </p:sp>
      <p:sp>
        <p:nvSpPr>
          <p:cNvPr id="3" name="Subtitle 2"/>
          <p:cNvSpPr>
            <a:spLocks noGrp="1"/>
          </p:cNvSpPr>
          <p:nvPr>
            <p:ph type="subTitle" idx="1"/>
          </p:nvPr>
        </p:nvSpPr>
        <p:spPr>
          <a:xfrm>
            <a:off x="954567" y="2108579"/>
            <a:ext cx="8910643" cy="1019085"/>
          </a:xfrm>
        </p:spPr>
        <p:txBody>
          <a:bodyPr vert="horz" lIns="91440" tIns="45720" rIns="91440" bIns="45720" rtlCol="0" anchor="t">
            <a:normAutofit fontScale="92500"/>
          </a:bodyPr>
          <a:lstStyle/>
          <a:p>
            <a:r>
              <a:rPr lang="en-GB" sz="3600" dirty="0"/>
              <a:t>Topic 2: Transmission of a Nerve Impulse </a:t>
            </a:r>
            <a:endParaRPr lang="en-GB" dirty="0"/>
          </a:p>
        </p:txBody>
      </p:sp>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hart&#10;&#10;Description automatically generated">
            <a:extLst>
              <a:ext uri="{FF2B5EF4-FFF2-40B4-BE49-F238E27FC236}">
                <a16:creationId xmlns:a16="http://schemas.microsoft.com/office/drawing/2014/main" id="{F7748B88-A56A-1C1D-FD98-9F11DED8BE62}"/>
              </a:ext>
            </a:extLst>
          </p:cNvPr>
          <p:cNvPicPr>
            <a:picLocks noChangeAspect="1"/>
          </p:cNvPicPr>
          <p:nvPr/>
        </p:nvPicPr>
        <p:blipFill>
          <a:blip r:embed="rId2"/>
          <a:stretch>
            <a:fillRect/>
          </a:stretch>
        </p:blipFill>
        <p:spPr>
          <a:xfrm>
            <a:off x="267419" y="135183"/>
            <a:ext cx="11556520" cy="5868765"/>
          </a:xfrm>
          <a:prstGeom prst="rect">
            <a:avLst/>
          </a:prstGeom>
        </p:spPr>
      </p:pic>
      <p:sp>
        <p:nvSpPr>
          <p:cNvPr id="3" name="TextBox 2">
            <a:extLst>
              <a:ext uri="{FF2B5EF4-FFF2-40B4-BE49-F238E27FC236}">
                <a16:creationId xmlns:a16="http://schemas.microsoft.com/office/drawing/2014/main" id="{6A8F6CDD-1B7B-8A65-F8F1-997B8A679E77}"/>
              </a:ext>
            </a:extLst>
          </p:cNvPr>
          <p:cNvSpPr txBox="1"/>
          <p:nvPr/>
        </p:nvSpPr>
        <p:spPr>
          <a:xfrm>
            <a:off x="381000" y="6339840"/>
            <a:ext cx="72390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400" dirty="0"/>
              <a:t>Nelson Net Human Perspectives </a:t>
            </a:r>
          </a:p>
        </p:txBody>
      </p:sp>
    </p:spTree>
    <p:extLst>
      <p:ext uri="{BB962C8B-B14F-4D97-AF65-F5344CB8AC3E}">
        <p14:creationId xmlns:p14="http://schemas.microsoft.com/office/powerpoint/2010/main" val="427019993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00C379-98A4-1028-F63D-365CE5A4029E}"/>
              </a:ext>
            </a:extLst>
          </p:cNvPr>
          <p:cNvSpPr>
            <a:spLocks noGrp="1"/>
          </p:cNvSpPr>
          <p:nvPr>
            <p:ph type="title"/>
          </p:nvPr>
        </p:nvSpPr>
        <p:spPr>
          <a:xfrm>
            <a:off x="577970" y="634917"/>
            <a:ext cx="8886884" cy="953669"/>
          </a:xfrm>
        </p:spPr>
        <p:txBody>
          <a:bodyPr>
            <a:noAutofit/>
          </a:bodyPr>
          <a:lstStyle/>
          <a:p>
            <a:r>
              <a:rPr lang="en-GB" sz="4000" dirty="0">
                <a:solidFill>
                  <a:srgbClr val="C52774"/>
                </a:solidFill>
              </a:rPr>
              <a:t>Still confused?</a:t>
            </a:r>
            <a:br>
              <a:rPr lang="en-GB" sz="4000" dirty="0">
                <a:solidFill>
                  <a:srgbClr val="C52774"/>
                </a:solidFill>
              </a:rPr>
            </a:br>
            <a:r>
              <a:rPr lang="en-GB" sz="4000" dirty="0">
                <a:solidFill>
                  <a:srgbClr val="C52774"/>
                </a:solidFill>
              </a:rPr>
              <a:t>Watch this at home!</a:t>
            </a:r>
          </a:p>
        </p:txBody>
      </p:sp>
      <p:sp>
        <p:nvSpPr>
          <p:cNvPr id="3" name="Content Placeholder 2">
            <a:extLst>
              <a:ext uri="{FF2B5EF4-FFF2-40B4-BE49-F238E27FC236}">
                <a16:creationId xmlns:a16="http://schemas.microsoft.com/office/drawing/2014/main" id="{1256005B-D84D-DD61-2638-BA9ACC936596}"/>
              </a:ext>
            </a:extLst>
          </p:cNvPr>
          <p:cNvSpPr>
            <a:spLocks noGrp="1"/>
          </p:cNvSpPr>
          <p:nvPr>
            <p:ph idx="1"/>
          </p:nvPr>
        </p:nvSpPr>
        <p:spPr>
          <a:xfrm>
            <a:off x="394113" y="2139696"/>
            <a:ext cx="11112325" cy="3677683"/>
          </a:xfrm>
        </p:spPr>
        <p:txBody>
          <a:bodyPr vert="horz" lIns="91440" tIns="45720" rIns="91440" bIns="45720" rtlCol="0" anchor="t">
            <a:normAutofit/>
          </a:bodyPr>
          <a:lstStyle/>
          <a:p>
            <a:pPr marL="0" indent="0">
              <a:buNone/>
            </a:pPr>
            <a:r>
              <a:rPr lang="en-GB" sz="3600" dirty="0">
                <a:highlight>
                  <a:srgbClr val="FFFF00"/>
                </a:highlight>
                <a:ea typeface="+mn-lt"/>
                <a:cs typeface="+mn-lt"/>
              </a:rPr>
              <a:t>https://www.youtube.com/watch?v=hk09AkV5_Kc</a:t>
            </a:r>
            <a:endParaRPr lang="en-GB" sz="3600">
              <a:highlight>
                <a:srgbClr val="FFFF00"/>
              </a:highlight>
            </a:endParaRPr>
          </a:p>
        </p:txBody>
      </p:sp>
    </p:spTree>
    <p:extLst>
      <p:ext uri="{BB962C8B-B14F-4D97-AF65-F5344CB8AC3E}">
        <p14:creationId xmlns:p14="http://schemas.microsoft.com/office/powerpoint/2010/main" val="22386490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BD2C28-4B88-F4B5-DE4C-F35DE70CE2F8}"/>
              </a:ext>
            </a:extLst>
          </p:cNvPr>
          <p:cNvSpPr>
            <a:spLocks noGrp="1"/>
          </p:cNvSpPr>
          <p:nvPr>
            <p:ph type="title"/>
          </p:nvPr>
        </p:nvSpPr>
        <p:spPr>
          <a:xfrm>
            <a:off x="333555" y="261105"/>
            <a:ext cx="11359789" cy="953669"/>
          </a:xfrm>
        </p:spPr>
        <p:txBody>
          <a:bodyPr>
            <a:normAutofit fontScale="90000"/>
          </a:bodyPr>
          <a:lstStyle/>
          <a:p>
            <a:r>
              <a:rPr lang="en-GB" sz="4000" dirty="0">
                <a:solidFill>
                  <a:schemeClr val="accent4"/>
                </a:solidFill>
              </a:rPr>
              <a:t>From RMP to an generation of an Action Potential</a:t>
            </a:r>
          </a:p>
        </p:txBody>
      </p:sp>
      <p:sp>
        <p:nvSpPr>
          <p:cNvPr id="3" name="Content Placeholder 2">
            <a:extLst>
              <a:ext uri="{FF2B5EF4-FFF2-40B4-BE49-F238E27FC236}">
                <a16:creationId xmlns:a16="http://schemas.microsoft.com/office/drawing/2014/main" id="{56C2B450-3EEF-8114-7D1F-94614A841F92}"/>
              </a:ext>
            </a:extLst>
          </p:cNvPr>
          <p:cNvSpPr>
            <a:spLocks noGrp="1"/>
          </p:cNvSpPr>
          <p:nvPr>
            <p:ph idx="1"/>
          </p:nvPr>
        </p:nvSpPr>
        <p:spPr>
          <a:xfrm>
            <a:off x="192829" y="1449582"/>
            <a:ext cx="11788062" cy="5216059"/>
          </a:xfrm>
        </p:spPr>
        <p:txBody>
          <a:bodyPr vert="horz" lIns="91440" tIns="45720" rIns="91440" bIns="45720" rtlCol="0" anchor="t">
            <a:normAutofit/>
          </a:bodyPr>
          <a:lstStyle/>
          <a:p>
            <a:pPr marL="0" indent="0">
              <a:buNone/>
            </a:pPr>
            <a:r>
              <a:rPr lang="en-GB" sz="2400" dirty="0"/>
              <a:t>Key terminology</a:t>
            </a:r>
            <a:endParaRPr lang="en-US" sz="2400"/>
          </a:p>
          <a:p>
            <a:r>
              <a:rPr lang="en-GB" sz="2400" b="1" dirty="0">
                <a:highlight>
                  <a:srgbClr val="00FF00"/>
                </a:highlight>
              </a:rPr>
              <a:t>RMP </a:t>
            </a:r>
            <a:r>
              <a:rPr lang="en-GB" sz="2400" dirty="0"/>
              <a:t>= the membrane potential of an unstimulated nerve cell (-70mV = polarised). </a:t>
            </a:r>
          </a:p>
          <a:p>
            <a:r>
              <a:rPr lang="en-GB" sz="2400" b="1" dirty="0">
                <a:highlight>
                  <a:srgbClr val="00FF00"/>
                </a:highlight>
              </a:rPr>
              <a:t>Action potential </a:t>
            </a:r>
            <a:r>
              <a:rPr lang="en-GB" sz="2400" dirty="0"/>
              <a:t>= the rapid depolarisation and repolarisation of the entire length of the axon</a:t>
            </a:r>
          </a:p>
          <a:p>
            <a:r>
              <a:rPr lang="en-GB" sz="2400" b="1" dirty="0">
                <a:highlight>
                  <a:srgbClr val="00FF00"/>
                </a:highlight>
              </a:rPr>
              <a:t>Depolarisation </a:t>
            </a:r>
            <a:r>
              <a:rPr lang="en-GB" sz="2400" dirty="0"/>
              <a:t>= the process of increasing the membrane potential</a:t>
            </a:r>
          </a:p>
          <a:p>
            <a:r>
              <a:rPr lang="en-GB" sz="2400" b="1" dirty="0">
                <a:highlight>
                  <a:srgbClr val="00FF00"/>
                </a:highlight>
              </a:rPr>
              <a:t>Repolarisation</a:t>
            </a:r>
            <a:r>
              <a:rPr lang="en-GB" sz="2400" b="1" dirty="0"/>
              <a:t> </a:t>
            </a:r>
            <a:r>
              <a:rPr lang="en-GB" sz="2400" dirty="0"/>
              <a:t>= the process of decreasing the membrane potential back to RMP (polarised state)</a:t>
            </a:r>
          </a:p>
          <a:p>
            <a:r>
              <a:rPr lang="en-GB" sz="2400" b="1" dirty="0">
                <a:highlight>
                  <a:srgbClr val="00FF00"/>
                </a:highlight>
              </a:rPr>
              <a:t>Nerve impulse</a:t>
            </a:r>
            <a:r>
              <a:rPr lang="en-GB" sz="2400" dirty="0"/>
              <a:t>  = the electrochemical change (action potential) that travels along the membrane of a nerve cell; the message carried by a nerve</a:t>
            </a:r>
          </a:p>
        </p:txBody>
      </p:sp>
    </p:spTree>
    <p:extLst>
      <p:ext uri="{BB962C8B-B14F-4D97-AF65-F5344CB8AC3E}">
        <p14:creationId xmlns:p14="http://schemas.microsoft.com/office/powerpoint/2010/main" val="6607106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A477EC-D289-F796-90AC-8CA3AF6F8E5B}"/>
              </a:ext>
            </a:extLst>
          </p:cNvPr>
          <p:cNvSpPr>
            <a:spLocks noGrp="1"/>
          </p:cNvSpPr>
          <p:nvPr>
            <p:ph type="title"/>
          </p:nvPr>
        </p:nvSpPr>
        <p:spPr>
          <a:xfrm>
            <a:off x="631371" y="392555"/>
            <a:ext cx="11000355" cy="953669"/>
          </a:xfrm>
        </p:spPr>
        <p:txBody>
          <a:bodyPr>
            <a:normAutofit/>
          </a:bodyPr>
          <a:lstStyle/>
          <a:p>
            <a:r>
              <a:rPr lang="en-GB" sz="4000" dirty="0">
                <a:solidFill>
                  <a:schemeClr val="accent4"/>
                </a:solidFill>
              </a:rPr>
              <a:t>Watch! How to generate an Action Potential</a:t>
            </a:r>
          </a:p>
        </p:txBody>
      </p:sp>
      <p:sp>
        <p:nvSpPr>
          <p:cNvPr id="3" name="Content Placeholder 2">
            <a:extLst>
              <a:ext uri="{FF2B5EF4-FFF2-40B4-BE49-F238E27FC236}">
                <a16:creationId xmlns:a16="http://schemas.microsoft.com/office/drawing/2014/main" id="{FDF502A7-5A39-F04C-9B06-EF1DCBA8DAE2}"/>
              </a:ext>
            </a:extLst>
          </p:cNvPr>
          <p:cNvSpPr>
            <a:spLocks noGrp="1"/>
          </p:cNvSpPr>
          <p:nvPr>
            <p:ph idx="1"/>
          </p:nvPr>
        </p:nvSpPr>
        <p:spPr>
          <a:xfrm>
            <a:off x="634419" y="2149196"/>
            <a:ext cx="11227344" cy="3677683"/>
          </a:xfrm>
        </p:spPr>
        <p:txBody>
          <a:bodyPr vert="horz" lIns="91440" tIns="45720" rIns="91440" bIns="45720" rtlCol="0" anchor="t">
            <a:normAutofit/>
          </a:bodyPr>
          <a:lstStyle/>
          <a:p>
            <a:pPr marL="0" indent="0">
              <a:buNone/>
            </a:pPr>
            <a:r>
              <a:rPr lang="en-GB" sz="3600" dirty="0">
                <a:highlight>
                  <a:srgbClr val="FFFF00"/>
                </a:highlight>
                <a:ea typeface="+mn-lt"/>
                <a:cs typeface="+mn-lt"/>
                <a:hlinkClick r:id="rId2"/>
              </a:rPr>
              <a:t>https://www.youtube.com/watch?v=BbUcWbtVjT4</a:t>
            </a:r>
            <a:endParaRPr lang="en-GB" sz="3600">
              <a:highlight>
                <a:srgbClr val="FFFF00"/>
              </a:highlight>
              <a:ea typeface="+mn-lt"/>
              <a:cs typeface="+mn-lt"/>
            </a:endParaRPr>
          </a:p>
          <a:p>
            <a:pPr marL="0" indent="0">
              <a:buNone/>
            </a:pPr>
            <a:endParaRPr lang="en-GB" sz="3600" dirty="0">
              <a:highlight>
                <a:srgbClr val="FFFF00"/>
              </a:highlight>
            </a:endParaRPr>
          </a:p>
        </p:txBody>
      </p:sp>
    </p:spTree>
    <p:extLst>
      <p:ext uri="{BB962C8B-B14F-4D97-AF65-F5344CB8AC3E}">
        <p14:creationId xmlns:p14="http://schemas.microsoft.com/office/powerpoint/2010/main" val="6613135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6CF1AA-5DBE-300C-D958-3281A22DC08D}"/>
              </a:ext>
            </a:extLst>
          </p:cNvPr>
          <p:cNvSpPr>
            <a:spLocks noGrp="1"/>
          </p:cNvSpPr>
          <p:nvPr>
            <p:ph type="title"/>
          </p:nvPr>
        </p:nvSpPr>
        <p:spPr>
          <a:xfrm>
            <a:off x="530729" y="158923"/>
            <a:ext cx="8886884" cy="953669"/>
          </a:xfrm>
        </p:spPr>
        <p:txBody>
          <a:bodyPr>
            <a:normAutofit/>
          </a:bodyPr>
          <a:lstStyle/>
          <a:p>
            <a:r>
              <a:rPr lang="en-US" sz="4000" dirty="0" err="1">
                <a:solidFill>
                  <a:schemeClr val="accent4"/>
                </a:solidFill>
              </a:rPr>
              <a:t>Depolarisation</a:t>
            </a:r>
            <a:endParaRPr lang="en-US" sz="4000">
              <a:solidFill>
                <a:schemeClr val="accent4"/>
              </a:solidFill>
            </a:endParaRPr>
          </a:p>
        </p:txBody>
      </p:sp>
      <p:sp>
        <p:nvSpPr>
          <p:cNvPr id="3" name="Content Placeholder 2">
            <a:extLst>
              <a:ext uri="{FF2B5EF4-FFF2-40B4-BE49-F238E27FC236}">
                <a16:creationId xmlns:a16="http://schemas.microsoft.com/office/drawing/2014/main" id="{1210DB48-049F-3FB9-DC36-82E339823C8C}"/>
              </a:ext>
            </a:extLst>
          </p:cNvPr>
          <p:cNvSpPr>
            <a:spLocks noGrp="1"/>
          </p:cNvSpPr>
          <p:nvPr>
            <p:ph idx="1"/>
          </p:nvPr>
        </p:nvSpPr>
        <p:spPr>
          <a:xfrm>
            <a:off x="484741" y="1377696"/>
            <a:ext cx="11265085" cy="5024790"/>
          </a:xfrm>
        </p:spPr>
        <p:txBody>
          <a:bodyPr vert="horz" lIns="91440" tIns="45720" rIns="91440" bIns="45720" rtlCol="0" anchor="t">
            <a:normAutofit fontScale="92500" lnSpcReduction="20000"/>
          </a:bodyPr>
          <a:lstStyle/>
          <a:p>
            <a:pPr marL="342900" indent="-342900">
              <a:buAutoNum type="arabicPeriod"/>
            </a:pPr>
            <a:r>
              <a:rPr lang="en-GB" dirty="0"/>
              <a:t>A </a:t>
            </a:r>
            <a:r>
              <a:rPr lang="en-GB" b="1" dirty="0"/>
              <a:t>stimulus </a:t>
            </a:r>
            <a:r>
              <a:rPr lang="en-GB" dirty="0"/>
              <a:t>is received by the dendrites and the </a:t>
            </a:r>
            <a:r>
              <a:rPr lang="en-GB" b="1" dirty="0"/>
              <a:t>ligand gated channels</a:t>
            </a:r>
            <a:r>
              <a:rPr lang="en-GB" dirty="0"/>
              <a:t> on the pre-synaptic neuron are stimulated to open. </a:t>
            </a:r>
          </a:p>
          <a:p>
            <a:pPr marL="342900" indent="-342900">
              <a:buAutoNum type="arabicPeriod"/>
            </a:pPr>
            <a:r>
              <a:rPr lang="en-GB" dirty="0"/>
              <a:t>This causes sodium ions to move </a:t>
            </a:r>
            <a:r>
              <a:rPr lang="en-GB" u="sng" dirty="0"/>
              <a:t>into</a:t>
            </a:r>
            <a:r>
              <a:rPr lang="en-GB" dirty="0"/>
              <a:t> the cell and the membrane potential to rise (less negative)  = </a:t>
            </a:r>
            <a:r>
              <a:rPr lang="en-GB" b="1" dirty="0"/>
              <a:t>slow depolarisation occurs</a:t>
            </a:r>
          </a:p>
          <a:p>
            <a:pPr marL="342900" indent="-342900">
              <a:buAutoNum type="arabicPeriod"/>
            </a:pPr>
            <a:r>
              <a:rPr lang="en-GB" dirty="0"/>
              <a:t>If the stimulus is strong enough, causing the membrane potential to rise more than </a:t>
            </a:r>
            <a:r>
              <a:rPr lang="en-GB" b="1" dirty="0"/>
              <a:t>15mV</a:t>
            </a:r>
            <a:r>
              <a:rPr lang="en-GB" dirty="0"/>
              <a:t> (to –55mV) the </a:t>
            </a:r>
            <a:r>
              <a:rPr lang="en-GB" b="1" dirty="0"/>
              <a:t>threshold</a:t>
            </a:r>
            <a:r>
              <a:rPr lang="en-GB" dirty="0"/>
              <a:t> has been met and an </a:t>
            </a:r>
            <a:r>
              <a:rPr lang="en-GB" b="1" dirty="0"/>
              <a:t>all-or-none response</a:t>
            </a:r>
            <a:r>
              <a:rPr lang="en-GB" dirty="0"/>
              <a:t> will occur. </a:t>
            </a:r>
          </a:p>
          <a:p>
            <a:pPr marL="342900" indent="-342900">
              <a:buAutoNum type="arabicPeriod"/>
            </a:pPr>
            <a:r>
              <a:rPr lang="en-GB" dirty="0"/>
              <a:t>This means that the movement of sodium ions moves into the cell proceeds independently of the stimulus. The size of the response is not related to the strength of the stimulus. </a:t>
            </a:r>
          </a:p>
          <a:p>
            <a:pPr marL="342900" indent="-342900">
              <a:buAutoNum type="arabicPeriod"/>
            </a:pPr>
            <a:r>
              <a:rPr lang="en-GB" dirty="0"/>
              <a:t>The sodium voltage gated channels are stimulated to open and sodium ions rush into the cell = r</a:t>
            </a:r>
            <a:r>
              <a:rPr lang="en-GB" b="1" dirty="0"/>
              <a:t>apid depolarisation occurs</a:t>
            </a:r>
          </a:p>
          <a:p>
            <a:pPr marL="342900" indent="-342900">
              <a:buAutoNum type="arabicPeriod"/>
            </a:pPr>
            <a:r>
              <a:rPr lang="en-GB" dirty="0"/>
              <a:t>The membrane potential rises rapidly due to the influx of positive sodium ions</a:t>
            </a:r>
          </a:p>
          <a:p>
            <a:pPr marL="342900" indent="-342900">
              <a:buAutoNum type="arabicPeriod"/>
            </a:pPr>
            <a:r>
              <a:rPr lang="en-GB" dirty="0"/>
              <a:t>When the membrane potential reaches +40mV the membrane is said to be </a:t>
            </a:r>
            <a:r>
              <a:rPr lang="en-GB" b="1" dirty="0"/>
              <a:t>depolarised </a:t>
            </a:r>
            <a:r>
              <a:rPr lang="en-GB" dirty="0"/>
              <a:t>and the sodium voltage gated channels are stimulated to become inactive and close.  </a:t>
            </a:r>
          </a:p>
          <a:p>
            <a:pPr marL="342900" indent="-342900">
              <a:buAutoNum type="arabicPeriod"/>
            </a:pPr>
            <a:r>
              <a:rPr lang="en-GB" dirty="0"/>
              <a:t>At </a:t>
            </a:r>
            <a:r>
              <a:rPr lang="en-GB" b="1" dirty="0"/>
              <a:t>max depolarisation</a:t>
            </a:r>
            <a:r>
              <a:rPr lang="en-GB" dirty="0"/>
              <a:t> the number of sodium ions entering the cell = the number of potassium ions leaving the cell = no net movement of ions. </a:t>
            </a:r>
            <a:endParaRPr lang="en-GB" b="1" dirty="0"/>
          </a:p>
          <a:p>
            <a:pPr marL="342900" indent="-342900">
              <a:buAutoNum type="arabicPeriod"/>
            </a:pPr>
            <a:endParaRPr lang="en-GB" dirty="0"/>
          </a:p>
        </p:txBody>
      </p:sp>
    </p:spTree>
    <p:extLst>
      <p:ext uri="{BB962C8B-B14F-4D97-AF65-F5344CB8AC3E}">
        <p14:creationId xmlns:p14="http://schemas.microsoft.com/office/powerpoint/2010/main" val="32087530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Diagram&#10;&#10;Description automatically generated">
            <a:extLst>
              <a:ext uri="{FF2B5EF4-FFF2-40B4-BE49-F238E27FC236}">
                <a16:creationId xmlns:a16="http://schemas.microsoft.com/office/drawing/2014/main" id="{B25E1893-05AC-2290-E043-0C6BD0C8D77E}"/>
              </a:ext>
            </a:extLst>
          </p:cNvPr>
          <p:cNvPicPr>
            <a:picLocks noChangeAspect="1"/>
          </p:cNvPicPr>
          <p:nvPr/>
        </p:nvPicPr>
        <p:blipFill>
          <a:blip r:embed="rId2"/>
          <a:stretch>
            <a:fillRect/>
          </a:stretch>
        </p:blipFill>
        <p:spPr>
          <a:xfrm>
            <a:off x="273580" y="412019"/>
            <a:ext cx="11651000" cy="5429600"/>
          </a:xfrm>
          <a:prstGeom prst="rect">
            <a:avLst/>
          </a:prstGeom>
        </p:spPr>
      </p:pic>
    </p:spTree>
    <p:extLst>
      <p:ext uri="{BB962C8B-B14F-4D97-AF65-F5344CB8AC3E}">
        <p14:creationId xmlns:p14="http://schemas.microsoft.com/office/powerpoint/2010/main" val="1983347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CC23FE-8BDB-C89C-2E3A-94825BA6B99D}"/>
              </a:ext>
            </a:extLst>
          </p:cNvPr>
          <p:cNvSpPr>
            <a:spLocks noGrp="1"/>
          </p:cNvSpPr>
          <p:nvPr>
            <p:ph type="title"/>
          </p:nvPr>
        </p:nvSpPr>
        <p:spPr>
          <a:xfrm>
            <a:off x="291193" y="134020"/>
            <a:ext cx="8886884" cy="953669"/>
          </a:xfrm>
        </p:spPr>
        <p:txBody>
          <a:bodyPr>
            <a:normAutofit/>
          </a:bodyPr>
          <a:lstStyle/>
          <a:p>
            <a:r>
              <a:rPr lang="en-GB" sz="4000" dirty="0">
                <a:solidFill>
                  <a:schemeClr val="accent4"/>
                </a:solidFill>
              </a:rPr>
              <a:t>Repolarisation </a:t>
            </a:r>
          </a:p>
        </p:txBody>
      </p:sp>
      <p:sp>
        <p:nvSpPr>
          <p:cNvPr id="3" name="Content Placeholder 2">
            <a:extLst>
              <a:ext uri="{FF2B5EF4-FFF2-40B4-BE49-F238E27FC236}">
                <a16:creationId xmlns:a16="http://schemas.microsoft.com/office/drawing/2014/main" id="{589A3BB7-C3C2-A27A-B76A-FF702AAD3EA2}"/>
              </a:ext>
            </a:extLst>
          </p:cNvPr>
          <p:cNvSpPr>
            <a:spLocks noGrp="1"/>
          </p:cNvSpPr>
          <p:nvPr>
            <p:ph idx="1"/>
          </p:nvPr>
        </p:nvSpPr>
        <p:spPr>
          <a:xfrm>
            <a:off x="221584" y="1334564"/>
            <a:ext cx="11615534" cy="5101041"/>
          </a:xfrm>
        </p:spPr>
        <p:txBody>
          <a:bodyPr vert="horz" lIns="91440" tIns="45720" rIns="91440" bIns="45720" rtlCol="0" anchor="t">
            <a:normAutofit/>
          </a:bodyPr>
          <a:lstStyle/>
          <a:p>
            <a:pPr marL="342900" indent="-342900">
              <a:buAutoNum type="arabicPeriod"/>
            </a:pPr>
            <a:r>
              <a:rPr lang="en-GB" sz="2000" dirty="0"/>
              <a:t>Sodium voltage gated channels are stimulated to close at +40mV. These channels have an inactive state so the rapid movement of sodium ions into the cell stops immediately. </a:t>
            </a:r>
            <a:endParaRPr lang="en-US" sz="2000"/>
          </a:p>
          <a:p>
            <a:pPr marL="342900" indent="-342900">
              <a:buAutoNum type="arabicPeriod"/>
            </a:pPr>
            <a:r>
              <a:rPr lang="en-GB" sz="2000" b="1" dirty="0"/>
              <a:t>Potassium voltage gated channels</a:t>
            </a:r>
            <a:r>
              <a:rPr lang="en-GB" sz="2000" dirty="0"/>
              <a:t> are stimulated to open. Potassium ions rushes </a:t>
            </a:r>
            <a:r>
              <a:rPr lang="en-GB" sz="2000" u="sng" dirty="0"/>
              <a:t>out</a:t>
            </a:r>
            <a:r>
              <a:rPr lang="en-GB" sz="2000" dirty="0"/>
              <a:t> of the cell. </a:t>
            </a:r>
            <a:r>
              <a:rPr lang="en-GB" sz="2000" b="1" dirty="0"/>
              <a:t>Sodium-potassium pump</a:t>
            </a:r>
            <a:r>
              <a:rPr lang="en-GB" sz="2000" dirty="0"/>
              <a:t> is also active. </a:t>
            </a:r>
          </a:p>
          <a:p>
            <a:pPr marL="342900" indent="-342900">
              <a:buAutoNum type="arabicPeriod"/>
            </a:pPr>
            <a:r>
              <a:rPr lang="en-GB" sz="2000" dirty="0"/>
              <a:t>Causing the inside of the cell to become more negative than the outside </a:t>
            </a:r>
            <a:r>
              <a:rPr lang="en-GB" sz="2000" b="1" dirty="0"/>
              <a:t>decreasing membrane potential</a:t>
            </a:r>
            <a:r>
              <a:rPr lang="en-GB" sz="2000" dirty="0"/>
              <a:t>  = </a:t>
            </a:r>
            <a:r>
              <a:rPr lang="en-GB" sz="2000" b="1" dirty="0"/>
              <a:t>repolarisation occurs</a:t>
            </a:r>
          </a:p>
          <a:p>
            <a:pPr marL="342900" indent="-342900">
              <a:buAutoNum type="arabicPeriod"/>
            </a:pPr>
            <a:r>
              <a:rPr lang="en-GB" sz="2000" dirty="0"/>
              <a:t>When the membrane is repolarised to –70mV the potassium voltage gates channels are stimulated to close. Potassium voltage gated channels do not have an inactive state so some potassium ions continues to leave the cell for a short period of time until the gates are closed. </a:t>
            </a:r>
          </a:p>
          <a:p>
            <a:pPr marL="342900" indent="-342900">
              <a:buAutoNum type="arabicPeriod"/>
            </a:pPr>
            <a:r>
              <a:rPr lang="en-GB" sz="2000" dirty="0"/>
              <a:t>This results in the membrane potential to drop below its resting state. An </a:t>
            </a:r>
            <a:r>
              <a:rPr lang="en-GB" sz="2000" b="1" dirty="0"/>
              <a:t>undershoot</a:t>
            </a:r>
            <a:r>
              <a:rPr lang="en-GB" sz="2000" dirty="0"/>
              <a:t> occurs whereby the membrane potential is now greater than –70mV (</a:t>
            </a:r>
            <a:r>
              <a:rPr lang="en-GB" sz="2000" dirty="0" err="1"/>
              <a:t>approx</a:t>
            </a:r>
            <a:r>
              <a:rPr lang="en-GB" sz="2000" dirty="0"/>
              <a:t> –90mV). The membrane is now said to be </a:t>
            </a:r>
            <a:r>
              <a:rPr lang="en-GB" sz="2000" b="1" dirty="0"/>
              <a:t>hyperpolarised</a:t>
            </a:r>
            <a:r>
              <a:rPr lang="en-GB" sz="2000" dirty="0"/>
              <a:t>. This increases the </a:t>
            </a:r>
            <a:r>
              <a:rPr lang="en-GB" sz="2000" b="1" dirty="0"/>
              <a:t>refractory period</a:t>
            </a:r>
            <a:r>
              <a:rPr lang="en-GB" sz="2000" dirty="0"/>
              <a:t>. </a:t>
            </a:r>
          </a:p>
        </p:txBody>
      </p:sp>
    </p:spTree>
    <p:extLst>
      <p:ext uri="{BB962C8B-B14F-4D97-AF65-F5344CB8AC3E}">
        <p14:creationId xmlns:p14="http://schemas.microsoft.com/office/powerpoint/2010/main" val="38471051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C73658-0C52-A154-A53A-9D5FD7614213}"/>
              </a:ext>
            </a:extLst>
          </p:cNvPr>
          <p:cNvSpPr>
            <a:spLocks noGrp="1"/>
          </p:cNvSpPr>
          <p:nvPr>
            <p:ph type="title"/>
          </p:nvPr>
        </p:nvSpPr>
        <p:spPr>
          <a:xfrm>
            <a:off x="161026" y="2313"/>
            <a:ext cx="8886884" cy="953669"/>
          </a:xfrm>
        </p:spPr>
        <p:txBody>
          <a:bodyPr>
            <a:normAutofit/>
          </a:bodyPr>
          <a:lstStyle/>
          <a:p>
            <a:r>
              <a:rPr lang="en-GB" sz="4000" dirty="0">
                <a:solidFill>
                  <a:schemeClr val="accent4"/>
                </a:solidFill>
              </a:rPr>
              <a:t>Refractory Period</a:t>
            </a:r>
          </a:p>
        </p:txBody>
      </p:sp>
      <p:sp>
        <p:nvSpPr>
          <p:cNvPr id="3" name="Content Placeholder 2">
            <a:extLst>
              <a:ext uri="{FF2B5EF4-FFF2-40B4-BE49-F238E27FC236}">
                <a16:creationId xmlns:a16="http://schemas.microsoft.com/office/drawing/2014/main" id="{23DC9615-AC82-6D0C-7866-24BAD532E7BE}"/>
              </a:ext>
            </a:extLst>
          </p:cNvPr>
          <p:cNvSpPr>
            <a:spLocks noGrp="1"/>
          </p:cNvSpPr>
          <p:nvPr>
            <p:ph idx="1"/>
          </p:nvPr>
        </p:nvSpPr>
        <p:spPr>
          <a:xfrm>
            <a:off x="422867" y="1291432"/>
            <a:ext cx="6152138" cy="5446098"/>
          </a:xfrm>
        </p:spPr>
        <p:txBody>
          <a:bodyPr vert="horz" lIns="91440" tIns="45720" rIns="91440" bIns="45720" rtlCol="0" anchor="t">
            <a:normAutofit fontScale="92500"/>
          </a:bodyPr>
          <a:lstStyle/>
          <a:p>
            <a:pPr marL="0" indent="0">
              <a:buNone/>
            </a:pPr>
            <a:r>
              <a:rPr lang="en-GB" sz="2000" dirty="0">
                <a:ea typeface="+mn-lt"/>
                <a:cs typeface="+mn-lt"/>
              </a:rPr>
              <a:t>During </a:t>
            </a:r>
            <a:r>
              <a:rPr lang="en-GB" sz="2000" u="sng" dirty="0">
                <a:ea typeface="+mn-lt"/>
                <a:cs typeface="+mn-lt"/>
              </a:rPr>
              <a:t>action potential</a:t>
            </a:r>
            <a:r>
              <a:rPr lang="en-GB" sz="2000" dirty="0">
                <a:ea typeface="+mn-lt"/>
                <a:cs typeface="+mn-lt"/>
              </a:rPr>
              <a:t> and very briefly afterwards, that part of the nerve cannot be stimulated to respond again. This is called the </a:t>
            </a:r>
            <a:r>
              <a:rPr lang="en-GB" sz="2000" b="1" dirty="0">
                <a:ea typeface="+mn-lt"/>
                <a:cs typeface="+mn-lt"/>
              </a:rPr>
              <a:t>refractory period</a:t>
            </a:r>
            <a:r>
              <a:rPr lang="en-GB" sz="2000" dirty="0">
                <a:ea typeface="+mn-lt"/>
                <a:cs typeface="+mn-lt"/>
              </a:rPr>
              <a:t>. </a:t>
            </a:r>
            <a:endParaRPr lang="en-GB" sz="2000" dirty="0"/>
          </a:p>
          <a:p>
            <a:r>
              <a:rPr lang="en-GB" sz="2000" dirty="0">
                <a:ea typeface="+mn-lt"/>
                <a:cs typeface="+mn-lt"/>
              </a:rPr>
              <a:t>Resting potential must be restored before the next impulse can be carried out. </a:t>
            </a:r>
            <a:endParaRPr lang="en-GB" sz="2000"/>
          </a:p>
          <a:p>
            <a:r>
              <a:rPr lang="en-GB" sz="2000" dirty="0">
                <a:ea typeface="+mn-lt"/>
                <a:cs typeface="+mn-lt"/>
              </a:rPr>
              <a:t>This causes the impulse to </a:t>
            </a:r>
            <a:r>
              <a:rPr lang="en-GB" sz="2000" u="sng" dirty="0">
                <a:ea typeface="+mn-lt"/>
                <a:cs typeface="+mn-lt"/>
              </a:rPr>
              <a:t>only travel in one direction</a:t>
            </a:r>
            <a:r>
              <a:rPr lang="en-GB" sz="2000" dirty="0">
                <a:ea typeface="+mn-lt"/>
                <a:cs typeface="+mn-lt"/>
              </a:rPr>
              <a:t>. </a:t>
            </a:r>
            <a:endParaRPr lang="en-GB" sz="2000"/>
          </a:p>
          <a:p>
            <a:r>
              <a:rPr lang="en-GB" sz="2000" dirty="0">
                <a:ea typeface="+mn-lt"/>
                <a:cs typeface="+mn-lt"/>
              </a:rPr>
              <a:t>Therefore the refractory period effectively sets the limit of frequency of impulses along the neuron</a:t>
            </a:r>
          </a:p>
          <a:p>
            <a:endParaRPr lang="en-GB" sz="2000" dirty="0">
              <a:highlight>
                <a:srgbClr val="FFFF00"/>
              </a:highlight>
            </a:endParaRPr>
          </a:p>
          <a:p>
            <a:r>
              <a:rPr lang="en-GB" sz="2000" b="1" dirty="0">
                <a:highlight>
                  <a:srgbClr val="FFFF00"/>
                </a:highlight>
              </a:rPr>
              <a:t>The refractory period lasts from when the membrane reaches the threshold (-55mV) until it returns to RMP (-70mV). </a:t>
            </a:r>
          </a:p>
        </p:txBody>
      </p:sp>
      <p:pic>
        <p:nvPicPr>
          <p:cNvPr id="6" name="Picture 6" descr="Diagram&#10;&#10;Description automatically generated">
            <a:extLst>
              <a:ext uri="{FF2B5EF4-FFF2-40B4-BE49-F238E27FC236}">
                <a16:creationId xmlns:a16="http://schemas.microsoft.com/office/drawing/2014/main" id="{4EFECD59-0A4D-5515-971F-82704B61CB23}"/>
              </a:ext>
            </a:extLst>
          </p:cNvPr>
          <p:cNvPicPr>
            <a:picLocks noChangeAspect="1"/>
          </p:cNvPicPr>
          <p:nvPr/>
        </p:nvPicPr>
        <p:blipFill>
          <a:blip r:embed="rId2"/>
          <a:stretch>
            <a:fillRect/>
          </a:stretch>
        </p:blipFill>
        <p:spPr>
          <a:xfrm>
            <a:off x="6521570" y="1293244"/>
            <a:ext cx="5518030" cy="4142116"/>
          </a:xfrm>
          <a:prstGeom prst="rect">
            <a:avLst/>
          </a:prstGeom>
        </p:spPr>
      </p:pic>
      <p:sp>
        <p:nvSpPr>
          <p:cNvPr id="7" name="TextBox 6">
            <a:extLst>
              <a:ext uri="{FF2B5EF4-FFF2-40B4-BE49-F238E27FC236}">
                <a16:creationId xmlns:a16="http://schemas.microsoft.com/office/drawing/2014/main" id="{D694BDB4-0BE1-2AE2-FB33-9B539A9A771E}"/>
              </a:ext>
            </a:extLst>
          </p:cNvPr>
          <p:cNvSpPr txBox="1"/>
          <p:nvPr/>
        </p:nvSpPr>
        <p:spPr>
          <a:xfrm>
            <a:off x="7702526" y="5436654"/>
            <a:ext cx="4602480" cy="46166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sz="1200" dirty="0">
                <a:ea typeface="+mn-lt"/>
                <a:cs typeface="+mn-lt"/>
              </a:rPr>
              <a:t>https://eprojects.isucomm.iastate.edu/314-4-kbcm/2016/11/16/relative-refractory-period/</a:t>
            </a:r>
            <a:endParaRPr lang="en-US" sz="1200" dirty="0"/>
          </a:p>
        </p:txBody>
      </p:sp>
    </p:spTree>
    <p:extLst>
      <p:ext uri="{BB962C8B-B14F-4D97-AF65-F5344CB8AC3E}">
        <p14:creationId xmlns:p14="http://schemas.microsoft.com/office/powerpoint/2010/main" val="21061143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9A6BD-E7D0-677C-BFBA-211A8C8E489D}"/>
              </a:ext>
            </a:extLst>
          </p:cNvPr>
          <p:cNvSpPr>
            <a:spLocks noGrp="1"/>
          </p:cNvSpPr>
          <p:nvPr>
            <p:ph type="title"/>
          </p:nvPr>
        </p:nvSpPr>
        <p:spPr>
          <a:xfrm>
            <a:off x="577970" y="649294"/>
            <a:ext cx="8886884" cy="953669"/>
          </a:xfrm>
        </p:spPr>
        <p:txBody>
          <a:bodyPr vert="horz" lIns="91440" tIns="45720" rIns="91440" bIns="45720" rtlCol="0" anchor="b">
            <a:noAutofit/>
          </a:bodyPr>
          <a:lstStyle/>
          <a:p>
            <a:r>
              <a:rPr lang="en-GB" sz="4000" dirty="0">
                <a:solidFill>
                  <a:schemeClr val="accent4"/>
                </a:solidFill>
              </a:rPr>
              <a:t>Tomorrow.....</a:t>
            </a:r>
            <a:br>
              <a:rPr lang="en-GB" sz="4000" dirty="0"/>
            </a:br>
            <a:r>
              <a:rPr lang="en-GB" sz="4000" dirty="0">
                <a:solidFill>
                  <a:schemeClr val="accent4"/>
                </a:solidFill>
              </a:rPr>
              <a:t>Action Potential Graph Annotation</a:t>
            </a:r>
          </a:p>
        </p:txBody>
      </p:sp>
      <p:sp>
        <p:nvSpPr>
          <p:cNvPr id="4" name="TextBox 3">
            <a:extLst>
              <a:ext uri="{FF2B5EF4-FFF2-40B4-BE49-F238E27FC236}">
                <a16:creationId xmlns:a16="http://schemas.microsoft.com/office/drawing/2014/main" id="{888F345B-5901-4230-9F35-A9C3188E4910}"/>
              </a:ext>
            </a:extLst>
          </p:cNvPr>
          <p:cNvSpPr txBox="1"/>
          <p:nvPr/>
        </p:nvSpPr>
        <p:spPr>
          <a:xfrm>
            <a:off x="4724400" y="3200400"/>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p>
        </p:txBody>
      </p:sp>
      <p:pic>
        <p:nvPicPr>
          <p:cNvPr id="5" name="Picture 5">
            <a:extLst>
              <a:ext uri="{FF2B5EF4-FFF2-40B4-BE49-F238E27FC236}">
                <a16:creationId xmlns:a16="http://schemas.microsoft.com/office/drawing/2014/main" id="{32F33C99-7DD0-32D5-9837-F7A7169214AA}"/>
              </a:ext>
            </a:extLst>
          </p:cNvPr>
          <p:cNvPicPr>
            <a:picLocks noChangeAspect="1"/>
          </p:cNvPicPr>
          <p:nvPr/>
        </p:nvPicPr>
        <p:blipFill>
          <a:blip r:embed="rId2"/>
          <a:stretch>
            <a:fillRect/>
          </a:stretch>
        </p:blipFill>
        <p:spPr>
          <a:xfrm>
            <a:off x="583720" y="1857833"/>
            <a:ext cx="5934974" cy="2869163"/>
          </a:xfrm>
          <a:prstGeom prst="rect">
            <a:avLst/>
          </a:prstGeom>
        </p:spPr>
      </p:pic>
      <p:pic>
        <p:nvPicPr>
          <p:cNvPr id="6" name="Picture 6" descr="Diagram&#10;&#10;Description automatically generated">
            <a:extLst>
              <a:ext uri="{FF2B5EF4-FFF2-40B4-BE49-F238E27FC236}">
                <a16:creationId xmlns:a16="http://schemas.microsoft.com/office/drawing/2014/main" id="{A5F68614-BC66-5254-80CF-63CBF4511A5B}"/>
              </a:ext>
            </a:extLst>
          </p:cNvPr>
          <p:cNvPicPr>
            <a:picLocks noChangeAspect="1"/>
          </p:cNvPicPr>
          <p:nvPr/>
        </p:nvPicPr>
        <p:blipFill>
          <a:blip r:embed="rId3"/>
          <a:stretch>
            <a:fillRect/>
          </a:stretch>
        </p:blipFill>
        <p:spPr>
          <a:xfrm>
            <a:off x="5644551" y="3301349"/>
            <a:ext cx="6208143" cy="3159532"/>
          </a:xfrm>
          <a:prstGeom prst="rect">
            <a:avLst/>
          </a:prstGeom>
        </p:spPr>
      </p:pic>
    </p:spTree>
    <p:extLst>
      <p:ext uri="{BB962C8B-B14F-4D97-AF65-F5344CB8AC3E}">
        <p14:creationId xmlns:p14="http://schemas.microsoft.com/office/powerpoint/2010/main" val="356372766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E1F50-B195-373E-EA5B-3F364680235A}"/>
              </a:ext>
            </a:extLst>
          </p:cNvPr>
          <p:cNvSpPr>
            <a:spLocks noGrp="1"/>
          </p:cNvSpPr>
          <p:nvPr>
            <p:ph type="title"/>
          </p:nvPr>
        </p:nvSpPr>
        <p:spPr>
          <a:xfrm>
            <a:off x="318407" y="120412"/>
            <a:ext cx="8886884" cy="953669"/>
          </a:xfrm>
        </p:spPr>
        <p:txBody>
          <a:bodyPr>
            <a:normAutofit/>
          </a:bodyPr>
          <a:lstStyle/>
          <a:p>
            <a:r>
              <a:rPr lang="en-GB" sz="4000" dirty="0">
                <a:solidFill>
                  <a:srgbClr val="C52774"/>
                </a:solidFill>
              </a:rPr>
              <a:t>What are Nerve Impulses?</a:t>
            </a:r>
          </a:p>
        </p:txBody>
      </p:sp>
      <p:sp>
        <p:nvSpPr>
          <p:cNvPr id="3" name="Content Placeholder 2">
            <a:extLst>
              <a:ext uri="{FF2B5EF4-FFF2-40B4-BE49-F238E27FC236}">
                <a16:creationId xmlns:a16="http://schemas.microsoft.com/office/drawing/2014/main" id="{CDECEFAA-441F-987F-DEB5-8F0C49AED718}"/>
              </a:ext>
            </a:extLst>
          </p:cNvPr>
          <p:cNvSpPr>
            <a:spLocks noGrp="1"/>
          </p:cNvSpPr>
          <p:nvPr>
            <p:ph idx="1"/>
          </p:nvPr>
        </p:nvSpPr>
        <p:spPr>
          <a:xfrm>
            <a:off x="321455" y="1649839"/>
            <a:ext cx="11401157" cy="5337754"/>
          </a:xfrm>
        </p:spPr>
        <p:txBody>
          <a:bodyPr vert="horz" lIns="91440" tIns="45720" rIns="91440" bIns="45720" rtlCol="0" anchor="t">
            <a:normAutofit/>
          </a:bodyPr>
          <a:lstStyle/>
          <a:p>
            <a:r>
              <a:rPr lang="en-GB" sz="2400" dirty="0">
                <a:ea typeface="+mn-lt"/>
                <a:cs typeface="+mn-lt"/>
              </a:rPr>
              <a:t>Nerve impulses are the </a:t>
            </a:r>
            <a:r>
              <a:rPr lang="en-GB" sz="2400" b="1" dirty="0">
                <a:ea typeface="+mn-lt"/>
                <a:cs typeface="+mn-lt"/>
              </a:rPr>
              <a:t>electro chemical</a:t>
            </a:r>
            <a:r>
              <a:rPr lang="en-GB" sz="2400" dirty="0">
                <a:ea typeface="+mn-lt"/>
                <a:cs typeface="+mn-lt"/>
              </a:rPr>
              <a:t> </a:t>
            </a:r>
            <a:r>
              <a:rPr lang="en-GB" sz="2400" b="1" dirty="0">
                <a:ea typeface="+mn-lt"/>
                <a:cs typeface="+mn-lt"/>
              </a:rPr>
              <a:t>messages</a:t>
            </a:r>
            <a:r>
              <a:rPr lang="en-GB" sz="2400" dirty="0">
                <a:ea typeface="+mn-lt"/>
                <a:cs typeface="+mn-lt"/>
              </a:rPr>
              <a:t> that travel along the nerve fibre. </a:t>
            </a:r>
            <a:endParaRPr lang="en-GB" sz="2400"/>
          </a:p>
          <a:p>
            <a:r>
              <a:rPr lang="en-GB" sz="2400" dirty="0">
                <a:ea typeface="+mn-lt"/>
                <a:cs typeface="+mn-lt"/>
              </a:rPr>
              <a:t>Nerve impulses occur </a:t>
            </a:r>
            <a:r>
              <a:rPr lang="en-GB" sz="2400" b="1" dirty="0">
                <a:ea typeface="+mn-lt"/>
                <a:cs typeface="+mn-lt"/>
              </a:rPr>
              <a:t>quickly</a:t>
            </a:r>
            <a:r>
              <a:rPr lang="en-GB" sz="2400" dirty="0">
                <a:ea typeface="+mn-lt"/>
                <a:cs typeface="+mn-lt"/>
              </a:rPr>
              <a:t> to allow the body to respond to change rapidly, however the rate of different impulses may vary (myelinated v unmyelinated neurons)</a:t>
            </a:r>
            <a:endParaRPr lang="en-GB" sz="2400" dirty="0"/>
          </a:p>
          <a:p>
            <a:r>
              <a:rPr lang="en-GB" sz="2400" dirty="0">
                <a:highlight>
                  <a:srgbClr val="FFFF00"/>
                </a:highlight>
                <a:ea typeface="+mn-lt"/>
                <a:cs typeface="+mn-lt"/>
              </a:rPr>
              <a:t>Nerve impulses are </a:t>
            </a:r>
            <a:r>
              <a:rPr lang="en-GB" sz="2400" b="1" dirty="0">
                <a:highlight>
                  <a:srgbClr val="FFFF00"/>
                </a:highlight>
                <a:ea typeface="+mn-lt"/>
                <a:cs typeface="+mn-lt"/>
              </a:rPr>
              <a:t>electrochemical changes</a:t>
            </a:r>
            <a:r>
              <a:rPr lang="en-GB" sz="2400" dirty="0">
                <a:highlight>
                  <a:srgbClr val="FFFF00"/>
                </a:highlight>
                <a:ea typeface="+mn-lt"/>
                <a:cs typeface="+mn-lt"/>
              </a:rPr>
              <a:t> that travels along the nerve fibres. </a:t>
            </a:r>
            <a:endParaRPr lang="en-GB" sz="2400">
              <a:highlight>
                <a:srgbClr val="FFFF00"/>
              </a:highlight>
            </a:endParaRPr>
          </a:p>
          <a:p>
            <a:pPr marL="320040" lvl="1" indent="0">
              <a:buNone/>
            </a:pPr>
            <a:r>
              <a:rPr lang="en-GB" sz="2000" b="1" dirty="0">
                <a:highlight>
                  <a:srgbClr val="00FF00"/>
                </a:highlight>
                <a:ea typeface="+mn-lt"/>
                <a:cs typeface="+mn-lt"/>
              </a:rPr>
              <a:t>Electrochemical changes </a:t>
            </a:r>
            <a:r>
              <a:rPr lang="en-GB" sz="2000" dirty="0">
                <a:highlight>
                  <a:srgbClr val="00FF00"/>
                </a:highlight>
                <a:ea typeface="+mn-lt"/>
                <a:cs typeface="+mn-lt"/>
              </a:rPr>
              <a:t>= change in </a:t>
            </a:r>
            <a:r>
              <a:rPr lang="en-GB" sz="2000" b="1" dirty="0">
                <a:highlight>
                  <a:srgbClr val="00FF00"/>
                </a:highlight>
                <a:ea typeface="+mn-lt"/>
                <a:cs typeface="+mn-lt"/>
              </a:rPr>
              <a:t>electrical voltage </a:t>
            </a:r>
            <a:r>
              <a:rPr lang="en-GB" sz="2000" dirty="0">
                <a:highlight>
                  <a:srgbClr val="00FF00"/>
                </a:highlight>
                <a:ea typeface="+mn-lt"/>
                <a:cs typeface="+mn-lt"/>
              </a:rPr>
              <a:t>brought about by the </a:t>
            </a:r>
            <a:r>
              <a:rPr lang="en-GB" sz="2000" b="1" dirty="0">
                <a:highlight>
                  <a:srgbClr val="00FF00"/>
                </a:highlight>
                <a:ea typeface="+mn-lt"/>
                <a:cs typeface="+mn-lt"/>
              </a:rPr>
              <a:t>change in concentration of ions </a:t>
            </a:r>
            <a:r>
              <a:rPr lang="en-GB" sz="2000" dirty="0">
                <a:highlight>
                  <a:srgbClr val="00FF00"/>
                </a:highlight>
                <a:ea typeface="+mn-lt"/>
                <a:cs typeface="+mn-lt"/>
              </a:rPr>
              <a:t>inside and outside of the cell membrane</a:t>
            </a:r>
            <a:endParaRPr lang="en-GB" sz="2000">
              <a:highlight>
                <a:srgbClr val="00FF00"/>
              </a:highlight>
            </a:endParaRPr>
          </a:p>
          <a:p>
            <a:endParaRPr lang="en-GB" sz="2400" dirty="0"/>
          </a:p>
        </p:txBody>
      </p:sp>
    </p:spTree>
    <p:extLst>
      <p:ext uri="{BB962C8B-B14F-4D97-AF65-F5344CB8AC3E}">
        <p14:creationId xmlns:p14="http://schemas.microsoft.com/office/powerpoint/2010/main" val="13623070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8A1BF4-B24B-C754-E1EA-4095CC093AB7}"/>
              </a:ext>
            </a:extLst>
          </p:cNvPr>
          <p:cNvSpPr>
            <a:spLocks noGrp="1"/>
          </p:cNvSpPr>
          <p:nvPr>
            <p:ph type="title"/>
          </p:nvPr>
        </p:nvSpPr>
        <p:spPr>
          <a:xfrm>
            <a:off x="277586" y="106805"/>
            <a:ext cx="10546955" cy="953669"/>
          </a:xfrm>
        </p:spPr>
        <p:txBody>
          <a:bodyPr>
            <a:noAutofit/>
          </a:bodyPr>
          <a:lstStyle/>
          <a:p>
            <a:r>
              <a:rPr lang="en-GB" sz="4000" dirty="0">
                <a:solidFill>
                  <a:srgbClr val="C52774"/>
                </a:solidFill>
              </a:rPr>
              <a:t>How do electrochemical changes occur?</a:t>
            </a:r>
          </a:p>
        </p:txBody>
      </p:sp>
      <p:sp>
        <p:nvSpPr>
          <p:cNvPr id="3" name="Content Placeholder 2">
            <a:extLst>
              <a:ext uri="{FF2B5EF4-FFF2-40B4-BE49-F238E27FC236}">
                <a16:creationId xmlns:a16="http://schemas.microsoft.com/office/drawing/2014/main" id="{EBC6C27A-1FF3-8959-A51F-7EB6104F63E2}"/>
              </a:ext>
            </a:extLst>
          </p:cNvPr>
          <p:cNvSpPr>
            <a:spLocks noGrp="1"/>
          </p:cNvSpPr>
          <p:nvPr>
            <p:ph idx="1"/>
          </p:nvPr>
        </p:nvSpPr>
        <p:spPr>
          <a:xfrm>
            <a:off x="362277" y="1377696"/>
            <a:ext cx="11156228" cy="5011183"/>
          </a:xfrm>
        </p:spPr>
        <p:txBody>
          <a:bodyPr vert="horz" lIns="91440" tIns="45720" rIns="91440" bIns="45720" rtlCol="0" anchor="t">
            <a:normAutofit fontScale="92500" lnSpcReduction="20000"/>
          </a:bodyPr>
          <a:lstStyle/>
          <a:p>
            <a:pPr marL="0" indent="0">
              <a:buNone/>
            </a:pPr>
            <a:r>
              <a:rPr lang="en-GB" sz="2400" dirty="0">
                <a:ea typeface="+mn-lt"/>
                <a:cs typeface="+mn-lt"/>
              </a:rPr>
              <a:t>Recall some electrical concepts:</a:t>
            </a:r>
            <a:endParaRPr lang="en-GB" sz="2400" dirty="0"/>
          </a:p>
          <a:p>
            <a:pPr marL="0" indent="0">
              <a:buNone/>
            </a:pPr>
            <a:r>
              <a:rPr lang="en-GB" sz="2400" dirty="0">
                <a:ea typeface="+mn-lt"/>
                <a:cs typeface="+mn-lt"/>
              </a:rPr>
              <a:t>There are two electrical charges:</a:t>
            </a:r>
            <a:endParaRPr lang="en-GB" sz="2400" dirty="0"/>
          </a:p>
          <a:p>
            <a:r>
              <a:rPr lang="en-GB" sz="2400" dirty="0">
                <a:ea typeface="+mn-lt"/>
                <a:cs typeface="+mn-lt"/>
              </a:rPr>
              <a:t>Positive </a:t>
            </a:r>
            <a:endParaRPr lang="en-GB" sz="2400" dirty="0"/>
          </a:p>
          <a:p>
            <a:r>
              <a:rPr lang="en-GB" sz="2400" dirty="0">
                <a:ea typeface="+mn-lt"/>
                <a:cs typeface="+mn-lt"/>
              </a:rPr>
              <a:t>Negative</a:t>
            </a:r>
            <a:endParaRPr lang="en-GB" sz="2400" dirty="0"/>
          </a:p>
          <a:p>
            <a:pPr marL="0" indent="0">
              <a:buNone/>
            </a:pPr>
            <a:r>
              <a:rPr lang="en-GB" sz="2400" u="sng" dirty="0">
                <a:ea typeface="+mn-lt"/>
                <a:cs typeface="+mn-lt"/>
              </a:rPr>
              <a:t>Like</a:t>
            </a:r>
            <a:r>
              <a:rPr lang="en-GB" sz="2400" dirty="0">
                <a:ea typeface="+mn-lt"/>
                <a:cs typeface="+mn-lt"/>
              </a:rPr>
              <a:t> charges </a:t>
            </a:r>
            <a:r>
              <a:rPr lang="en-GB" sz="2400" u="sng" dirty="0">
                <a:ea typeface="+mn-lt"/>
                <a:cs typeface="+mn-lt"/>
              </a:rPr>
              <a:t>repel</a:t>
            </a:r>
            <a:r>
              <a:rPr lang="en-GB" sz="2400" dirty="0">
                <a:ea typeface="+mn-lt"/>
                <a:cs typeface="+mn-lt"/>
              </a:rPr>
              <a:t> and </a:t>
            </a:r>
            <a:r>
              <a:rPr lang="en-GB" sz="2400" b="1" dirty="0">
                <a:ea typeface="+mn-lt"/>
                <a:cs typeface="+mn-lt"/>
              </a:rPr>
              <a:t>opposite</a:t>
            </a:r>
            <a:r>
              <a:rPr lang="en-GB" sz="2400" dirty="0">
                <a:ea typeface="+mn-lt"/>
                <a:cs typeface="+mn-lt"/>
              </a:rPr>
              <a:t> charges </a:t>
            </a:r>
            <a:r>
              <a:rPr lang="en-GB" sz="2400" b="1" dirty="0">
                <a:ea typeface="+mn-lt"/>
                <a:cs typeface="+mn-lt"/>
              </a:rPr>
              <a:t>attract</a:t>
            </a:r>
            <a:endParaRPr lang="en-GB" sz="2400" dirty="0"/>
          </a:p>
          <a:p>
            <a:pPr marL="0" indent="0">
              <a:buNone/>
            </a:pPr>
            <a:r>
              <a:rPr lang="en-GB" sz="2400" dirty="0">
                <a:highlight>
                  <a:srgbClr val="FFFF00"/>
                </a:highlight>
                <a:ea typeface="+mn-lt"/>
                <a:cs typeface="+mn-lt"/>
              </a:rPr>
              <a:t>The </a:t>
            </a:r>
            <a:r>
              <a:rPr lang="en-GB" sz="2400" b="1" dirty="0">
                <a:highlight>
                  <a:srgbClr val="FFFF00"/>
                </a:highlight>
                <a:ea typeface="+mn-lt"/>
                <a:cs typeface="+mn-lt"/>
              </a:rPr>
              <a:t>potential difference</a:t>
            </a:r>
            <a:r>
              <a:rPr lang="en-GB" sz="2400" dirty="0">
                <a:highlight>
                  <a:srgbClr val="FFFF00"/>
                </a:highlight>
                <a:ea typeface="+mn-lt"/>
                <a:cs typeface="+mn-lt"/>
              </a:rPr>
              <a:t> of two places can be measured (voltage) in </a:t>
            </a:r>
            <a:r>
              <a:rPr lang="en-GB" sz="2400" b="1" dirty="0">
                <a:highlight>
                  <a:srgbClr val="FFFF00"/>
                </a:highlight>
                <a:ea typeface="+mn-lt"/>
                <a:cs typeface="+mn-lt"/>
              </a:rPr>
              <a:t>volts</a:t>
            </a:r>
            <a:endParaRPr lang="en-GB" sz="2400">
              <a:highlight>
                <a:srgbClr val="FFFF00"/>
              </a:highlight>
            </a:endParaRPr>
          </a:p>
          <a:p>
            <a:pPr marL="0" indent="0">
              <a:buNone/>
            </a:pPr>
            <a:r>
              <a:rPr lang="en-GB" sz="2400" dirty="0">
                <a:highlight>
                  <a:srgbClr val="FFFF00"/>
                </a:highlight>
                <a:ea typeface="+mn-lt"/>
                <a:cs typeface="+mn-lt"/>
              </a:rPr>
              <a:t>When chemical substances dissolve in water they break into </a:t>
            </a:r>
            <a:r>
              <a:rPr lang="en-GB" sz="2400" b="1" dirty="0">
                <a:highlight>
                  <a:srgbClr val="FFFF00"/>
                </a:highlight>
                <a:ea typeface="+mn-lt"/>
                <a:cs typeface="+mn-lt"/>
              </a:rPr>
              <a:t>ions</a:t>
            </a:r>
            <a:r>
              <a:rPr lang="en-GB" sz="2400" dirty="0">
                <a:highlight>
                  <a:srgbClr val="FFFF00"/>
                </a:highlight>
                <a:ea typeface="+mn-lt"/>
                <a:cs typeface="+mn-lt"/>
              </a:rPr>
              <a:t>. Ions are </a:t>
            </a:r>
            <a:r>
              <a:rPr lang="en-GB" sz="2400" b="1" dirty="0">
                <a:highlight>
                  <a:srgbClr val="FFFF00"/>
                </a:highlight>
                <a:ea typeface="+mn-lt"/>
                <a:cs typeface="+mn-lt"/>
              </a:rPr>
              <a:t>charged particles</a:t>
            </a:r>
            <a:r>
              <a:rPr lang="en-GB" sz="2400" dirty="0">
                <a:highlight>
                  <a:srgbClr val="FFFF00"/>
                </a:highlight>
                <a:ea typeface="+mn-lt"/>
                <a:cs typeface="+mn-lt"/>
              </a:rPr>
              <a:t>. </a:t>
            </a:r>
            <a:endParaRPr lang="en-GB" sz="2400">
              <a:highlight>
                <a:srgbClr val="FFFF00"/>
              </a:highlight>
            </a:endParaRPr>
          </a:p>
          <a:p>
            <a:pPr marL="0" indent="0">
              <a:buNone/>
            </a:pPr>
            <a:r>
              <a:rPr lang="en-GB" sz="2400" dirty="0">
                <a:highlight>
                  <a:srgbClr val="00FF00"/>
                </a:highlight>
              </a:rPr>
              <a:t>The environment inside the cell (intracellular) and outside the cell (extracellular)contains charged ions that can </a:t>
            </a:r>
            <a:r>
              <a:rPr lang="en-GB" sz="2400" b="1" dirty="0">
                <a:highlight>
                  <a:srgbClr val="00FF00"/>
                </a:highlight>
              </a:rPr>
              <a:t>move across the membrane</a:t>
            </a:r>
            <a:r>
              <a:rPr lang="en-GB" sz="2400" dirty="0">
                <a:highlight>
                  <a:srgbClr val="00FF00"/>
                </a:highlight>
              </a:rPr>
              <a:t> with the help of membrane proteins</a:t>
            </a:r>
          </a:p>
          <a:p>
            <a:endParaRPr lang="en-GB" sz="2400" dirty="0"/>
          </a:p>
        </p:txBody>
      </p:sp>
    </p:spTree>
    <p:extLst>
      <p:ext uri="{BB962C8B-B14F-4D97-AF65-F5344CB8AC3E}">
        <p14:creationId xmlns:p14="http://schemas.microsoft.com/office/powerpoint/2010/main" val="542060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E3C1C9-EDEE-FE61-8CCC-BB8616404D3D}"/>
              </a:ext>
            </a:extLst>
          </p:cNvPr>
          <p:cNvSpPr>
            <a:spLocks noGrp="1"/>
          </p:cNvSpPr>
          <p:nvPr>
            <p:ph type="title"/>
          </p:nvPr>
        </p:nvSpPr>
        <p:spPr>
          <a:xfrm>
            <a:off x="277586" y="365341"/>
            <a:ext cx="11581097" cy="953669"/>
          </a:xfrm>
        </p:spPr>
        <p:txBody>
          <a:bodyPr>
            <a:noAutofit/>
          </a:bodyPr>
          <a:lstStyle/>
          <a:p>
            <a:r>
              <a:rPr lang="en-GB" sz="4000" dirty="0">
                <a:solidFill>
                  <a:srgbClr val="C52774"/>
                </a:solidFill>
              </a:rPr>
              <a:t>Potential difference across the nerve cell membrane</a:t>
            </a:r>
          </a:p>
        </p:txBody>
      </p:sp>
      <p:sp>
        <p:nvSpPr>
          <p:cNvPr id="3" name="Content Placeholder 2">
            <a:extLst>
              <a:ext uri="{FF2B5EF4-FFF2-40B4-BE49-F238E27FC236}">
                <a16:creationId xmlns:a16="http://schemas.microsoft.com/office/drawing/2014/main" id="{737B2F3B-D55C-5446-47AB-1A603D0E5C11}"/>
              </a:ext>
            </a:extLst>
          </p:cNvPr>
          <p:cNvSpPr>
            <a:spLocks noGrp="1"/>
          </p:cNvSpPr>
          <p:nvPr>
            <p:ph idx="1"/>
          </p:nvPr>
        </p:nvSpPr>
        <p:spPr>
          <a:xfrm>
            <a:off x="335062" y="1717875"/>
            <a:ext cx="6352908" cy="3677683"/>
          </a:xfrm>
        </p:spPr>
        <p:txBody>
          <a:bodyPr vert="horz" lIns="91440" tIns="45720" rIns="91440" bIns="45720" rtlCol="0" anchor="t">
            <a:normAutofit/>
          </a:bodyPr>
          <a:lstStyle/>
          <a:p>
            <a:pPr marL="0" indent="0">
              <a:buNone/>
            </a:pPr>
            <a:r>
              <a:rPr lang="en-GB" sz="2800" dirty="0">
                <a:ea typeface="+mn-lt"/>
                <a:cs typeface="+mn-lt"/>
              </a:rPr>
              <a:t>Some common ions found inside/outside of cells include:</a:t>
            </a:r>
            <a:endParaRPr lang="en-GB" sz="2800" dirty="0"/>
          </a:p>
          <a:p>
            <a:r>
              <a:rPr lang="en-GB" sz="2800" b="1" dirty="0">
                <a:highlight>
                  <a:srgbClr val="00FF00"/>
                </a:highlight>
                <a:ea typeface="+mn-lt"/>
                <a:cs typeface="+mn-lt"/>
              </a:rPr>
              <a:t>Sodium (Na</a:t>
            </a:r>
            <a:r>
              <a:rPr lang="en-GB" sz="2800" b="1" baseline="30000" dirty="0">
                <a:highlight>
                  <a:srgbClr val="00FF00"/>
                </a:highlight>
                <a:ea typeface="+mn-lt"/>
                <a:cs typeface="+mn-lt"/>
              </a:rPr>
              <a:t>+</a:t>
            </a:r>
            <a:r>
              <a:rPr lang="en-GB" sz="2800" b="1" dirty="0">
                <a:highlight>
                  <a:srgbClr val="00FF00"/>
                </a:highlight>
                <a:ea typeface="+mn-lt"/>
                <a:cs typeface="+mn-lt"/>
              </a:rPr>
              <a:t>)</a:t>
            </a:r>
            <a:endParaRPr lang="en-GB" sz="2800">
              <a:highlight>
                <a:srgbClr val="00FF00"/>
              </a:highlight>
            </a:endParaRPr>
          </a:p>
          <a:p>
            <a:r>
              <a:rPr lang="en-GB" sz="2800" b="1" dirty="0">
                <a:highlight>
                  <a:srgbClr val="00FF00"/>
                </a:highlight>
                <a:ea typeface="+mn-lt"/>
                <a:cs typeface="+mn-lt"/>
              </a:rPr>
              <a:t>Potassium (K</a:t>
            </a:r>
            <a:r>
              <a:rPr lang="en-GB" sz="2800" b="1" baseline="30000" dirty="0">
                <a:highlight>
                  <a:srgbClr val="00FF00"/>
                </a:highlight>
                <a:ea typeface="+mn-lt"/>
                <a:cs typeface="+mn-lt"/>
              </a:rPr>
              <a:t>+</a:t>
            </a:r>
            <a:r>
              <a:rPr lang="en-GB" sz="2800" b="1" dirty="0">
                <a:highlight>
                  <a:srgbClr val="00FF00"/>
                </a:highlight>
                <a:ea typeface="+mn-lt"/>
                <a:cs typeface="+mn-lt"/>
              </a:rPr>
              <a:t>)</a:t>
            </a:r>
            <a:endParaRPr lang="en-GB" sz="2800">
              <a:highlight>
                <a:srgbClr val="00FF00"/>
              </a:highlight>
            </a:endParaRPr>
          </a:p>
          <a:p>
            <a:r>
              <a:rPr lang="en-GB" sz="2800" b="1" dirty="0">
                <a:highlight>
                  <a:srgbClr val="00FF00"/>
                </a:highlight>
                <a:ea typeface="+mn-lt"/>
                <a:cs typeface="+mn-lt"/>
              </a:rPr>
              <a:t>Chloride (Cl</a:t>
            </a:r>
            <a:r>
              <a:rPr lang="en-GB" sz="2800" b="1" baseline="30000" dirty="0">
                <a:highlight>
                  <a:srgbClr val="00FF00"/>
                </a:highlight>
                <a:ea typeface="+mn-lt"/>
                <a:cs typeface="+mn-lt"/>
              </a:rPr>
              <a:t>-</a:t>
            </a:r>
            <a:r>
              <a:rPr lang="en-GB" sz="2800" b="1" dirty="0">
                <a:highlight>
                  <a:srgbClr val="00FF00"/>
                </a:highlight>
                <a:ea typeface="+mn-lt"/>
                <a:cs typeface="+mn-lt"/>
              </a:rPr>
              <a:t>)</a:t>
            </a:r>
            <a:endParaRPr lang="en-GB" sz="2800" dirty="0">
              <a:highlight>
                <a:srgbClr val="00FF00"/>
              </a:highlight>
            </a:endParaRPr>
          </a:p>
          <a:p>
            <a:endParaRPr lang="en-GB" sz="2800" dirty="0"/>
          </a:p>
        </p:txBody>
      </p:sp>
      <p:pic>
        <p:nvPicPr>
          <p:cNvPr id="4" name="Picture 4" descr="Diagram&#10;&#10;Description automatically generated">
            <a:extLst>
              <a:ext uri="{FF2B5EF4-FFF2-40B4-BE49-F238E27FC236}">
                <a16:creationId xmlns:a16="http://schemas.microsoft.com/office/drawing/2014/main" id="{E0A70AA5-9ED9-B963-872F-4D2D4BA9ABDA}"/>
              </a:ext>
            </a:extLst>
          </p:cNvPr>
          <p:cNvPicPr>
            <a:picLocks noChangeAspect="1"/>
          </p:cNvPicPr>
          <p:nvPr/>
        </p:nvPicPr>
        <p:blipFill>
          <a:blip r:embed="rId2"/>
          <a:stretch>
            <a:fillRect/>
          </a:stretch>
        </p:blipFill>
        <p:spPr>
          <a:xfrm>
            <a:off x="5704114" y="1713683"/>
            <a:ext cx="5891841" cy="4442184"/>
          </a:xfrm>
          <a:prstGeom prst="rect">
            <a:avLst/>
          </a:prstGeom>
        </p:spPr>
      </p:pic>
    </p:spTree>
    <p:extLst>
      <p:ext uri="{BB962C8B-B14F-4D97-AF65-F5344CB8AC3E}">
        <p14:creationId xmlns:p14="http://schemas.microsoft.com/office/powerpoint/2010/main" val="13695011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660BAB-81EA-7661-F918-68DE5BA3C579}"/>
              </a:ext>
            </a:extLst>
          </p:cNvPr>
          <p:cNvSpPr>
            <a:spLocks noGrp="1"/>
          </p:cNvSpPr>
          <p:nvPr>
            <p:ph type="title"/>
          </p:nvPr>
        </p:nvSpPr>
        <p:spPr>
          <a:xfrm>
            <a:off x="362309" y="505520"/>
            <a:ext cx="10985978" cy="953669"/>
          </a:xfrm>
        </p:spPr>
        <p:txBody>
          <a:bodyPr vert="horz" lIns="91440" tIns="45720" rIns="91440" bIns="45720" rtlCol="0" anchor="b">
            <a:noAutofit/>
          </a:bodyPr>
          <a:lstStyle/>
          <a:p>
            <a:r>
              <a:rPr lang="en-GB" sz="4000" dirty="0">
                <a:solidFill>
                  <a:schemeClr val="accent4"/>
                </a:solidFill>
                <a:ea typeface="+mj-lt"/>
                <a:cs typeface="+mj-lt"/>
              </a:rPr>
              <a:t>Resting Membrane Potential (RMP) </a:t>
            </a:r>
            <a:br>
              <a:rPr lang="en-GB" sz="4000" dirty="0">
                <a:ea typeface="+mj-lt"/>
                <a:cs typeface="+mj-lt"/>
              </a:rPr>
            </a:br>
            <a:r>
              <a:rPr lang="en-GB" sz="4000" dirty="0">
                <a:solidFill>
                  <a:schemeClr val="accent4"/>
                </a:solidFill>
                <a:ea typeface="+mj-lt"/>
                <a:cs typeface="+mj-lt"/>
              </a:rPr>
              <a:t>-70mV</a:t>
            </a:r>
            <a:endParaRPr lang="en-US" sz="4000" dirty="0">
              <a:solidFill>
                <a:schemeClr val="accent4"/>
              </a:solidFill>
            </a:endParaRPr>
          </a:p>
        </p:txBody>
      </p:sp>
      <p:pic>
        <p:nvPicPr>
          <p:cNvPr id="4" name="Picture 4" descr="A picture containing text&#10;&#10;Description automatically generated">
            <a:extLst>
              <a:ext uri="{FF2B5EF4-FFF2-40B4-BE49-F238E27FC236}">
                <a16:creationId xmlns:a16="http://schemas.microsoft.com/office/drawing/2014/main" id="{DDDD91EF-A25E-A0AF-CF65-44F6A4EF9107}"/>
              </a:ext>
            </a:extLst>
          </p:cNvPr>
          <p:cNvPicPr>
            <a:picLocks noChangeAspect="1"/>
          </p:cNvPicPr>
          <p:nvPr/>
        </p:nvPicPr>
        <p:blipFill>
          <a:blip r:embed="rId2"/>
          <a:stretch>
            <a:fillRect/>
          </a:stretch>
        </p:blipFill>
        <p:spPr>
          <a:xfrm>
            <a:off x="109268" y="2441668"/>
            <a:ext cx="5158597" cy="2851680"/>
          </a:xfrm>
          <a:prstGeom prst="rect">
            <a:avLst/>
          </a:prstGeom>
        </p:spPr>
      </p:pic>
      <p:pic>
        <p:nvPicPr>
          <p:cNvPr id="5" name="Picture 5" descr="Diagram&#10;&#10;Description automatically generated">
            <a:extLst>
              <a:ext uri="{FF2B5EF4-FFF2-40B4-BE49-F238E27FC236}">
                <a16:creationId xmlns:a16="http://schemas.microsoft.com/office/drawing/2014/main" id="{7BC3886D-E8E3-933A-D240-014BF54C3C34}"/>
              </a:ext>
            </a:extLst>
          </p:cNvPr>
          <p:cNvPicPr>
            <a:picLocks noChangeAspect="1"/>
          </p:cNvPicPr>
          <p:nvPr/>
        </p:nvPicPr>
        <p:blipFill>
          <a:blip r:embed="rId3"/>
          <a:stretch>
            <a:fillRect/>
          </a:stretch>
        </p:blipFill>
        <p:spPr>
          <a:xfrm>
            <a:off x="5414513" y="1543833"/>
            <a:ext cx="6466936" cy="4906147"/>
          </a:xfrm>
          <a:prstGeom prst="rect">
            <a:avLst/>
          </a:prstGeom>
        </p:spPr>
      </p:pic>
    </p:spTree>
    <p:extLst>
      <p:ext uri="{BB962C8B-B14F-4D97-AF65-F5344CB8AC3E}">
        <p14:creationId xmlns:p14="http://schemas.microsoft.com/office/powerpoint/2010/main" val="15650361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595AF8-2CB2-B755-0FCA-8AC1BBB61CAA}"/>
              </a:ext>
            </a:extLst>
          </p:cNvPr>
          <p:cNvSpPr>
            <a:spLocks noGrp="1"/>
          </p:cNvSpPr>
          <p:nvPr>
            <p:ph type="title"/>
          </p:nvPr>
        </p:nvSpPr>
        <p:spPr>
          <a:xfrm>
            <a:off x="276045" y="448011"/>
            <a:ext cx="10238355" cy="953669"/>
          </a:xfrm>
        </p:spPr>
        <p:txBody>
          <a:bodyPr vert="horz" lIns="91440" tIns="45720" rIns="91440" bIns="45720" rtlCol="0" anchor="b">
            <a:noAutofit/>
          </a:bodyPr>
          <a:lstStyle/>
          <a:p>
            <a:r>
              <a:rPr lang="en-GB" sz="4000" dirty="0">
                <a:solidFill>
                  <a:schemeClr val="accent4"/>
                </a:solidFill>
              </a:rPr>
              <a:t>Resting Membrane Potential (RMP) </a:t>
            </a:r>
            <a:br>
              <a:rPr lang="en-GB" sz="4000" dirty="0"/>
            </a:br>
            <a:r>
              <a:rPr lang="en-GB" sz="4000" dirty="0">
                <a:solidFill>
                  <a:schemeClr val="accent4"/>
                </a:solidFill>
              </a:rPr>
              <a:t>-70mV</a:t>
            </a:r>
          </a:p>
        </p:txBody>
      </p:sp>
      <p:sp>
        <p:nvSpPr>
          <p:cNvPr id="3" name="Content Placeholder 2">
            <a:extLst>
              <a:ext uri="{FF2B5EF4-FFF2-40B4-BE49-F238E27FC236}">
                <a16:creationId xmlns:a16="http://schemas.microsoft.com/office/drawing/2014/main" id="{FE4B01DB-096E-30F4-96FE-59B63B835E53}"/>
              </a:ext>
            </a:extLst>
          </p:cNvPr>
          <p:cNvSpPr>
            <a:spLocks noGrp="1"/>
          </p:cNvSpPr>
          <p:nvPr>
            <p:ph idx="1"/>
          </p:nvPr>
        </p:nvSpPr>
        <p:spPr>
          <a:xfrm>
            <a:off x="5426187" y="1535847"/>
            <a:ext cx="6482817" cy="5158550"/>
          </a:xfrm>
        </p:spPr>
        <p:txBody>
          <a:bodyPr vert="horz" lIns="91440" tIns="45720" rIns="91440" bIns="45720" rtlCol="0" anchor="t">
            <a:normAutofit lnSpcReduction="10000"/>
          </a:bodyPr>
          <a:lstStyle/>
          <a:p>
            <a:pPr marL="0" indent="0">
              <a:buNone/>
            </a:pPr>
            <a:r>
              <a:rPr lang="en-GB" sz="2800" dirty="0"/>
              <a:t>The difference in concentrations of ions means that there is a potential difference between the inside and outside of the cell across the cell membrane = </a:t>
            </a:r>
            <a:r>
              <a:rPr lang="en-GB" sz="2800" b="1" dirty="0"/>
              <a:t>membrane potential.</a:t>
            </a:r>
            <a:r>
              <a:rPr lang="en-GB" sz="2800" dirty="0"/>
              <a:t> </a:t>
            </a:r>
          </a:p>
          <a:p>
            <a:pPr marL="0" indent="0">
              <a:buNone/>
            </a:pPr>
            <a:r>
              <a:rPr lang="en-GB" sz="2800" b="1" dirty="0">
                <a:highlight>
                  <a:srgbClr val="00FF00"/>
                </a:highlight>
              </a:rPr>
              <a:t>Resting membrane potential occurs when the neuron is unstimulated. </a:t>
            </a:r>
          </a:p>
          <a:p>
            <a:pPr marL="0" indent="0">
              <a:buNone/>
            </a:pPr>
            <a:r>
              <a:rPr lang="en-GB" sz="2800" dirty="0"/>
              <a:t>RMP is </a:t>
            </a:r>
            <a:r>
              <a:rPr lang="en-GB" sz="2800" b="1" dirty="0">
                <a:highlight>
                  <a:srgbClr val="00FF00"/>
                </a:highlight>
              </a:rPr>
              <a:t>–70mV</a:t>
            </a:r>
            <a:r>
              <a:rPr lang="en-GB" sz="2800" dirty="0"/>
              <a:t> meaning that the inside is  70 mV less than the outside of the cell. </a:t>
            </a:r>
          </a:p>
        </p:txBody>
      </p:sp>
      <p:pic>
        <p:nvPicPr>
          <p:cNvPr id="6" name="Picture 5" descr="Diagram&#10;&#10;Description automatically generated">
            <a:extLst>
              <a:ext uri="{FF2B5EF4-FFF2-40B4-BE49-F238E27FC236}">
                <a16:creationId xmlns:a16="http://schemas.microsoft.com/office/drawing/2014/main" id="{AAD25E0E-07D3-ACD1-DF8A-925B3BA16833}"/>
              </a:ext>
            </a:extLst>
          </p:cNvPr>
          <p:cNvPicPr>
            <a:picLocks noChangeAspect="1"/>
          </p:cNvPicPr>
          <p:nvPr/>
        </p:nvPicPr>
        <p:blipFill>
          <a:blip r:embed="rId2"/>
          <a:stretch>
            <a:fillRect/>
          </a:stretch>
        </p:blipFill>
        <p:spPr>
          <a:xfrm>
            <a:off x="181154" y="2018285"/>
            <a:ext cx="5000447" cy="3799092"/>
          </a:xfrm>
          <a:prstGeom prst="rect">
            <a:avLst/>
          </a:prstGeom>
        </p:spPr>
      </p:pic>
    </p:spTree>
    <p:extLst>
      <p:ext uri="{BB962C8B-B14F-4D97-AF65-F5344CB8AC3E}">
        <p14:creationId xmlns:p14="http://schemas.microsoft.com/office/powerpoint/2010/main" val="32990619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42B478-A298-469B-EEB7-EA07D25E4A55}"/>
              </a:ext>
            </a:extLst>
          </p:cNvPr>
          <p:cNvSpPr>
            <a:spLocks noGrp="1"/>
          </p:cNvSpPr>
          <p:nvPr>
            <p:ph type="title"/>
          </p:nvPr>
        </p:nvSpPr>
        <p:spPr>
          <a:xfrm>
            <a:off x="247291" y="462388"/>
            <a:ext cx="10353374" cy="953669"/>
          </a:xfrm>
        </p:spPr>
        <p:txBody>
          <a:bodyPr vert="horz" lIns="91440" tIns="45720" rIns="91440" bIns="45720" rtlCol="0" anchor="b">
            <a:noAutofit/>
          </a:bodyPr>
          <a:lstStyle/>
          <a:p>
            <a:r>
              <a:rPr lang="en-GB" sz="4000" dirty="0">
                <a:solidFill>
                  <a:schemeClr val="accent4"/>
                </a:solidFill>
                <a:ea typeface="+mj-lt"/>
                <a:cs typeface="+mj-lt"/>
              </a:rPr>
              <a:t>Resting Membrane Potential (RMP) </a:t>
            </a:r>
            <a:br>
              <a:rPr lang="en-GB" sz="4000" dirty="0">
                <a:ea typeface="+mj-lt"/>
                <a:cs typeface="+mj-lt"/>
              </a:rPr>
            </a:br>
            <a:r>
              <a:rPr lang="en-GB" sz="4000" dirty="0">
                <a:solidFill>
                  <a:schemeClr val="accent4"/>
                </a:solidFill>
                <a:ea typeface="+mj-lt"/>
                <a:cs typeface="+mj-lt"/>
              </a:rPr>
              <a:t>-70mV</a:t>
            </a:r>
            <a:endParaRPr lang="en-US" sz="4000" dirty="0">
              <a:solidFill>
                <a:schemeClr val="accent4"/>
              </a:solidFill>
            </a:endParaRPr>
          </a:p>
        </p:txBody>
      </p:sp>
      <p:sp>
        <p:nvSpPr>
          <p:cNvPr id="3" name="Content Placeholder 2">
            <a:extLst>
              <a:ext uri="{FF2B5EF4-FFF2-40B4-BE49-F238E27FC236}">
                <a16:creationId xmlns:a16="http://schemas.microsoft.com/office/drawing/2014/main" id="{F34C43E7-3694-8385-A2A6-48330BB27C8B}"/>
              </a:ext>
            </a:extLst>
          </p:cNvPr>
          <p:cNvSpPr>
            <a:spLocks noGrp="1"/>
          </p:cNvSpPr>
          <p:nvPr>
            <p:ph idx="1"/>
          </p:nvPr>
        </p:nvSpPr>
        <p:spPr>
          <a:xfrm>
            <a:off x="250339" y="1967168"/>
            <a:ext cx="11371117" cy="4382173"/>
          </a:xfrm>
        </p:spPr>
        <p:txBody>
          <a:bodyPr vert="horz" lIns="91440" tIns="45720" rIns="91440" bIns="45720" rtlCol="0" anchor="t">
            <a:normAutofit fontScale="92500" lnSpcReduction="10000"/>
          </a:bodyPr>
          <a:lstStyle/>
          <a:p>
            <a:pPr marL="0" indent="0">
              <a:buNone/>
            </a:pPr>
            <a:r>
              <a:rPr lang="en-GB" sz="3200" dirty="0"/>
              <a:t>At rest ions are still being moved across the cell membrane. The net movement of ions at rest maintains the RMP of –70mV. </a:t>
            </a:r>
          </a:p>
          <a:p>
            <a:pPr marL="0" indent="0">
              <a:buNone/>
            </a:pPr>
            <a:r>
              <a:rPr lang="en-GB" sz="3200" dirty="0">
                <a:highlight>
                  <a:srgbClr val="00FF00"/>
                </a:highlight>
              </a:rPr>
              <a:t>Ions move though </a:t>
            </a:r>
            <a:r>
              <a:rPr lang="en-GB" sz="3200" b="1" dirty="0">
                <a:highlight>
                  <a:srgbClr val="00FF00"/>
                </a:highlight>
              </a:rPr>
              <a:t>protein channels</a:t>
            </a:r>
            <a:r>
              <a:rPr lang="en-GB" sz="3200" dirty="0">
                <a:highlight>
                  <a:srgbClr val="00FF00"/>
                </a:highlight>
              </a:rPr>
              <a:t> in the plasma membrane. Some of these are called </a:t>
            </a:r>
            <a:r>
              <a:rPr lang="en-GB" sz="3200" b="1" dirty="0">
                <a:highlight>
                  <a:srgbClr val="00FF00"/>
                </a:highlight>
              </a:rPr>
              <a:t>leakage channels </a:t>
            </a:r>
            <a:r>
              <a:rPr lang="en-GB" sz="3200" dirty="0">
                <a:highlight>
                  <a:srgbClr val="00FF00"/>
                </a:highlight>
              </a:rPr>
              <a:t>which are </a:t>
            </a:r>
            <a:r>
              <a:rPr lang="en-GB" sz="3200" b="1" dirty="0">
                <a:highlight>
                  <a:srgbClr val="00FF00"/>
                </a:highlight>
              </a:rPr>
              <a:t>open all the time.</a:t>
            </a:r>
            <a:r>
              <a:rPr lang="en-GB" sz="3200" dirty="0">
                <a:highlight>
                  <a:srgbClr val="00FF00"/>
                </a:highlight>
              </a:rPr>
              <a:t> </a:t>
            </a:r>
          </a:p>
          <a:p>
            <a:pPr marL="0" indent="0">
              <a:buNone/>
            </a:pPr>
            <a:r>
              <a:rPr lang="en-GB" sz="3200" b="1" dirty="0">
                <a:highlight>
                  <a:srgbClr val="FFFF00"/>
                </a:highlight>
                <a:ea typeface="+mn-lt"/>
                <a:cs typeface="+mn-lt"/>
              </a:rPr>
              <a:t>Voltage gated channels</a:t>
            </a:r>
            <a:r>
              <a:rPr lang="en-GB" sz="3200" dirty="0">
                <a:highlight>
                  <a:srgbClr val="FFFF00"/>
                </a:highlight>
              </a:rPr>
              <a:t> only open when a </a:t>
            </a:r>
            <a:r>
              <a:rPr lang="en-GB" sz="3200" b="1" dirty="0">
                <a:highlight>
                  <a:srgbClr val="FFFF00"/>
                </a:highlight>
              </a:rPr>
              <a:t>nerve is stimulated</a:t>
            </a:r>
            <a:r>
              <a:rPr lang="en-GB" sz="3200" dirty="0">
                <a:highlight>
                  <a:srgbClr val="FFFF00"/>
                </a:highlight>
              </a:rPr>
              <a:t>. </a:t>
            </a:r>
          </a:p>
          <a:p>
            <a:endParaRPr lang="en-GB" sz="3200" dirty="0"/>
          </a:p>
        </p:txBody>
      </p:sp>
    </p:spTree>
    <p:extLst>
      <p:ext uri="{BB962C8B-B14F-4D97-AF65-F5344CB8AC3E}">
        <p14:creationId xmlns:p14="http://schemas.microsoft.com/office/powerpoint/2010/main" val="138227310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E816B1-9775-82E4-26BB-86989000C1E9}"/>
              </a:ext>
            </a:extLst>
          </p:cNvPr>
          <p:cNvSpPr>
            <a:spLocks noGrp="1"/>
          </p:cNvSpPr>
          <p:nvPr>
            <p:ph type="title"/>
          </p:nvPr>
        </p:nvSpPr>
        <p:spPr>
          <a:xfrm>
            <a:off x="261668" y="519898"/>
            <a:ext cx="10914091" cy="953669"/>
          </a:xfrm>
        </p:spPr>
        <p:txBody>
          <a:bodyPr vert="horz" lIns="91440" tIns="45720" rIns="91440" bIns="45720" rtlCol="0" anchor="b">
            <a:noAutofit/>
          </a:bodyPr>
          <a:lstStyle/>
          <a:p>
            <a:r>
              <a:rPr lang="en-GB" sz="4000" dirty="0">
                <a:solidFill>
                  <a:schemeClr val="accent4"/>
                </a:solidFill>
                <a:ea typeface="+mj-lt"/>
                <a:cs typeface="+mj-lt"/>
              </a:rPr>
              <a:t>Resting Membrane Potential (RMP) </a:t>
            </a:r>
            <a:br>
              <a:rPr lang="en-GB" sz="4000" dirty="0">
                <a:ea typeface="+mj-lt"/>
                <a:cs typeface="+mj-lt"/>
              </a:rPr>
            </a:br>
            <a:r>
              <a:rPr lang="en-GB" sz="4000" dirty="0">
                <a:solidFill>
                  <a:schemeClr val="accent4"/>
                </a:solidFill>
                <a:ea typeface="+mj-lt"/>
                <a:cs typeface="+mj-lt"/>
              </a:rPr>
              <a:t>-70mV</a:t>
            </a:r>
            <a:endParaRPr lang="en-US" sz="4000" dirty="0">
              <a:solidFill>
                <a:schemeClr val="accent4"/>
              </a:solidFill>
            </a:endParaRPr>
          </a:p>
        </p:txBody>
      </p:sp>
      <p:sp>
        <p:nvSpPr>
          <p:cNvPr id="3" name="Content Placeholder 2">
            <a:extLst>
              <a:ext uri="{FF2B5EF4-FFF2-40B4-BE49-F238E27FC236}">
                <a16:creationId xmlns:a16="http://schemas.microsoft.com/office/drawing/2014/main" id="{81FC4BA3-385A-E66D-5EB4-DC56DC202D4A}"/>
              </a:ext>
            </a:extLst>
          </p:cNvPr>
          <p:cNvSpPr>
            <a:spLocks noGrp="1"/>
          </p:cNvSpPr>
          <p:nvPr>
            <p:ph idx="1"/>
          </p:nvPr>
        </p:nvSpPr>
        <p:spPr>
          <a:xfrm>
            <a:off x="394112" y="1708375"/>
            <a:ext cx="11414250" cy="5086664"/>
          </a:xfrm>
        </p:spPr>
        <p:txBody>
          <a:bodyPr vert="horz" lIns="91440" tIns="45720" rIns="91440" bIns="45720" rtlCol="0" anchor="t">
            <a:normAutofit/>
          </a:bodyPr>
          <a:lstStyle/>
          <a:p>
            <a:pPr marL="0" indent="0">
              <a:buNone/>
            </a:pPr>
            <a:r>
              <a:rPr lang="en-GB" sz="2000" dirty="0"/>
              <a:t>The RMP of neurons is mainly due to the movement of sodium and potassium ions. </a:t>
            </a:r>
          </a:p>
          <a:p>
            <a:pPr marL="285750" indent="-285750"/>
            <a:r>
              <a:rPr lang="en-GB" sz="2000" dirty="0"/>
              <a:t>Concentration of sodium ions (+) is approx. 10x higher outside than inside the cell. </a:t>
            </a:r>
            <a:r>
              <a:rPr lang="en-GB" sz="2000" b="1" dirty="0"/>
              <a:t>Due to limited number of sodium leakage channels</a:t>
            </a:r>
            <a:r>
              <a:rPr lang="en-GB" sz="2000" dirty="0"/>
              <a:t> which l</a:t>
            </a:r>
            <a:r>
              <a:rPr lang="en-GB" sz="2000" b="1" dirty="0"/>
              <a:t>imits facilitated diffusion of sodium ions</a:t>
            </a:r>
            <a:r>
              <a:rPr lang="en-GB" sz="2000" dirty="0"/>
              <a:t> into the cell. </a:t>
            </a:r>
          </a:p>
          <a:p>
            <a:pPr marL="285750" indent="-285750"/>
            <a:r>
              <a:rPr lang="en-GB" sz="2000" dirty="0">
                <a:ea typeface="+mn-lt"/>
                <a:cs typeface="+mn-lt"/>
              </a:rPr>
              <a:t>Concentration of potassium ions (+) is approx. 30x higher inside than outside the cell. </a:t>
            </a:r>
            <a:r>
              <a:rPr lang="en-GB" sz="2000" b="1" dirty="0">
                <a:ea typeface="+mn-lt"/>
                <a:cs typeface="+mn-lt"/>
              </a:rPr>
              <a:t>Due to large number of potassium leakage channels</a:t>
            </a:r>
            <a:r>
              <a:rPr lang="en-GB" sz="2000" dirty="0">
                <a:ea typeface="+mn-lt"/>
                <a:cs typeface="+mn-lt"/>
              </a:rPr>
              <a:t> which means </a:t>
            </a:r>
            <a:r>
              <a:rPr lang="en-GB" sz="2000" b="1" dirty="0">
                <a:ea typeface="+mn-lt"/>
                <a:cs typeface="+mn-lt"/>
              </a:rPr>
              <a:t>more potassium ions are able to diffuse </a:t>
            </a:r>
            <a:r>
              <a:rPr lang="en-GB" sz="2000" dirty="0">
                <a:ea typeface="+mn-lt"/>
                <a:cs typeface="+mn-lt"/>
              </a:rPr>
              <a:t>than sodium ions. </a:t>
            </a:r>
            <a:endParaRPr lang="en-GB" sz="2000" dirty="0"/>
          </a:p>
          <a:p>
            <a:pPr marL="285750" indent="-285750"/>
            <a:r>
              <a:rPr lang="en-GB" sz="2000" dirty="0"/>
              <a:t>Concentration of chloride ions (2+) is higher outside than inside the cell due to the membrane being highly permeable to chloride ions. </a:t>
            </a:r>
          </a:p>
          <a:p>
            <a:pPr marL="285750" indent="-285750"/>
            <a:r>
              <a:rPr lang="en-GB" sz="2000" dirty="0"/>
              <a:t>Concentration of large negatively charged organic ions is higher inside the cell than outside. The membrane is impermeable to these ions so they are unable to leave the cell. </a:t>
            </a:r>
          </a:p>
          <a:p>
            <a:pPr marL="285750" indent="-285750"/>
            <a:endParaRPr lang="en-GB" sz="2000" dirty="0"/>
          </a:p>
        </p:txBody>
      </p:sp>
    </p:spTree>
    <p:extLst>
      <p:ext uri="{BB962C8B-B14F-4D97-AF65-F5344CB8AC3E}">
        <p14:creationId xmlns:p14="http://schemas.microsoft.com/office/powerpoint/2010/main" val="18163797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ED95DF-3400-2BAF-4D4E-2540B872C3DF}"/>
              </a:ext>
            </a:extLst>
          </p:cNvPr>
          <p:cNvSpPr>
            <a:spLocks noGrp="1"/>
          </p:cNvSpPr>
          <p:nvPr>
            <p:ph type="title"/>
          </p:nvPr>
        </p:nvSpPr>
        <p:spPr>
          <a:xfrm>
            <a:off x="247291" y="476766"/>
            <a:ext cx="9893299" cy="953669"/>
          </a:xfrm>
        </p:spPr>
        <p:txBody>
          <a:bodyPr vert="horz" lIns="91440" tIns="45720" rIns="91440" bIns="45720" rtlCol="0" anchor="b">
            <a:noAutofit/>
          </a:bodyPr>
          <a:lstStyle/>
          <a:p>
            <a:r>
              <a:rPr lang="en-GB" sz="4000" dirty="0">
                <a:solidFill>
                  <a:schemeClr val="accent4"/>
                </a:solidFill>
                <a:ea typeface="+mj-lt"/>
                <a:cs typeface="+mj-lt"/>
              </a:rPr>
              <a:t>Resting Membrane Potential (RMP) </a:t>
            </a:r>
            <a:br>
              <a:rPr lang="en-GB" sz="4000" dirty="0">
                <a:ea typeface="+mj-lt"/>
                <a:cs typeface="+mj-lt"/>
              </a:rPr>
            </a:br>
            <a:r>
              <a:rPr lang="en-GB" sz="4000" dirty="0">
                <a:solidFill>
                  <a:schemeClr val="accent4"/>
                </a:solidFill>
              </a:rPr>
              <a:t>The S</a:t>
            </a:r>
            <a:r>
              <a:rPr lang="en-GB" sz="4000" u="sng" dirty="0">
                <a:solidFill>
                  <a:schemeClr val="accent4"/>
                </a:solidFill>
              </a:rPr>
              <a:t>odium-Potassium</a:t>
            </a:r>
            <a:r>
              <a:rPr lang="en-GB" sz="4000" dirty="0">
                <a:solidFill>
                  <a:schemeClr val="accent4"/>
                </a:solidFill>
              </a:rPr>
              <a:t> Pump</a:t>
            </a:r>
          </a:p>
        </p:txBody>
      </p:sp>
      <p:sp>
        <p:nvSpPr>
          <p:cNvPr id="3" name="Content Placeholder 2">
            <a:extLst>
              <a:ext uri="{FF2B5EF4-FFF2-40B4-BE49-F238E27FC236}">
                <a16:creationId xmlns:a16="http://schemas.microsoft.com/office/drawing/2014/main" id="{D4EE1D3B-713C-D4DF-3218-50CA670B127D}"/>
              </a:ext>
            </a:extLst>
          </p:cNvPr>
          <p:cNvSpPr>
            <a:spLocks noGrp="1"/>
          </p:cNvSpPr>
          <p:nvPr>
            <p:ph idx="1"/>
          </p:nvPr>
        </p:nvSpPr>
        <p:spPr>
          <a:xfrm>
            <a:off x="322225" y="1765885"/>
            <a:ext cx="11514892" cy="4554701"/>
          </a:xfrm>
        </p:spPr>
        <p:txBody>
          <a:bodyPr vert="horz" lIns="91440" tIns="45720" rIns="91440" bIns="45720" rtlCol="0" anchor="t">
            <a:normAutofit/>
          </a:bodyPr>
          <a:lstStyle/>
          <a:p>
            <a:pPr marL="0" indent="0">
              <a:buNone/>
            </a:pPr>
            <a:r>
              <a:rPr lang="en-GB" sz="2800" dirty="0"/>
              <a:t>In addition to sodium and potassium ion leakage channels these ions are moved across the membrane through a carrier protein (active transport) called the </a:t>
            </a:r>
            <a:r>
              <a:rPr lang="en-GB" sz="2800" u="sng" dirty="0"/>
              <a:t>sodium-potassium pump</a:t>
            </a:r>
            <a:r>
              <a:rPr lang="en-GB" sz="2800" dirty="0"/>
              <a:t>. </a:t>
            </a:r>
          </a:p>
          <a:p>
            <a:pPr marL="0" indent="0">
              <a:buNone/>
            </a:pPr>
            <a:r>
              <a:rPr lang="en-GB" sz="2800" b="1" dirty="0">
                <a:highlight>
                  <a:srgbClr val="FFFF00"/>
                </a:highlight>
              </a:rPr>
              <a:t>The pump moves 2 potassium into the cell for every 3 sodium it moves out of the cell. </a:t>
            </a:r>
          </a:p>
          <a:p>
            <a:pPr marL="0" indent="0">
              <a:buNone/>
            </a:pPr>
            <a:r>
              <a:rPr lang="en-GB" sz="2800" dirty="0"/>
              <a:t>This results in a </a:t>
            </a:r>
            <a:r>
              <a:rPr lang="en-GB" sz="2800" b="1" dirty="0"/>
              <a:t>net reduction</a:t>
            </a:r>
            <a:r>
              <a:rPr lang="en-GB" sz="2800" dirty="0"/>
              <a:t> of positive ions inside the cell hence RMP = -70mV</a:t>
            </a:r>
          </a:p>
          <a:p>
            <a:pPr marL="0" indent="0">
              <a:buNone/>
            </a:pPr>
            <a:r>
              <a:rPr lang="en-GB" sz="2800" dirty="0"/>
              <a:t>At RMP the membrane is described as </a:t>
            </a:r>
            <a:r>
              <a:rPr lang="en-GB" sz="2800" b="1" u="sng" dirty="0">
                <a:highlight>
                  <a:srgbClr val="00FF00"/>
                </a:highlight>
              </a:rPr>
              <a:t>POLARISED</a:t>
            </a:r>
          </a:p>
        </p:txBody>
      </p:sp>
    </p:spTree>
    <p:extLst>
      <p:ext uri="{BB962C8B-B14F-4D97-AF65-F5344CB8AC3E}">
        <p14:creationId xmlns:p14="http://schemas.microsoft.com/office/powerpoint/2010/main" val="2736909686"/>
      </p:ext>
    </p:extLst>
  </p:cSld>
  <p:clrMapOvr>
    <a:masterClrMapping/>
  </p:clrMapOvr>
</p:sld>
</file>

<file path=ppt/theme/theme1.xml><?xml version="1.0" encoding="utf-8"?>
<a:theme xmlns:a="http://schemas.openxmlformats.org/drawingml/2006/main" name="SwellVTI">
  <a:themeElements>
    <a:clrScheme name="AnalogousFromRegularSeedLeftStep">
      <a:dk1>
        <a:srgbClr val="000000"/>
      </a:dk1>
      <a:lt1>
        <a:srgbClr val="FFFFFF"/>
      </a:lt1>
      <a:dk2>
        <a:srgbClr val="301B27"/>
      </a:dk2>
      <a:lt2>
        <a:srgbClr val="F0F1F3"/>
      </a:lt2>
      <a:accent1>
        <a:srgbClr val="C09E33"/>
      </a:accent1>
      <a:accent2>
        <a:srgbClr val="C55D27"/>
      </a:accent2>
      <a:accent3>
        <a:srgbClr val="D73944"/>
      </a:accent3>
      <a:accent4>
        <a:srgbClr val="C52774"/>
      </a:accent4>
      <a:accent5>
        <a:srgbClr val="D739C8"/>
      </a:accent5>
      <a:accent6>
        <a:srgbClr val="9227C5"/>
      </a:accent6>
      <a:hlink>
        <a:srgbClr val="4B68C3"/>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wellVTI" id="{8361A04D-931A-43DC-973B-1B0B1DD5DECC}" vid="{6DDB23E8-D18E-4BDA-98D6-324466149EBD}"/>
    </a:ext>
  </a:extLst>
</a:theme>
</file>

<file path=docProps/app.xml><?xml version="1.0" encoding="utf-8"?>
<Properties xmlns="http://schemas.openxmlformats.org/officeDocument/2006/extended-properties" xmlns:vt="http://schemas.openxmlformats.org/officeDocument/2006/docPropsVTypes">
  <Template>office theme</Template>
  <TotalTime>1</TotalTime>
  <Words>11</Words>
  <Application>Microsoft Office PowerPoint</Application>
  <PresentationFormat>Widescreen</PresentationFormat>
  <Paragraphs>2</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SwellVTI</vt:lpstr>
      <vt:lpstr>Nervous System 2023 </vt:lpstr>
      <vt:lpstr>What are Nerve Impulses?</vt:lpstr>
      <vt:lpstr>How do electrochemical changes occur?</vt:lpstr>
      <vt:lpstr>Potential difference across the nerve cell membrane</vt:lpstr>
      <vt:lpstr>Resting Membrane Potential (RMP)  -70mV</vt:lpstr>
      <vt:lpstr>Resting Membrane Potential (RMP)  -70mV</vt:lpstr>
      <vt:lpstr>Resting Membrane Potential (RMP)  -70mV</vt:lpstr>
      <vt:lpstr>Resting Membrane Potential (RMP)  -70mV</vt:lpstr>
      <vt:lpstr>Resting Membrane Potential (RMP)  The Sodium-Potassium Pump</vt:lpstr>
      <vt:lpstr>PowerPoint Presentation</vt:lpstr>
      <vt:lpstr>Still confused? Watch this at home!</vt:lpstr>
      <vt:lpstr>From RMP to an generation of an Action Potential</vt:lpstr>
      <vt:lpstr>Watch! How to generate an Action Potential</vt:lpstr>
      <vt:lpstr>Depolarisation</vt:lpstr>
      <vt:lpstr>PowerPoint Presentation</vt:lpstr>
      <vt:lpstr>Repolarisation </vt:lpstr>
      <vt:lpstr>Refractory Period</vt:lpstr>
      <vt:lpstr>Tomorrow..... Action Potential Graph Annotation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JOHANSEN Rebecca [Rossmoyne Senior High School]</cp:lastModifiedBy>
  <cp:revision>917</cp:revision>
  <dcterms:created xsi:type="dcterms:W3CDTF">2023-01-12T03:24:33Z</dcterms:created>
  <dcterms:modified xsi:type="dcterms:W3CDTF">2023-02-14T05:26:29Z</dcterms:modified>
</cp:coreProperties>
</file>