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8" r:id="rId3"/>
    <p:sldId id="257" r:id="rId4"/>
    <p:sldId id="32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6" r:id="rId19"/>
    <p:sldId id="272" r:id="rId20"/>
    <p:sldId id="273" r:id="rId21"/>
    <p:sldId id="274" r:id="rId22"/>
    <p:sldId id="275" r:id="rId23"/>
    <p:sldId id="277" r:id="rId24"/>
    <p:sldId id="276" r:id="rId25"/>
    <p:sldId id="327" r:id="rId26"/>
    <p:sldId id="279" r:id="rId27"/>
    <p:sldId id="284" r:id="rId28"/>
    <p:sldId id="278" r:id="rId29"/>
    <p:sldId id="280" r:id="rId30"/>
    <p:sldId id="282" r:id="rId31"/>
    <p:sldId id="281" r:id="rId32"/>
    <p:sldId id="283" r:id="rId33"/>
    <p:sldId id="285" r:id="rId34"/>
    <p:sldId id="328" r:id="rId35"/>
    <p:sldId id="286" r:id="rId36"/>
    <p:sldId id="287" r:id="rId37"/>
    <p:sldId id="288" r:id="rId38"/>
    <p:sldId id="289" r:id="rId39"/>
    <p:sldId id="290" r:id="rId40"/>
    <p:sldId id="296" r:id="rId41"/>
    <p:sldId id="291" r:id="rId42"/>
    <p:sldId id="292" r:id="rId43"/>
    <p:sldId id="293" r:id="rId44"/>
    <p:sldId id="294" r:id="rId45"/>
    <p:sldId id="297" r:id="rId46"/>
    <p:sldId id="295" r:id="rId47"/>
    <p:sldId id="299" r:id="rId48"/>
    <p:sldId id="298" r:id="rId49"/>
    <p:sldId id="314" r:id="rId50"/>
    <p:sldId id="315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00" r:id="rId60"/>
    <p:sldId id="301" r:id="rId61"/>
    <p:sldId id="303" r:id="rId62"/>
    <p:sldId id="302" r:id="rId63"/>
    <p:sldId id="304" r:id="rId64"/>
    <p:sldId id="305" r:id="rId65"/>
    <p:sldId id="306" r:id="rId66"/>
    <p:sldId id="307" r:id="rId67"/>
    <p:sldId id="308" r:id="rId68"/>
    <p:sldId id="312" r:id="rId69"/>
    <p:sldId id="310" r:id="rId70"/>
    <p:sldId id="311" r:id="rId71"/>
    <p:sldId id="313" r:id="rId72"/>
    <p:sldId id="329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8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7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7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2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4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24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flinnsci.com/store/Scripts/prodPics.asp?idProduct=18400&amp;iframe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bodyandnutrition.co.uk/wp-content/uploads/2013/11/Connective-Tissue-Types.bmp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 Structures, Exchange of Materials, Tissues &amp; Tonicity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971946"/>
          </a:xfrm>
        </p:spPr>
        <p:txBody>
          <a:bodyPr>
            <a:normAutofit/>
          </a:bodyPr>
          <a:lstStyle/>
          <a:p>
            <a:r>
              <a:rPr lang="en-US" dirty="0"/>
              <a:t>A. Williams and R. Johansen 2021                        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914"/>
            <a:ext cx="9588884" cy="767750"/>
          </a:xfrm>
        </p:spPr>
        <p:txBody>
          <a:bodyPr>
            <a:normAutofit fontScale="90000"/>
          </a:bodyPr>
          <a:lstStyle/>
          <a:p>
            <a:r>
              <a:rPr lang="en-AU" dirty="0"/>
              <a:t>Organelles: </a:t>
            </a:r>
            <a:r>
              <a:rPr lang="en-AU" b="1" dirty="0"/>
              <a:t>Endoplasmic Reticulum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11" y="2059831"/>
            <a:ext cx="6928813" cy="5201728"/>
          </a:xfrm>
        </p:spPr>
        <p:txBody>
          <a:bodyPr>
            <a:normAutofit/>
          </a:bodyPr>
          <a:lstStyle/>
          <a:p>
            <a:r>
              <a:rPr lang="en-AU" sz="2800" dirty="0"/>
              <a:t>A network of channels formed by parallel membranes </a:t>
            </a:r>
          </a:p>
          <a:p>
            <a:r>
              <a:rPr lang="en-AU" sz="2800" dirty="0"/>
              <a:t>Endoplasmic reticulum provide a </a:t>
            </a:r>
            <a:r>
              <a:rPr lang="en-AU" sz="2800" b="1" dirty="0">
                <a:solidFill>
                  <a:schemeClr val="accent4"/>
                </a:solidFill>
              </a:rPr>
              <a:t>surface for chemical reactions</a:t>
            </a:r>
          </a:p>
          <a:p>
            <a:r>
              <a:rPr lang="en-AU" sz="2800" dirty="0"/>
              <a:t>The inner channels are for </a:t>
            </a:r>
            <a:r>
              <a:rPr lang="en-AU" sz="2800" b="1" dirty="0">
                <a:solidFill>
                  <a:schemeClr val="accent4"/>
                </a:solidFill>
              </a:rPr>
              <a:t>storing</a:t>
            </a:r>
            <a:r>
              <a:rPr lang="en-AU" sz="2800" b="1" dirty="0"/>
              <a:t> </a:t>
            </a:r>
            <a:r>
              <a:rPr lang="en-AU" sz="2800" dirty="0"/>
              <a:t>or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chemeClr val="accent4"/>
                </a:solidFill>
              </a:rPr>
              <a:t>transporting molecules</a:t>
            </a:r>
          </a:p>
          <a:p>
            <a:endParaRPr lang="en-AU" sz="2800" b="1" dirty="0">
              <a:solidFill>
                <a:srgbClr val="0070C0"/>
              </a:solidFill>
            </a:endParaRPr>
          </a:p>
          <a:p>
            <a:r>
              <a:rPr lang="en-AU" sz="2000" b="1" dirty="0">
                <a:solidFill>
                  <a:schemeClr val="accent1"/>
                </a:solidFill>
              </a:rPr>
              <a:t>Rough ER: </a:t>
            </a:r>
            <a:r>
              <a:rPr lang="en-AU" sz="2000" dirty="0" err="1">
                <a:solidFill>
                  <a:schemeClr val="tx1"/>
                </a:solidFill>
              </a:rPr>
              <a:t>Ribosomes</a:t>
            </a:r>
            <a:r>
              <a:rPr lang="en-AU" sz="2000" dirty="0">
                <a:solidFill>
                  <a:schemeClr val="tx1"/>
                </a:solidFill>
              </a:rPr>
              <a:t> attached to outside surface</a:t>
            </a:r>
          </a:p>
          <a:p>
            <a:r>
              <a:rPr lang="en-AU" sz="2000" b="1" dirty="0">
                <a:solidFill>
                  <a:schemeClr val="accent1"/>
                </a:solidFill>
              </a:rPr>
              <a:t>Smooth ER: </a:t>
            </a:r>
            <a:r>
              <a:rPr lang="en-AU" sz="2000" dirty="0">
                <a:solidFill>
                  <a:schemeClr val="tx1"/>
                </a:solidFill>
              </a:rPr>
              <a:t>No </a:t>
            </a:r>
            <a:r>
              <a:rPr lang="en-AU" sz="2000" dirty="0" err="1">
                <a:solidFill>
                  <a:schemeClr val="tx1"/>
                </a:solidFill>
              </a:rPr>
              <a:t>ribosomes</a:t>
            </a:r>
            <a:r>
              <a:rPr lang="en-AU" sz="2000" dirty="0">
                <a:solidFill>
                  <a:schemeClr val="tx1"/>
                </a:solidFill>
              </a:rPr>
              <a:t> attached</a:t>
            </a:r>
          </a:p>
          <a:p>
            <a:endParaRPr lang="en-A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092" y="2677734"/>
            <a:ext cx="4475127" cy="29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08" y="357919"/>
            <a:ext cx="10852732" cy="767750"/>
          </a:xfrm>
        </p:spPr>
        <p:txBody>
          <a:bodyPr>
            <a:normAutofit fontScale="90000"/>
          </a:bodyPr>
          <a:lstStyle/>
          <a:p>
            <a:r>
              <a:rPr lang="en-AU" dirty="0"/>
              <a:t>Organelles: </a:t>
            </a:r>
            <a:r>
              <a:rPr lang="en-AU" b="1" dirty="0"/>
              <a:t>Golgi body (Golgi apparatus)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88" y="2184522"/>
            <a:ext cx="5922972" cy="38006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b="1" dirty="0">
                <a:solidFill>
                  <a:schemeClr val="accent1"/>
                </a:solidFill>
              </a:rPr>
              <a:t>Modifies proteins </a:t>
            </a:r>
            <a:r>
              <a:rPr lang="en-AU" sz="2800" dirty="0"/>
              <a:t>and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chemeClr val="accent1"/>
                </a:solidFill>
              </a:rPr>
              <a:t>packages </a:t>
            </a:r>
            <a:r>
              <a:rPr lang="en-AU" sz="2800" dirty="0"/>
              <a:t>them for</a:t>
            </a:r>
            <a:r>
              <a:rPr lang="en-AU" sz="2800" b="1" dirty="0"/>
              <a:t> secretion </a:t>
            </a:r>
            <a:r>
              <a:rPr lang="en-AU" sz="2800" dirty="0"/>
              <a:t>from the cell</a:t>
            </a:r>
            <a:endParaRPr lang="en-AU" sz="2800" b="1" dirty="0"/>
          </a:p>
          <a:p>
            <a:pPr>
              <a:lnSpc>
                <a:spcPct val="90000"/>
              </a:lnSpc>
            </a:pPr>
            <a:r>
              <a:rPr lang="en-AU" sz="2800" dirty="0"/>
              <a:t>Proteins produced at ribosomes pass through E.R. to Golgi body</a:t>
            </a:r>
          </a:p>
          <a:p>
            <a:pPr>
              <a:lnSpc>
                <a:spcPct val="90000"/>
              </a:lnSpc>
            </a:pPr>
            <a:r>
              <a:rPr lang="en-AU" sz="2800" dirty="0"/>
              <a:t>Forms a </a:t>
            </a:r>
            <a:r>
              <a:rPr lang="en-AU" sz="2800" b="1" dirty="0">
                <a:solidFill>
                  <a:schemeClr val="accent1"/>
                </a:solidFill>
              </a:rPr>
              <a:t>vesicles</a:t>
            </a:r>
            <a:r>
              <a:rPr lang="en-AU" sz="2800" dirty="0"/>
              <a:t> to transport</a:t>
            </a:r>
          </a:p>
          <a:p>
            <a:endParaRPr lang="en-AU" sz="2800" dirty="0"/>
          </a:p>
        </p:txBody>
      </p:sp>
      <p:pic>
        <p:nvPicPr>
          <p:cNvPr id="5" name="Picture 4" descr="golgi"/>
          <p:cNvPicPr>
            <a:picLocks noChangeAspect="1" noChangeArrowheads="1"/>
          </p:cNvPicPr>
          <p:nvPr/>
        </p:nvPicPr>
        <p:blipFill>
          <a:blip r:embed="rId2" cstate="print"/>
          <a:srcRect l="3391" t="4132" r="5084"/>
          <a:stretch>
            <a:fillRect/>
          </a:stretch>
        </p:blipFill>
        <p:spPr>
          <a:xfrm>
            <a:off x="7092749" y="2184522"/>
            <a:ext cx="3700528" cy="312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08" y="241541"/>
            <a:ext cx="9217164" cy="767750"/>
          </a:xfrm>
        </p:spPr>
        <p:txBody>
          <a:bodyPr>
            <a:normAutofit/>
          </a:bodyPr>
          <a:lstStyle/>
          <a:p>
            <a:r>
              <a:rPr lang="en-AU" dirty="0"/>
              <a:t>Organelles: </a:t>
            </a:r>
            <a:r>
              <a:rPr lang="en-AU" b="1" dirty="0"/>
              <a:t>Mitochondria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97" y="2156700"/>
            <a:ext cx="7967903" cy="52017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sz="2800" dirty="0"/>
              <a:t>Chemical reactions take place inside = site of </a:t>
            </a:r>
            <a:r>
              <a:rPr lang="en-AU" sz="2800" b="1" dirty="0">
                <a:solidFill>
                  <a:schemeClr val="accent1"/>
                </a:solidFill>
              </a:rPr>
              <a:t>cellular respiration </a:t>
            </a:r>
            <a:r>
              <a:rPr lang="en-AU" sz="2800" dirty="0"/>
              <a:t>whereby it </a:t>
            </a:r>
            <a:r>
              <a:rPr lang="en-AU" sz="2800" b="1" dirty="0">
                <a:solidFill>
                  <a:schemeClr val="accent1"/>
                </a:solidFill>
              </a:rPr>
              <a:t>produces energy </a:t>
            </a:r>
            <a:r>
              <a:rPr lang="en-AU" sz="2800" dirty="0"/>
              <a:t>(ATP) for the cell</a:t>
            </a:r>
          </a:p>
          <a:p>
            <a:pPr>
              <a:lnSpc>
                <a:spcPct val="80000"/>
              </a:lnSpc>
            </a:pPr>
            <a:endParaRPr lang="en-AU" sz="2800" b="1" dirty="0"/>
          </a:p>
          <a:p>
            <a:pPr>
              <a:lnSpc>
                <a:spcPct val="80000"/>
              </a:lnSpc>
            </a:pPr>
            <a:r>
              <a:rPr lang="en-AU" sz="2800" b="1" dirty="0">
                <a:solidFill>
                  <a:schemeClr val="accent1"/>
                </a:solidFill>
              </a:rPr>
              <a:t>Double membrane: </a:t>
            </a:r>
          </a:p>
          <a:p>
            <a:pPr lvl="1">
              <a:lnSpc>
                <a:spcPct val="80000"/>
              </a:lnSpc>
            </a:pPr>
            <a:r>
              <a:rPr lang="en-AU" sz="2600" dirty="0"/>
              <a:t>outer-smooth</a:t>
            </a:r>
          </a:p>
          <a:p>
            <a:pPr lvl="1">
              <a:lnSpc>
                <a:spcPct val="80000"/>
              </a:lnSpc>
            </a:pPr>
            <a:r>
              <a:rPr lang="en-AU" sz="2600" dirty="0"/>
              <a:t>inner-folded = increases SA</a:t>
            </a:r>
          </a:p>
          <a:p>
            <a:endParaRPr lang="en-AU" sz="2800" dirty="0"/>
          </a:p>
        </p:txBody>
      </p:sp>
      <p:pic>
        <p:nvPicPr>
          <p:cNvPr id="6" name="Picture 4" descr="mito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54291" y="1978062"/>
            <a:ext cx="3659194" cy="2779502"/>
          </a:xfrm>
          <a:prstGeom prst="rect">
            <a:avLst/>
          </a:prstGeom>
          <a:noFill/>
        </p:spPr>
      </p:pic>
      <p:pic>
        <p:nvPicPr>
          <p:cNvPr id="7" name="Picture 6" descr="400px-Mitochond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789" y="3873645"/>
            <a:ext cx="2977641" cy="223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08" y="241541"/>
            <a:ext cx="9217164" cy="767750"/>
          </a:xfrm>
        </p:spPr>
        <p:txBody>
          <a:bodyPr>
            <a:normAutofit/>
          </a:bodyPr>
          <a:lstStyle/>
          <a:p>
            <a:r>
              <a:rPr lang="en-AU" dirty="0"/>
              <a:t>Organelles: </a:t>
            </a:r>
            <a:r>
              <a:rPr lang="en-AU" b="1" dirty="0" err="1"/>
              <a:t>Lysosomes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12" y="2242712"/>
            <a:ext cx="9424199" cy="5201728"/>
          </a:xfrm>
        </p:spPr>
        <p:txBody>
          <a:bodyPr>
            <a:normAutofit/>
          </a:bodyPr>
          <a:lstStyle/>
          <a:p>
            <a:r>
              <a:rPr lang="en-AU" sz="2800" dirty="0"/>
              <a:t>Small spheres, bound by a membrane, formed from Golgi body</a:t>
            </a:r>
          </a:p>
          <a:p>
            <a:r>
              <a:rPr lang="en-AU" sz="2800" dirty="0"/>
              <a:t>Contain </a:t>
            </a:r>
            <a:r>
              <a:rPr lang="en-AU" sz="2800" dirty="0">
                <a:solidFill>
                  <a:schemeClr val="tx1"/>
                </a:solidFill>
              </a:rPr>
              <a:t>digestive enzymes </a:t>
            </a:r>
            <a:r>
              <a:rPr lang="en-AU" sz="2800" dirty="0"/>
              <a:t>able to </a:t>
            </a:r>
            <a:r>
              <a:rPr lang="en-AU" sz="2800" b="1" dirty="0">
                <a:solidFill>
                  <a:schemeClr val="accent1"/>
                </a:solidFill>
              </a:rPr>
              <a:t>break down large molecules</a:t>
            </a:r>
          </a:p>
          <a:p>
            <a:r>
              <a:rPr lang="en-AU" sz="2800" dirty="0"/>
              <a:t>Join with vesicles to break down material within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Digest</a:t>
            </a:r>
            <a:r>
              <a:rPr lang="en-AU" sz="2800" b="1" dirty="0">
                <a:solidFill>
                  <a:srgbClr val="0070C0"/>
                </a:solidFill>
              </a:rPr>
              <a:t> </a:t>
            </a:r>
            <a:r>
              <a:rPr lang="en-AU" sz="2800" dirty="0"/>
              <a:t>worn-out organelles</a:t>
            </a:r>
          </a:p>
        </p:txBody>
      </p:sp>
      <p:pic>
        <p:nvPicPr>
          <p:cNvPr id="8" name="Picture 7" descr="http://mrmitchellsbiology.weebly.com/uploads/1/0/4/2/10422385/187384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752" y="3886912"/>
            <a:ext cx="3914240" cy="249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08" y="241541"/>
            <a:ext cx="9217164" cy="767750"/>
          </a:xfrm>
        </p:spPr>
        <p:txBody>
          <a:bodyPr>
            <a:normAutofit/>
          </a:bodyPr>
          <a:lstStyle/>
          <a:p>
            <a:r>
              <a:rPr lang="en-AU" dirty="0"/>
              <a:t>Organelles: </a:t>
            </a:r>
            <a:r>
              <a:rPr lang="en-AU" b="1" dirty="0" err="1"/>
              <a:t>Centrioles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90" y="2120422"/>
            <a:ext cx="9424199" cy="5201728"/>
          </a:xfrm>
        </p:spPr>
        <p:txBody>
          <a:bodyPr>
            <a:normAutofit/>
          </a:bodyPr>
          <a:lstStyle/>
          <a:p>
            <a:r>
              <a:rPr lang="en-AU" sz="2800" dirty="0"/>
              <a:t>Pair of cylindrical structures  </a:t>
            </a:r>
          </a:p>
          <a:p>
            <a:r>
              <a:rPr lang="en-AU" sz="2800" dirty="0"/>
              <a:t>Play a vital role in </a:t>
            </a:r>
            <a:r>
              <a:rPr lang="en-AU" sz="2800" b="1" dirty="0">
                <a:solidFill>
                  <a:schemeClr val="accent1"/>
                </a:solidFill>
              </a:rPr>
              <a:t>cell division </a:t>
            </a:r>
            <a:r>
              <a:rPr lang="en-AU" sz="2800" b="1" dirty="0"/>
              <a:t>(mitosis)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171" y="2120422"/>
            <a:ext cx="3723965" cy="417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143"/>
          </a:xfrm>
        </p:spPr>
        <p:txBody>
          <a:bodyPr/>
          <a:lstStyle/>
          <a:p>
            <a:r>
              <a:rPr lang="en-AU" dirty="0"/>
              <a:t>Cytoskeleton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47705"/>
            <a:ext cx="11562600" cy="4548992"/>
          </a:xfrm>
        </p:spPr>
        <p:txBody>
          <a:bodyPr/>
          <a:lstStyle/>
          <a:p>
            <a:r>
              <a:rPr lang="en-AU" sz="2800" dirty="0"/>
              <a:t>Framework of protein fibres that gives the cell its shape</a:t>
            </a:r>
          </a:p>
          <a:p>
            <a:r>
              <a:rPr lang="en-AU" sz="2800" b="1" dirty="0">
                <a:solidFill>
                  <a:schemeClr val="accent4"/>
                </a:solidFill>
              </a:rPr>
              <a:t>Microtubules</a:t>
            </a:r>
            <a:r>
              <a:rPr lang="en-AU" sz="2800" dirty="0"/>
              <a:t> - Hollow rods that keep organelle in place or move them around the cell </a:t>
            </a:r>
            <a:r>
              <a:rPr lang="en-AU" sz="2800" dirty="0">
                <a:solidFill>
                  <a:schemeClr val="tx1"/>
                </a:solidFill>
              </a:rPr>
              <a:t>&amp; </a:t>
            </a:r>
            <a:r>
              <a:rPr lang="en-AU" sz="2800" b="1" dirty="0">
                <a:solidFill>
                  <a:schemeClr val="accent4"/>
                </a:solidFill>
              </a:rPr>
              <a:t>Microfilaments</a:t>
            </a:r>
            <a:r>
              <a:rPr lang="en-AU" sz="2800" b="1" dirty="0"/>
              <a:t> </a:t>
            </a:r>
            <a:r>
              <a:rPr lang="en-AU" sz="2800" dirty="0"/>
              <a:t>- which move materials around the cytoplasm or move the whole cell. </a:t>
            </a:r>
            <a:endParaRPr lang="en-AU" sz="2800" dirty="0">
              <a:solidFill>
                <a:schemeClr val="accent4"/>
              </a:solidFill>
            </a:endParaRPr>
          </a:p>
          <a:p>
            <a:endParaRPr lang="en-AU" dirty="0"/>
          </a:p>
        </p:txBody>
      </p:sp>
      <p:sp>
        <p:nvSpPr>
          <p:cNvPr id="1026" name="AutoShape 2" descr="Image result for cytoskele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 descr="http://academic.brooklyn.cuny.edu/biology/bio4fv/page/cytoseleton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0655" y="4015160"/>
            <a:ext cx="4165332" cy="2447134"/>
          </a:xfrm>
          <a:prstGeom prst="rect">
            <a:avLst/>
          </a:prstGeom>
          <a:noFill/>
        </p:spPr>
      </p:pic>
      <p:pic>
        <p:nvPicPr>
          <p:cNvPr id="1030" name="Picture 6" descr="Image result for cytoskele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369" y="3997355"/>
            <a:ext cx="3105824" cy="246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868"/>
          </a:xfrm>
        </p:spPr>
        <p:txBody>
          <a:bodyPr/>
          <a:lstStyle/>
          <a:p>
            <a:r>
              <a:rPr lang="en-AU" dirty="0"/>
              <a:t>Cilia &amp; Flagella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56" y="2136480"/>
            <a:ext cx="6712680" cy="4721520"/>
          </a:xfrm>
        </p:spPr>
        <p:txBody>
          <a:bodyPr/>
          <a:lstStyle/>
          <a:p>
            <a:r>
              <a:rPr lang="en-AU" sz="2800" dirty="0"/>
              <a:t>Move materials past the cell or move the whole cell itself</a:t>
            </a:r>
          </a:p>
          <a:p>
            <a:r>
              <a:rPr lang="en-AU" sz="2800" b="1" dirty="0">
                <a:solidFill>
                  <a:schemeClr val="accent4"/>
                </a:solidFill>
              </a:rPr>
              <a:t>Cilia: </a:t>
            </a:r>
            <a:r>
              <a:rPr lang="en-AU" sz="2800" dirty="0"/>
              <a:t>(tiny hairs) very fine and small</a:t>
            </a:r>
          </a:p>
          <a:p>
            <a:r>
              <a:rPr lang="en-AU" sz="2800" b="1" dirty="0">
                <a:solidFill>
                  <a:schemeClr val="accent4"/>
                </a:solidFill>
              </a:rPr>
              <a:t>Flagella:</a:t>
            </a:r>
            <a:r>
              <a:rPr lang="en-AU" sz="2800" dirty="0">
                <a:solidFill>
                  <a:schemeClr val="accent4"/>
                </a:solidFill>
              </a:rPr>
              <a:t> </a:t>
            </a:r>
            <a:r>
              <a:rPr lang="en-AU" sz="2800" dirty="0"/>
              <a:t>longer and only one or two are found (e.g. Sperm)</a:t>
            </a:r>
          </a:p>
          <a:p>
            <a:endParaRPr lang="en-AU" dirty="0"/>
          </a:p>
        </p:txBody>
      </p:sp>
      <p:pic>
        <p:nvPicPr>
          <p:cNvPr id="4" name="Picture 7" descr="http://www.biologydiscussion.com/wp-content/uploads/2013/08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920" y="2136480"/>
            <a:ext cx="3985403" cy="27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6358"/>
            <a:ext cx="9784080" cy="1508760"/>
          </a:xfrm>
        </p:spPr>
        <p:txBody>
          <a:bodyPr/>
          <a:lstStyle/>
          <a:p>
            <a:r>
              <a:rPr lang="en-AU" dirty="0"/>
              <a:t>Inclusions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229067"/>
            <a:ext cx="8596668" cy="3148640"/>
          </a:xfrm>
        </p:spPr>
        <p:txBody>
          <a:bodyPr/>
          <a:lstStyle/>
          <a:p>
            <a:r>
              <a:rPr lang="en-AU" sz="2800" dirty="0"/>
              <a:t>Not part of the cell structure </a:t>
            </a:r>
          </a:p>
          <a:p>
            <a:pPr lvl="1"/>
            <a:r>
              <a:rPr lang="en-AU" sz="2000" dirty="0"/>
              <a:t>e.g. melanin in skin / haemoglobin in RBC</a:t>
            </a:r>
          </a:p>
          <a:p>
            <a:pPr lvl="1"/>
            <a:endParaRPr lang="en-AU" dirty="0"/>
          </a:p>
          <a:p>
            <a:r>
              <a:rPr lang="en-AU" sz="2800" b="1" dirty="0">
                <a:solidFill>
                  <a:schemeClr val="accent4"/>
                </a:solidFill>
              </a:rPr>
              <a:t>Vacuole:</a:t>
            </a:r>
            <a:r>
              <a:rPr lang="en-AU" sz="2800" dirty="0">
                <a:solidFill>
                  <a:schemeClr val="accent4"/>
                </a:solidFill>
              </a:rPr>
              <a:t> </a:t>
            </a:r>
            <a:r>
              <a:rPr lang="en-AU" sz="2800" dirty="0"/>
              <a:t>liquid surrounded by a membrane. Acts as a </a:t>
            </a:r>
            <a:r>
              <a:rPr lang="en-AU" sz="2800" b="1" dirty="0">
                <a:solidFill>
                  <a:schemeClr val="accent1"/>
                </a:solidFill>
              </a:rPr>
              <a:t>storage compartment</a:t>
            </a:r>
            <a:r>
              <a:rPr lang="en-AU" sz="2800" dirty="0"/>
              <a:t>. Rare in animal cells, more common in plant cells</a:t>
            </a:r>
          </a:p>
          <a:p>
            <a:endParaRPr lang="en-AU" dirty="0"/>
          </a:p>
        </p:txBody>
      </p:sp>
      <p:sp>
        <p:nvSpPr>
          <p:cNvPr id="32770" name="AutoShape 2" descr="Image result for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72" name="AutoShape 4" descr="Image result for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74" name="AutoShape 6" descr="Image result for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76" name="AutoShape 8" descr="Image result for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78" name="AutoShape 10" descr="Image result for red blood cell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80" name="AutoShape 12" descr="Image result for vacu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82" name="AutoShape 14" descr="Image result for vacu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784" name="AutoShape 16" descr="Image result for vacuo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Cell size and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068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9" y="126234"/>
            <a:ext cx="9784080" cy="1508760"/>
          </a:xfrm>
        </p:spPr>
        <p:txBody>
          <a:bodyPr/>
          <a:lstStyle/>
          <a:p>
            <a:r>
              <a:rPr lang="en-AU" dirty="0"/>
              <a:t>Why are cells so small?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3" y="2222744"/>
            <a:ext cx="8596668" cy="46352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>
                <a:solidFill>
                  <a:schemeClr val="tx1"/>
                </a:solidFill>
              </a:rPr>
              <a:t>Cells are very small – but they have to be!</a:t>
            </a:r>
          </a:p>
          <a:p>
            <a:pPr>
              <a:lnSpc>
                <a:spcPct val="90000"/>
              </a:lnSpc>
            </a:pPr>
            <a:r>
              <a:rPr lang="en-AU" sz="2800" dirty="0">
                <a:solidFill>
                  <a:schemeClr val="tx1"/>
                </a:solidFill>
              </a:rPr>
              <a:t>All of the </a:t>
            </a:r>
            <a:r>
              <a:rPr lang="en-AU" sz="2800" b="1" dirty="0">
                <a:solidFill>
                  <a:schemeClr val="accent4"/>
                </a:solidFill>
              </a:rPr>
              <a:t>requirements</a:t>
            </a:r>
            <a:r>
              <a:rPr lang="en-AU" sz="2800" dirty="0">
                <a:solidFill>
                  <a:schemeClr val="tx1"/>
                </a:solidFill>
              </a:rPr>
              <a:t> of a cell, and all the</a:t>
            </a:r>
            <a:r>
              <a:rPr lang="en-AU" sz="2800" dirty="0">
                <a:solidFill>
                  <a:schemeClr val="accent4"/>
                </a:solidFill>
              </a:rPr>
              <a:t> </a:t>
            </a:r>
            <a:r>
              <a:rPr lang="en-AU" sz="2800" b="1" dirty="0">
                <a:solidFill>
                  <a:schemeClr val="accent4"/>
                </a:solidFill>
              </a:rPr>
              <a:t>products</a:t>
            </a:r>
            <a:r>
              <a:rPr lang="en-AU" sz="2800" dirty="0">
                <a:solidFill>
                  <a:schemeClr val="accent4"/>
                </a:solidFill>
              </a:rPr>
              <a:t> </a:t>
            </a:r>
            <a:r>
              <a:rPr lang="en-AU" sz="2800" dirty="0">
                <a:solidFill>
                  <a:schemeClr val="tx1"/>
                </a:solidFill>
              </a:rPr>
              <a:t>of a cell, must pass through the </a:t>
            </a:r>
            <a:r>
              <a:rPr lang="en-AU" sz="2800" b="1" dirty="0">
                <a:solidFill>
                  <a:schemeClr val="accent1"/>
                </a:solidFill>
              </a:rPr>
              <a:t>cell membrane</a:t>
            </a:r>
            <a:r>
              <a:rPr lang="en-AU" sz="2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AU" sz="2800" dirty="0">
                <a:solidFill>
                  <a:schemeClr val="tx1"/>
                </a:solidFill>
              </a:rPr>
              <a:t>Therefore, the relationship between the </a:t>
            </a:r>
            <a:r>
              <a:rPr lang="en-AU" sz="2800" b="1" dirty="0">
                <a:solidFill>
                  <a:schemeClr val="accent4"/>
                </a:solidFill>
              </a:rPr>
              <a:t>surface area</a:t>
            </a:r>
            <a:r>
              <a:rPr lang="en-AU" sz="2800" dirty="0">
                <a:solidFill>
                  <a:schemeClr val="accent4"/>
                </a:solidFill>
              </a:rPr>
              <a:t> </a:t>
            </a:r>
            <a:r>
              <a:rPr lang="en-AU" sz="2800" dirty="0">
                <a:solidFill>
                  <a:schemeClr val="tx1"/>
                </a:solidFill>
              </a:rPr>
              <a:t>of the cell the its </a:t>
            </a:r>
            <a:r>
              <a:rPr lang="en-AU" sz="2800" b="1" dirty="0">
                <a:solidFill>
                  <a:schemeClr val="accent4"/>
                </a:solidFill>
              </a:rPr>
              <a:t>volume</a:t>
            </a:r>
            <a:r>
              <a:rPr lang="en-AU" sz="2800" dirty="0">
                <a:solidFill>
                  <a:schemeClr val="tx1"/>
                </a:solidFill>
              </a:rPr>
              <a:t> is important</a:t>
            </a:r>
          </a:p>
          <a:p>
            <a:endParaRPr lang="en-AU" dirty="0"/>
          </a:p>
        </p:txBody>
      </p:sp>
      <p:pic>
        <p:nvPicPr>
          <p:cNvPr id="1026" name="Picture 2" descr="Image result for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52" y="4320164"/>
            <a:ext cx="3744814" cy="22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iolOrganiz_Human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925" y="1354973"/>
            <a:ext cx="5994410" cy="43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59" y="126103"/>
            <a:ext cx="8596668" cy="1662981"/>
          </a:xfrm>
        </p:spPr>
        <p:txBody>
          <a:bodyPr/>
          <a:lstStyle/>
          <a:p>
            <a:r>
              <a:rPr lang="en-AU" dirty="0"/>
              <a:t>Why are cells so small?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8" y="1953491"/>
            <a:ext cx="11859223" cy="319208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AU" sz="2800" dirty="0">
                <a:solidFill>
                  <a:schemeClr val="tx1"/>
                </a:solidFill>
              </a:rPr>
              <a:t>A small cell will have a </a:t>
            </a:r>
            <a:r>
              <a:rPr lang="en-AU" sz="2800" b="1" dirty="0">
                <a:solidFill>
                  <a:schemeClr val="accent4"/>
                </a:solidFill>
              </a:rPr>
              <a:t>larger surface area to volume ratio </a:t>
            </a:r>
            <a:r>
              <a:rPr lang="en-AU" sz="2800" dirty="0">
                <a:solidFill>
                  <a:schemeClr val="tx1"/>
                </a:solidFill>
              </a:rPr>
              <a:t>than a large cell will</a:t>
            </a:r>
          </a:p>
          <a:p>
            <a:pPr>
              <a:lnSpc>
                <a:spcPct val="80000"/>
              </a:lnSpc>
            </a:pPr>
            <a:r>
              <a:rPr lang="en-AU" sz="2800" dirty="0">
                <a:solidFill>
                  <a:schemeClr val="tx1"/>
                </a:solidFill>
              </a:rPr>
              <a:t>As a cell grows its ability to exchange enough materials to support its </a:t>
            </a:r>
            <a:r>
              <a:rPr lang="en-AU" sz="2800" dirty="0">
                <a:solidFill>
                  <a:schemeClr val="tx1"/>
                </a:solidFill>
                <a:cs typeface="Arial" charset="0"/>
              </a:rPr>
              <a:t>increasing </a:t>
            </a:r>
            <a:r>
              <a:rPr lang="en-AU" sz="2800" dirty="0">
                <a:solidFill>
                  <a:schemeClr val="tx1"/>
                </a:solidFill>
              </a:rPr>
              <a:t>volume is diminished (</a:t>
            </a:r>
            <a:r>
              <a:rPr lang="en-AU" sz="2800" i="1" dirty="0">
                <a:solidFill>
                  <a:schemeClr val="tx1"/>
                </a:solidFill>
              </a:rPr>
              <a:t>the volume increases at a greater rate, than its S.A</a:t>
            </a:r>
            <a:r>
              <a:rPr lang="en-AU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AU" sz="2800" dirty="0">
                <a:solidFill>
                  <a:schemeClr val="tx1"/>
                </a:solidFill>
              </a:rPr>
              <a:t>A large cell (with a large volume) cannot support itself as it does not have enough membrane surface to absorb all the nutrients required and remove wastes</a:t>
            </a:r>
          </a:p>
          <a:p>
            <a:pPr>
              <a:lnSpc>
                <a:spcPct val="80000"/>
              </a:lnSpc>
            </a:pPr>
            <a:r>
              <a:rPr lang="en-AU" sz="2800" b="1" dirty="0">
                <a:solidFill>
                  <a:schemeClr val="accent4"/>
                </a:solidFill>
              </a:rPr>
              <a:t>Most cells are microscopic </a:t>
            </a:r>
            <a:r>
              <a:rPr lang="en-AU" sz="2800" dirty="0">
                <a:solidFill>
                  <a:schemeClr val="tx1"/>
                </a:solidFill>
              </a:rPr>
              <a:t>to function effectively</a:t>
            </a:r>
          </a:p>
          <a:p>
            <a:endParaRPr lang="en-AU" dirty="0"/>
          </a:p>
        </p:txBody>
      </p:sp>
      <p:pic>
        <p:nvPicPr>
          <p:cNvPr id="1026" name="Picture 2" descr="Different Types Of Cells In Human Body - Human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86" y="4362705"/>
            <a:ext cx="4222865" cy="20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5058"/>
            <a:ext cx="8596668" cy="845388"/>
          </a:xfrm>
        </p:spPr>
        <p:txBody>
          <a:bodyPr/>
          <a:lstStyle/>
          <a:p>
            <a:r>
              <a:rPr lang="en-AU" b="1" dirty="0"/>
              <a:t>Surface area to Volume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138" y="3278352"/>
            <a:ext cx="4296582" cy="224286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When the diameter of the cell is doubled, the volume is 8x greater but its S.A. is only 4x greater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35" y="2027869"/>
            <a:ext cx="5476362" cy="444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Cell Membrane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Structure &amp; function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Cell Membrane</a:t>
            </a:r>
          </a:p>
        </p:txBody>
      </p:sp>
      <p:pic>
        <p:nvPicPr>
          <p:cNvPr id="3" name="Picture 6" descr="CellMembrane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162" y="2078181"/>
            <a:ext cx="6315303" cy="3337822"/>
          </a:xfrm>
          <a:prstGeom prst="rect">
            <a:avLst/>
          </a:prstGeom>
          <a:noFill/>
          <a:ln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2162" y="5525770"/>
            <a:ext cx="41036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/>
              <a:t>Copyright - National Institute of Standards and Technology</a:t>
            </a:r>
          </a:p>
          <a:p>
            <a:pPr algn="l">
              <a:spcBef>
                <a:spcPct val="50000"/>
              </a:spcBef>
            </a:pPr>
            <a:r>
              <a:rPr lang="en-US" sz="1000" dirty="0"/>
              <a:t>Drawing by Dana Burns </a:t>
            </a:r>
          </a:p>
        </p:txBody>
      </p:sp>
      <p:pic>
        <p:nvPicPr>
          <p:cNvPr id="5122" name="Picture 2" descr="The cell membrane is the gate-keeper for anything trying to pass into or  out of the cell. It helps keep our bod… | Science cells, Biology activity,  Teaching 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72" y="2296520"/>
            <a:ext cx="5073495" cy="29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8483"/>
          </a:xfrm>
        </p:spPr>
        <p:txBody>
          <a:bodyPr>
            <a:normAutofit fontScale="90000"/>
          </a:bodyPr>
          <a:lstStyle/>
          <a:p>
            <a:r>
              <a:rPr lang="en-AU" dirty="0"/>
              <a:t>Cell Membrane (plasma membrane)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13" y="2105003"/>
            <a:ext cx="9148310" cy="46180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outer boundary of a cell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membrane is a </a:t>
            </a:r>
            <a:r>
              <a:rPr lang="en-US" sz="2800" b="1" dirty="0">
                <a:solidFill>
                  <a:schemeClr val="accent4"/>
                </a:solidFill>
              </a:rPr>
              <a:t>phospholipid bi-layer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Phospholipid </a:t>
            </a:r>
            <a:r>
              <a:rPr lang="en-US" sz="2800" dirty="0">
                <a:solidFill>
                  <a:schemeClr val="accent1"/>
                </a:solidFill>
              </a:rPr>
              <a:t>(lipid molecule containing a phosphate)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Proteins, </a:t>
            </a:r>
            <a:r>
              <a:rPr lang="en-US" sz="2800" dirty="0">
                <a:solidFill>
                  <a:schemeClr val="tx1"/>
                </a:solidFill>
              </a:rPr>
              <a:t>cholesterol and other molecules are embedded in the membrane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cell membrane is </a:t>
            </a:r>
            <a:r>
              <a:rPr lang="en-US" sz="2800" b="1" dirty="0">
                <a:solidFill>
                  <a:schemeClr val="accent1"/>
                </a:solidFill>
              </a:rPr>
              <a:t>semi-permeable</a:t>
            </a:r>
            <a:r>
              <a:rPr lang="en-US" sz="2800" dirty="0">
                <a:solidFill>
                  <a:schemeClr val="tx1"/>
                </a:solidFill>
              </a:rPr>
              <a:t> which means it is </a:t>
            </a:r>
            <a:r>
              <a:rPr lang="en-US" sz="2800" i="1" dirty="0">
                <a:solidFill>
                  <a:schemeClr val="tx1"/>
                </a:solidFill>
              </a:rPr>
              <a:t>selectively permeable</a:t>
            </a:r>
            <a:r>
              <a:rPr lang="en-US" sz="2800" dirty="0">
                <a:solidFill>
                  <a:schemeClr val="tx1"/>
                </a:solidFill>
              </a:rPr>
              <a:t> and only allows </a:t>
            </a:r>
            <a:r>
              <a:rPr lang="en-US" sz="2800" i="1" dirty="0">
                <a:solidFill>
                  <a:schemeClr val="tx1"/>
                </a:solidFill>
              </a:rPr>
              <a:t>some </a:t>
            </a:r>
            <a:r>
              <a:rPr lang="en-US" sz="2800" dirty="0">
                <a:solidFill>
                  <a:schemeClr val="tx1"/>
                </a:solidFill>
              </a:rPr>
              <a:t>substances to pass through and not others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spholipids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6" y="590838"/>
            <a:ext cx="9530232" cy="42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076" y="5087389"/>
            <a:ext cx="579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https://www.shutterstock.com/search/phospholipids</a:t>
            </a:r>
          </a:p>
        </p:txBody>
      </p:sp>
    </p:spTree>
    <p:extLst>
      <p:ext uri="{BB962C8B-B14F-4D97-AF65-F5344CB8AC3E}">
        <p14:creationId xmlns:p14="http://schemas.microsoft.com/office/powerpoint/2010/main" val="64351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88" y="2136059"/>
            <a:ext cx="8596668" cy="530524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1"/>
                </a:solidFill>
              </a:rPr>
              <a:t>The </a:t>
            </a:r>
            <a:r>
              <a:rPr lang="en-AU" sz="2800" b="1" dirty="0">
                <a:solidFill>
                  <a:schemeClr val="accent4"/>
                </a:solidFill>
              </a:rPr>
              <a:t>phospholipids </a:t>
            </a:r>
            <a:r>
              <a:rPr lang="en-AU" sz="2800" dirty="0">
                <a:solidFill>
                  <a:schemeClr val="tx1"/>
                </a:solidFill>
              </a:rPr>
              <a:t>are in a shape like a head and a tail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Hydrophilic heads: </a:t>
            </a:r>
            <a:r>
              <a:rPr lang="en-AU" sz="2800" dirty="0">
                <a:solidFill>
                  <a:schemeClr val="tx1"/>
                </a:solidFill>
              </a:rPr>
              <a:t>“like water”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Hydro</a:t>
            </a:r>
            <a:r>
              <a:rPr lang="en-AU" sz="2800" b="1" u="sng" dirty="0">
                <a:solidFill>
                  <a:schemeClr val="accent1"/>
                </a:solidFill>
              </a:rPr>
              <a:t>phobic</a:t>
            </a:r>
            <a:r>
              <a:rPr lang="en-AU" sz="2800" b="1" dirty="0">
                <a:solidFill>
                  <a:schemeClr val="accent1"/>
                </a:solidFill>
              </a:rPr>
              <a:t> tails: </a:t>
            </a:r>
            <a:r>
              <a:rPr lang="en-AU" sz="2800" dirty="0">
                <a:solidFill>
                  <a:schemeClr val="tx1"/>
                </a:solidFill>
              </a:rPr>
              <a:t>don’t like water</a:t>
            </a:r>
          </a:p>
          <a:p>
            <a:r>
              <a:rPr lang="en-AU" sz="2800" dirty="0">
                <a:solidFill>
                  <a:schemeClr val="tx1"/>
                </a:solidFill>
              </a:rPr>
              <a:t>The </a:t>
            </a:r>
            <a:r>
              <a:rPr lang="en-AU" sz="2800" dirty="0">
                <a:solidFill>
                  <a:schemeClr val="accent1"/>
                </a:solidFill>
              </a:rPr>
              <a:t>tails</a:t>
            </a:r>
            <a:r>
              <a:rPr lang="en-AU" sz="2800" dirty="0">
                <a:solidFill>
                  <a:schemeClr val="tx1"/>
                </a:solidFill>
              </a:rPr>
              <a:t> bump up against each other and the</a:t>
            </a:r>
            <a:r>
              <a:rPr lang="en-AU" sz="2800" dirty="0">
                <a:solidFill>
                  <a:schemeClr val="accent1"/>
                </a:solidFill>
              </a:rPr>
              <a:t> heads </a:t>
            </a:r>
            <a:r>
              <a:rPr lang="en-AU" sz="2800" dirty="0">
                <a:solidFill>
                  <a:schemeClr val="tx1"/>
                </a:solidFill>
              </a:rPr>
              <a:t>are out facing the watery area surrounding the cell </a:t>
            </a:r>
          </a:p>
          <a:p>
            <a:r>
              <a:rPr lang="en-AU" sz="2800" dirty="0">
                <a:solidFill>
                  <a:schemeClr val="tx1"/>
                </a:solidFill>
              </a:rPr>
              <a:t>Phospholipids drift from place to place with their heads &amp; tails moving, keeping membrane </a:t>
            </a:r>
            <a:r>
              <a:rPr lang="en-AU" sz="2800" i="1" dirty="0">
                <a:solidFill>
                  <a:schemeClr val="tx1"/>
                </a:solidFill>
              </a:rPr>
              <a:t>fluid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12" y="2219186"/>
            <a:ext cx="5706841" cy="530524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1"/>
                </a:solidFill>
              </a:rPr>
              <a:t>The two layers of cells are called the </a:t>
            </a:r>
            <a:r>
              <a:rPr lang="en-AU" sz="2800" b="1" dirty="0">
                <a:solidFill>
                  <a:schemeClr val="accent1"/>
                </a:solidFill>
              </a:rPr>
              <a:t>bi-layer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Because the cell membrane is fatty, most water soluble substances</a:t>
            </a:r>
            <a:r>
              <a:rPr lang="en-US" sz="2800" i="1" dirty="0">
                <a:solidFill>
                  <a:schemeClr val="tx1"/>
                </a:solidFill>
              </a:rPr>
              <a:t> cannot </a:t>
            </a:r>
            <a:r>
              <a:rPr lang="en-US" sz="2800" dirty="0">
                <a:solidFill>
                  <a:schemeClr val="tx1"/>
                </a:solidFill>
              </a:rPr>
              <a:t>diffuse through it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Exceptions include </a:t>
            </a:r>
            <a:r>
              <a:rPr lang="en-US" sz="2600" dirty="0">
                <a:solidFill>
                  <a:schemeClr val="accent1"/>
                </a:solidFill>
              </a:rPr>
              <a:t>oxygen</a:t>
            </a:r>
            <a:r>
              <a:rPr lang="en-US" sz="2600" dirty="0">
                <a:solidFill>
                  <a:schemeClr val="tx1"/>
                </a:solidFill>
              </a:rPr>
              <a:t> &amp; </a:t>
            </a:r>
            <a:r>
              <a:rPr lang="en-US" sz="2600" dirty="0">
                <a:solidFill>
                  <a:schemeClr val="accent1"/>
                </a:solidFill>
              </a:rPr>
              <a:t>carbon dioxide</a:t>
            </a:r>
            <a:endParaRPr lang="en-AU" sz="2600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pic>
        <p:nvPicPr>
          <p:cNvPr id="3074" name="Picture 2" descr="Lipids | Biology for Non-Major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3" y="2219186"/>
            <a:ext cx="5497080" cy="30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7721" y="5397558"/>
            <a:ext cx="595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https://courses.lumenlearning.com/wm-nmbiology1/chapter/reading-lipids-2/</a:t>
            </a:r>
          </a:p>
        </p:txBody>
      </p:sp>
    </p:spTree>
    <p:extLst>
      <p:ext uri="{BB962C8B-B14F-4D97-AF65-F5344CB8AC3E}">
        <p14:creationId xmlns:p14="http://schemas.microsoft.com/office/powerpoint/2010/main" val="2860584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2310"/>
            <a:ext cx="8596668" cy="992038"/>
          </a:xfrm>
        </p:spPr>
        <p:txBody>
          <a:bodyPr/>
          <a:lstStyle/>
          <a:p>
            <a:r>
              <a:rPr lang="en-AU" dirty="0"/>
              <a:t>Cell Membrane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2836" y="2394065"/>
            <a:ext cx="10324408" cy="38487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00" name="Picture 4" descr="The Cell Membrane - Structure - Phospholipids - TeachMePhys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77" y="2599198"/>
            <a:ext cx="83534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335" y="6263325"/>
            <a:ext cx="764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https://teachmephysiology.com/histology/cell-structures/cell-membrane/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6" y="176110"/>
            <a:ext cx="9784080" cy="1508760"/>
          </a:xfrm>
        </p:spPr>
        <p:txBody>
          <a:bodyPr/>
          <a:lstStyle/>
          <a:p>
            <a:r>
              <a:rPr lang="en-AU" dirty="0"/>
              <a:t>Cell Membrane: </a:t>
            </a:r>
            <a:r>
              <a:rPr lang="en-AU" b="1" dirty="0"/>
              <a:t>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96" y="2111434"/>
            <a:ext cx="11504813" cy="422286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variety of </a:t>
            </a:r>
            <a:r>
              <a:rPr lang="en-US" sz="2800" b="1" dirty="0">
                <a:solidFill>
                  <a:schemeClr val="accent4"/>
                </a:solidFill>
              </a:rPr>
              <a:t>proteins</a:t>
            </a:r>
            <a:r>
              <a:rPr lang="en-US" sz="2800" dirty="0">
                <a:solidFill>
                  <a:schemeClr val="tx1"/>
                </a:solidFill>
              </a:rPr>
              <a:t> are embedded in the bi-layer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These serve various functions including the </a:t>
            </a:r>
            <a:r>
              <a:rPr lang="en-US" sz="2800" b="1" dirty="0">
                <a:solidFill>
                  <a:schemeClr val="accent4"/>
                </a:solidFill>
              </a:rPr>
              <a:t>movement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of substances in and out of the cell.</a:t>
            </a:r>
          </a:p>
          <a:p>
            <a:r>
              <a:rPr lang="en-AU" sz="2800" dirty="0">
                <a:solidFill>
                  <a:schemeClr val="tx1"/>
                </a:solidFill>
              </a:rPr>
              <a:t>Some act as </a:t>
            </a:r>
            <a:r>
              <a:rPr lang="en-AU" sz="2800" b="1" dirty="0">
                <a:solidFill>
                  <a:schemeClr val="accent4"/>
                </a:solidFill>
              </a:rPr>
              <a:t>receptor sites </a:t>
            </a:r>
            <a:r>
              <a:rPr lang="en-AU" sz="2800" dirty="0">
                <a:solidFill>
                  <a:schemeClr val="tx1"/>
                </a:solidFill>
              </a:rPr>
              <a:t>for hormones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Membrane proteins </a:t>
            </a:r>
            <a:r>
              <a:rPr lang="en-US" sz="2800" dirty="0">
                <a:solidFill>
                  <a:schemeClr val="tx1"/>
                </a:solidFill>
              </a:rPr>
              <a:t>that aid the movement of substances in and out of the cell include:</a:t>
            </a:r>
          </a:p>
          <a:p>
            <a:pPr lvl="2"/>
            <a:r>
              <a:rPr lang="en-US" sz="2800" b="1" u="sng" dirty="0">
                <a:solidFill>
                  <a:schemeClr val="accent1"/>
                </a:solidFill>
              </a:rPr>
              <a:t>Channel</a:t>
            </a:r>
            <a:r>
              <a:rPr lang="en-US" sz="2800" b="1" dirty="0">
                <a:solidFill>
                  <a:schemeClr val="accent1"/>
                </a:solidFill>
              </a:rPr>
              <a:t> proteins: </a:t>
            </a:r>
            <a:r>
              <a:rPr lang="en-US" sz="2800" dirty="0">
                <a:solidFill>
                  <a:schemeClr val="tx1"/>
                </a:solidFill>
              </a:rPr>
              <a:t>(ion channels)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open channels that allow simple diffusion</a:t>
            </a:r>
          </a:p>
          <a:p>
            <a:pPr lvl="2"/>
            <a:r>
              <a:rPr lang="en-US" sz="2800" b="1" u="sng" dirty="0">
                <a:solidFill>
                  <a:schemeClr val="accent1"/>
                </a:solidFill>
              </a:rPr>
              <a:t>Carrier</a:t>
            </a:r>
            <a:r>
              <a:rPr lang="en-US" sz="2800" b="1" dirty="0">
                <a:solidFill>
                  <a:schemeClr val="accent1"/>
                </a:solidFill>
              </a:rPr>
              <a:t> proteins: </a:t>
            </a:r>
            <a:r>
              <a:rPr lang="en-US" sz="2800" dirty="0">
                <a:solidFill>
                  <a:schemeClr val="tx1"/>
                </a:solidFill>
              </a:rPr>
              <a:t>that allow facilitated diffusion (e.g. glucose) and active transport (specific membrane pumps)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idcourses.com/wp-content/uploads/2013/09/animal-cell-for-kids-label-the-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16" y="806334"/>
            <a:ext cx="5056492" cy="50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92" y="806334"/>
            <a:ext cx="5409410" cy="51374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609600"/>
            <a:ext cx="9393381" cy="753687"/>
          </a:xfrm>
        </p:spPr>
        <p:txBody>
          <a:bodyPr>
            <a:normAutofit fontScale="90000"/>
          </a:bodyPr>
          <a:lstStyle/>
          <a:p>
            <a:r>
              <a:rPr lang="en-AU" dirty="0"/>
              <a:t>Channel &amp; Carrier proteins in Cell Membrane</a:t>
            </a:r>
          </a:p>
        </p:txBody>
      </p:sp>
      <p:pic>
        <p:nvPicPr>
          <p:cNvPr id="2050" name="Picture 2" descr="Image result for channel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0" y="2111433"/>
            <a:ext cx="6642793" cy="25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annel pro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90" y="4361064"/>
            <a:ext cx="47148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65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61" y="459971"/>
            <a:ext cx="8596668" cy="960408"/>
          </a:xfrm>
        </p:spPr>
        <p:txBody>
          <a:bodyPr/>
          <a:lstStyle/>
          <a:p>
            <a:r>
              <a:rPr lang="en-AU" dirty="0"/>
              <a:t>Cell Membrane: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32" y="2335876"/>
            <a:ext cx="11650441" cy="4258468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Physical barrier: </a:t>
            </a:r>
            <a:r>
              <a:rPr lang="en-AU" sz="2800" dirty="0">
                <a:solidFill>
                  <a:schemeClr val="tx1"/>
                </a:solidFill>
              </a:rPr>
              <a:t>separates cell cytoplasm from extracellular fluid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Regulation of passage of materials: </a:t>
            </a:r>
            <a:r>
              <a:rPr lang="en-AU" sz="2800" dirty="0">
                <a:solidFill>
                  <a:schemeClr val="tx1"/>
                </a:solidFill>
              </a:rPr>
              <a:t>Controls movement of materials into &amp; out of cell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Sensitivity: </a:t>
            </a:r>
            <a:r>
              <a:rPr lang="en-AU" sz="2800" dirty="0">
                <a:solidFill>
                  <a:schemeClr val="tx1"/>
                </a:solidFill>
              </a:rPr>
              <a:t>first part of cell affected by any changes to extracellular fluid. Has receptors sensitive to particular molecules</a:t>
            </a:r>
          </a:p>
          <a:p>
            <a:r>
              <a:rPr lang="en-AU" sz="2800" b="1" dirty="0">
                <a:solidFill>
                  <a:schemeClr val="accent1"/>
                </a:solidFill>
              </a:rPr>
              <a:t>Support: </a:t>
            </a:r>
            <a:r>
              <a:rPr lang="en-AU" sz="2800" dirty="0">
                <a:solidFill>
                  <a:schemeClr val="tx1"/>
                </a:solidFill>
              </a:rPr>
              <a:t>Internal part is attached to microfilaments of cell’s cytoskeleton, giving support to whole cell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14" y="518160"/>
            <a:ext cx="8596668" cy="870065"/>
          </a:xfrm>
        </p:spPr>
        <p:txBody>
          <a:bodyPr/>
          <a:lstStyle/>
          <a:p>
            <a:r>
              <a:rPr lang="en-AU" dirty="0"/>
              <a:t>Fluid Mosaic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0" y="2603874"/>
            <a:ext cx="6022724" cy="4653137"/>
          </a:xfrm>
        </p:spPr>
        <p:txBody>
          <a:bodyPr>
            <a:normAutofit/>
          </a:bodyPr>
          <a:lstStyle/>
          <a:p>
            <a:r>
              <a:rPr lang="en-AU" sz="2400" dirty="0"/>
              <a:t>Currently accepted model for </a:t>
            </a:r>
            <a:r>
              <a:rPr lang="en-AU" sz="2400" i="1" dirty="0"/>
              <a:t>cell membrane structure</a:t>
            </a:r>
          </a:p>
          <a:p>
            <a:r>
              <a:rPr lang="en-AU" sz="2400" b="1" dirty="0">
                <a:solidFill>
                  <a:schemeClr val="accent1"/>
                </a:solidFill>
              </a:rPr>
              <a:t>Fluid: </a:t>
            </a:r>
            <a:r>
              <a:rPr lang="en-AU" sz="2400" dirty="0"/>
              <a:t>molecules of which is made are constantly changing position</a:t>
            </a:r>
          </a:p>
          <a:p>
            <a:r>
              <a:rPr lang="en-AU" sz="2400" b="1" dirty="0">
                <a:solidFill>
                  <a:schemeClr val="accent1"/>
                </a:solidFill>
              </a:rPr>
              <a:t>Mosaic: </a:t>
            </a:r>
            <a:r>
              <a:rPr lang="en-AU" sz="2400" dirty="0"/>
              <a:t>composed of different kinds of molecules</a:t>
            </a:r>
          </a:p>
        </p:txBody>
      </p:sp>
      <p:pic>
        <p:nvPicPr>
          <p:cNvPr id="3074" name="Picture 2" descr="Image result for fluid mosa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47" y="2696795"/>
            <a:ext cx="5701380" cy="277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83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940" y="2277949"/>
            <a:ext cx="9316104" cy="1646302"/>
          </a:xfrm>
        </p:spPr>
        <p:txBody>
          <a:bodyPr>
            <a:normAutofit/>
          </a:bodyPr>
          <a:lstStyle/>
          <a:p>
            <a:r>
              <a:rPr lang="en-AU" dirty="0"/>
              <a:t>Transport across the </a:t>
            </a:r>
            <a:br>
              <a:rPr lang="en-AU" dirty="0"/>
            </a:br>
            <a:r>
              <a:rPr lang="en-AU" dirty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281891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assive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76" y="1130358"/>
            <a:ext cx="9066415" cy="43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287" y="5628726"/>
            <a:ext cx="5575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https://www.apsubiology.org/anatomy/2010/2010_Exam_Reviews/Exam_1_Review/Ch03_Membrane_Transport.htm</a:t>
            </a:r>
          </a:p>
        </p:txBody>
      </p:sp>
    </p:spTree>
    <p:extLst>
      <p:ext uri="{BB962C8B-B14F-4D97-AF65-F5344CB8AC3E}">
        <p14:creationId xmlns:p14="http://schemas.microsoft.com/office/powerpoint/2010/main" val="4036429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756"/>
            <a:ext cx="8596668" cy="714895"/>
          </a:xfrm>
        </p:spPr>
        <p:txBody>
          <a:bodyPr>
            <a:normAutofit fontScale="90000"/>
          </a:bodyPr>
          <a:lstStyle/>
          <a:p>
            <a:r>
              <a:rPr lang="en-AU" dirty="0"/>
              <a:t>Transport across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50" y="2369137"/>
            <a:ext cx="5282891" cy="5153891"/>
          </a:xfrm>
        </p:spPr>
        <p:txBody>
          <a:bodyPr>
            <a:noAutofit/>
          </a:bodyPr>
          <a:lstStyle/>
          <a:p>
            <a:r>
              <a:rPr lang="en-AU" sz="2400" b="1" dirty="0">
                <a:solidFill>
                  <a:schemeClr val="accent4"/>
                </a:solidFill>
              </a:rPr>
              <a:t>Passive process: </a:t>
            </a:r>
            <a:r>
              <a:rPr lang="en-AU" sz="2400" dirty="0"/>
              <a:t>substances pass from </a:t>
            </a:r>
            <a:r>
              <a:rPr lang="en-AU" sz="2400" dirty="0">
                <a:solidFill>
                  <a:srgbClr val="FF0000"/>
                </a:solidFill>
              </a:rPr>
              <a:t>high concentration </a:t>
            </a:r>
            <a:r>
              <a:rPr lang="en-AU" sz="2400" dirty="0"/>
              <a:t>to </a:t>
            </a:r>
            <a:r>
              <a:rPr lang="en-AU" sz="2400" dirty="0">
                <a:solidFill>
                  <a:srgbClr val="FFC000"/>
                </a:solidFill>
              </a:rPr>
              <a:t>low concentration</a:t>
            </a:r>
            <a:r>
              <a:rPr lang="en-AU" sz="2400" dirty="0"/>
              <a:t>. </a:t>
            </a:r>
            <a:r>
              <a:rPr lang="en-AU" sz="2400" i="1" dirty="0"/>
              <a:t>No energy required</a:t>
            </a:r>
          </a:p>
          <a:p>
            <a:r>
              <a:rPr lang="en-AU" sz="2400" b="1" dirty="0">
                <a:solidFill>
                  <a:schemeClr val="accent4"/>
                </a:solidFill>
              </a:rPr>
              <a:t>Active process: </a:t>
            </a:r>
            <a:r>
              <a:rPr lang="en-AU" sz="2400" dirty="0"/>
              <a:t>substances move from </a:t>
            </a:r>
            <a:r>
              <a:rPr lang="en-AU" sz="2400" dirty="0">
                <a:solidFill>
                  <a:srgbClr val="FFC000"/>
                </a:solidFill>
              </a:rPr>
              <a:t>low concentration </a:t>
            </a:r>
            <a:r>
              <a:rPr lang="en-AU" sz="2400" dirty="0"/>
              <a:t>to </a:t>
            </a:r>
            <a:r>
              <a:rPr lang="en-AU" sz="2400" dirty="0">
                <a:solidFill>
                  <a:srgbClr val="FF0000"/>
                </a:solidFill>
              </a:rPr>
              <a:t>high concentration</a:t>
            </a:r>
            <a:r>
              <a:rPr lang="en-AU" sz="2400" dirty="0"/>
              <a:t>. </a:t>
            </a:r>
            <a:r>
              <a:rPr lang="en-AU" sz="2400" i="1" dirty="0"/>
              <a:t>Energy is required </a:t>
            </a:r>
            <a:r>
              <a:rPr lang="en-AU" sz="2400" dirty="0"/>
              <a:t>for these processes to occur</a:t>
            </a:r>
          </a:p>
        </p:txBody>
      </p:sp>
      <p:pic>
        <p:nvPicPr>
          <p:cNvPr id="4098" name="Picture 2" descr="Image result for passive active tran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69" y="2422998"/>
            <a:ext cx="5655022" cy="26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9855" y="5204110"/>
            <a:ext cx="5575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https://www.apsubiology.org/anatomy/2010/2010_Exam_Reviews/Exam_1_Review/Ch03_Membrane_Transport.htm</a:t>
            </a:r>
          </a:p>
        </p:txBody>
      </p:sp>
    </p:spTree>
    <p:extLst>
      <p:ext uri="{BB962C8B-B14F-4D97-AF65-F5344CB8AC3E}">
        <p14:creationId xmlns:p14="http://schemas.microsoft.com/office/powerpoint/2010/main" val="2117329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3" y="382385"/>
            <a:ext cx="8596668" cy="714895"/>
          </a:xfrm>
        </p:spPr>
        <p:txBody>
          <a:bodyPr>
            <a:normAutofit fontScale="90000"/>
          </a:bodyPr>
          <a:lstStyle/>
          <a:p>
            <a:r>
              <a:rPr lang="en-AU" dirty="0"/>
              <a:t>Transport across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4" y="2136372"/>
            <a:ext cx="9081808" cy="4297679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3 basic processes result in transport of materials into and out of cell:</a:t>
            </a:r>
          </a:p>
          <a:p>
            <a:pPr lvl="1"/>
            <a:r>
              <a:rPr lang="en-AU" sz="2400" b="1" dirty="0">
                <a:solidFill>
                  <a:schemeClr val="accent4"/>
                </a:solidFill>
              </a:rPr>
              <a:t>Diffusion: </a:t>
            </a:r>
            <a:r>
              <a:rPr lang="en-AU" sz="2400" i="1" dirty="0">
                <a:solidFill>
                  <a:schemeClr val="tx1"/>
                </a:solidFill>
              </a:rPr>
              <a:t>Passive</a:t>
            </a:r>
            <a:r>
              <a:rPr lang="en-AU" sz="2400" dirty="0">
                <a:solidFill>
                  <a:schemeClr val="tx1"/>
                </a:solidFill>
              </a:rPr>
              <a:t> process of movement from high to low concentration</a:t>
            </a:r>
          </a:p>
          <a:p>
            <a:pPr lvl="2"/>
            <a:r>
              <a:rPr lang="en-AU" sz="2000" b="1" dirty="0">
                <a:solidFill>
                  <a:schemeClr val="accent4"/>
                </a:solidFill>
              </a:rPr>
              <a:t>Osmosis: </a:t>
            </a:r>
            <a:r>
              <a:rPr lang="en-AU" sz="2000" dirty="0">
                <a:solidFill>
                  <a:schemeClr val="tx1"/>
                </a:solidFill>
              </a:rPr>
              <a:t>diffusion of water</a:t>
            </a:r>
          </a:p>
          <a:p>
            <a:pPr lvl="1"/>
            <a:r>
              <a:rPr lang="en-AU" sz="2400" b="1" dirty="0">
                <a:solidFill>
                  <a:schemeClr val="accent4"/>
                </a:solidFill>
              </a:rPr>
              <a:t>Carrier-mediated: </a:t>
            </a:r>
            <a:r>
              <a:rPr lang="en-AU" sz="2400" dirty="0">
                <a:solidFill>
                  <a:schemeClr val="tx1"/>
                </a:solidFill>
              </a:rPr>
              <a:t>requires special protein in membrane to “carry” substance across. Can be</a:t>
            </a:r>
            <a:r>
              <a:rPr lang="en-AU" sz="2400" i="1" dirty="0">
                <a:solidFill>
                  <a:schemeClr val="tx1"/>
                </a:solidFill>
              </a:rPr>
              <a:t> active </a:t>
            </a:r>
            <a:r>
              <a:rPr lang="en-AU" sz="2400" dirty="0">
                <a:solidFill>
                  <a:schemeClr val="tx1"/>
                </a:solidFill>
              </a:rPr>
              <a:t>or </a:t>
            </a:r>
            <a:r>
              <a:rPr lang="en-AU" sz="2400" i="1" dirty="0">
                <a:solidFill>
                  <a:schemeClr val="tx1"/>
                </a:solidFill>
              </a:rPr>
              <a:t>passive</a:t>
            </a:r>
          </a:p>
          <a:p>
            <a:pPr lvl="1"/>
            <a:r>
              <a:rPr lang="en-AU" sz="2400" b="1" dirty="0">
                <a:solidFill>
                  <a:schemeClr val="accent4"/>
                </a:solidFill>
              </a:rPr>
              <a:t>Vesicular transport:</a:t>
            </a:r>
            <a:r>
              <a:rPr lang="en-AU" sz="2400" dirty="0">
                <a:solidFill>
                  <a:schemeClr val="accent4"/>
                </a:solidFill>
              </a:rPr>
              <a:t> </a:t>
            </a:r>
            <a:r>
              <a:rPr lang="en-AU" sz="2400" i="1" dirty="0">
                <a:solidFill>
                  <a:schemeClr val="tx1"/>
                </a:solidFill>
              </a:rPr>
              <a:t>Active</a:t>
            </a:r>
            <a:r>
              <a:rPr lang="en-AU" sz="2400" dirty="0">
                <a:solidFill>
                  <a:schemeClr val="tx1"/>
                </a:solidFill>
              </a:rPr>
              <a:t> process where materials are moved in membrane bound sacs (vesicles)</a:t>
            </a:r>
          </a:p>
        </p:txBody>
      </p:sp>
    </p:spTree>
    <p:extLst>
      <p:ext uri="{BB962C8B-B14F-4D97-AF65-F5344CB8AC3E}">
        <p14:creationId xmlns:p14="http://schemas.microsoft.com/office/powerpoint/2010/main" val="1801086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996"/>
          </a:xfrm>
        </p:spPr>
        <p:txBody>
          <a:bodyPr>
            <a:normAutofit/>
          </a:bodyPr>
          <a:lstStyle/>
          <a:p>
            <a:r>
              <a:rPr lang="en-AU" dirty="0"/>
              <a:t>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78" y="2055234"/>
            <a:ext cx="8596668" cy="4802766"/>
          </a:xfrm>
        </p:spPr>
        <p:txBody>
          <a:bodyPr/>
          <a:lstStyle/>
          <a:p>
            <a:r>
              <a:rPr lang="en-AU" sz="2400" dirty="0"/>
              <a:t>Spreading out of particles so that they are evenly distributed over space available</a:t>
            </a:r>
          </a:p>
          <a:p>
            <a:r>
              <a:rPr lang="en-AU" sz="2400" dirty="0"/>
              <a:t>Gases &amp; liquids</a:t>
            </a:r>
          </a:p>
          <a:p>
            <a:r>
              <a:rPr lang="en-AU" sz="2400" b="1" dirty="0">
                <a:solidFill>
                  <a:schemeClr val="accent4"/>
                </a:solidFill>
              </a:rPr>
              <a:t>Concentration gradient: </a:t>
            </a:r>
            <a:r>
              <a:rPr lang="en-AU" sz="2400" dirty="0"/>
              <a:t>difference in concentration that </a:t>
            </a:r>
          </a:p>
          <a:p>
            <a:pPr marL="0" indent="0">
              <a:buNone/>
            </a:pPr>
            <a:r>
              <a:rPr lang="en-AU" sz="2400" dirty="0"/>
              <a:t>   brings about diffusion</a:t>
            </a:r>
          </a:p>
          <a:p>
            <a:r>
              <a:rPr lang="en-AU" sz="2400" b="1" dirty="0">
                <a:solidFill>
                  <a:schemeClr val="accent4"/>
                </a:solidFill>
              </a:rPr>
              <a:t>Net diffusion: </a:t>
            </a:r>
            <a:r>
              <a:rPr lang="en-AU" sz="2400" dirty="0"/>
              <a:t>movement  along the concentration </a:t>
            </a:r>
          </a:p>
          <a:p>
            <a:pPr marL="0" indent="0">
              <a:buNone/>
            </a:pPr>
            <a:r>
              <a:rPr lang="en-AU" sz="2400" dirty="0"/>
              <a:t>   gradient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7947901" y="3807227"/>
            <a:ext cx="4203239" cy="290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626px-Simple_difussion_in_cell_membrane_sv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729" y="3956430"/>
            <a:ext cx="3759581" cy="261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569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996"/>
          </a:xfrm>
        </p:spPr>
        <p:txBody>
          <a:bodyPr>
            <a:normAutofit/>
          </a:bodyPr>
          <a:lstStyle/>
          <a:p>
            <a:r>
              <a:rPr lang="en-AU" dirty="0"/>
              <a:t>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40" y="2169623"/>
            <a:ext cx="3254585" cy="4802766"/>
          </a:xfrm>
        </p:spPr>
        <p:txBody>
          <a:bodyPr/>
          <a:lstStyle/>
          <a:p>
            <a:r>
              <a:rPr lang="en-AU" sz="2400" dirty="0"/>
              <a:t>The greater difference in concentration, the ‘steeper’ the diffusion gradient &amp; faster diffusion will occur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05" y="2169623"/>
            <a:ext cx="7692919" cy="3755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205" y="6059978"/>
            <a:ext cx="3481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Nelsonnet.com</a:t>
            </a:r>
          </a:p>
        </p:txBody>
      </p:sp>
    </p:spTree>
    <p:extLst>
      <p:ext uri="{BB962C8B-B14F-4D97-AF65-F5344CB8AC3E}">
        <p14:creationId xmlns:p14="http://schemas.microsoft.com/office/powerpoint/2010/main" val="2802005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1412875"/>
            <a:ext cx="0" cy="1871663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979613" y="6237288"/>
            <a:ext cx="48244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908175" y="4868863"/>
            <a:ext cx="4824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08175" y="3284538"/>
            <a:ext cx="4824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08175" y="3500438"/>
            <a:ext cx="0" cy="1368425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732588" y="4365625"/>
            <a:ext cx="0" cy="503238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79613" y="5373688"/>
            <a:ext cx="0" cy="8636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804025" y="5373688"/>
            <a:ext cx="0" cy="8636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79613" y="5373688"/>
            <a:ext cx="482441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908175" y="3500438"/>
            <a:ext cx="4824413" cy="86518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08175" y="1412875"/>
            <a:ext cx="4824413" cy="187166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732588" y="2565400"/>
            <a:ext cx="2052637" cy="7620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latin typeface="Arial" charset="0"/>
              </a:rPr>
              <a:t>Low concentration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454400" y="1479550"/>
            <a:ext cx="2197100" cy="8223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Diffusion gradient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9750" y="1196975"/>
            <a:ext cx="1260475" cy="457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9750" y="3692525"/>
            <a:ext cx="1260475" cy="457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5348288"/>
            <a:ext cx="1260475" cy="457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1108188">
            <a:off x="3132138" y="2349500"/>
            <a:ext cx="1223962" cy="287338"/>
          </a:xfrm>
          <a:prstGeom prst="chevron">
            <a:avLst>
              <a:gd name="adj" fmla="val 106491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467368">
            <a:off x="3492500" y="4076700"/>
            <a:ext cx="1223963" cy="287338"/>
          </a:xfrm>
          <a:prstGeom prst="chevron">
            <a:avLst>
              <a:gd name="adj" fmla="val 106492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492847" y="5398077"/>
            <a:ext cx="1943100" cy="396875"/>
          </a:xfrm>
          <a:prstGeom prst="rect">
            <a:avLst/>
          </a:prstGeom>
          <a:solidFill>
            <a:srgbClr val="FFFFFF"/>
          </a:solidFill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Equilibrium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3923507" y="5740978"/>
            <a:ext cx="936625" cy="360362"/>
          </a:xfrm>
          <a:prstGeom prst="leftRightArrow">
            <a:avLst>
              <a:gd name="adj1" fmla="val 50000"/>
              <a:gd name="adj2" fmla="val 51982"/>
            </a:avLst>
          </a:prstGeom>
          <a:solidFill>
            <a:srgbClr val="BBE0E3"/>
          </a:soli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492847" y="6101340"/>
            <a:ext cx="2016125" cy="701675"/>
          </a:xfrm>
          <a:prstGeom prst="rect">
            <a:avLst/>
          </a:prstGeom>
          <a:solidFill>
            <a:srgbClr val="FFFFFF"/>
          </a:solidFill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Uniform concentration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 rot="742652">
            <a:off x="2843213" y="3573463"/>
            <a:ext cx="4116387" cy="457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Rate of diffusion slows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11188" y="188913"/>
            <a:ext cx="2376487" cy="8223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C00CC"/>
                </a:solidFill>
                <a:latin typeface="Arial" charset="0"/>
              </a:rPr>
              <a:t>Concentration at A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219700" y="266700"/>
            <a:ext cx="2376488" cy="8223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CC00CC"/>
                </a:solidFill>
                <a:latin typeface="Arial" charset="0"/>
              </a:rPr>
              <a:t>Concentration at B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1908175" y="981075"/>
            <a:ext cx="0" cy="3603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443663" y="1123950"/>
            <a:ext cx="0" cy="3603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1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Parts of the cell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60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82" y="846484"/>
            <a:ext cx="8787943" cy="51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3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59" y="364699"/>
            <a:ext cx="8596668" cy="656705"/>
          </a:xfrm>
        </p:spPr>
        <p:txBody>
          <a:bodyPr/>
          <a:lstStyle/>
          <a:p>
            <a:r>
              <a:rPr lang="en-AU" dirty="0"/>
              <a:t>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79" y="2089854"/>
            <a:ext cx="7435534" cy="5320146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1"/>
                </a:solidFill>
              </a:rPr>
              <a:t>Diffusion of water (solvent) across a differentially permeable membrane from region of </a:t>
            </a:r>
            <a:r>
              <a:rPr lang="en-AU" sz="2400" dirty="0">
                <a:solidFill>
                  <a:srgbClr val="FF0000"/>
                </a:solidFill>
              </a:rPr>
              <a:t>higher water concentration</a:t>
            </a:r>
            <a:r>
              <a:rPr lang="en-AU" sz="2400" dirty="0">
                <a:solidFill>
                  <a:schemeClr val="tx1"/>
                </a:solidFill>
              </a:rPr>
              <a:t> to a region of </a:t>
            </a:r>
            <a:r>
              <a:rPr lang="en-AU" sz="2400" dirty="0">
                <a:solidFill>
                  <a:srgbClr val="FFC000"/>
                </a:solidFill>
              </a:rPr>
              <a:t>lower water concentration</a:t>
            </a:r>
          </a:p>
          <a:p>
            <a:r>
              <a:rPr lang="en-AU" sz="2400" dirty="0">
                <a:solidFill>
                  <a:schemeClr val="tx1"/>
                </a:solidFill>
              </a:rPr>
              <a:t>Concentration of water depends on how much solute is dissolved in the water</a:t>
            </a:r>
          </a:p>
          <a:p>
            <a:r>
              <a:rPr lang="en-AU" sz="2400" b="1" dirty="0">
                <a:solidFill>
                  <a:schemeClr val="accent4"/>
                </a:solidFill>
              </a:rPr>
              <a:t>Osmotic pressure: </a:t>
            </a:r>
            <a:r>
              <a:rPr lang="en-AU" sz="2400" dirty="0">
                <a:solidFill>
                  <a:schemeClr val="tx1"/>
                </a:solidFill>
              </a:rPr>
              <a:t>the pressure due to differences in concentration on either side of a differentially permeable membrane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1" y="1946411"/>
            <a:ext cx="4444657" cy="47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9" y="217064"/>
            <a:ext cx="8185035" cy="1320800"/>
          </a:xfrm>
        </p:spPr>
        <p:txBody>
          <a:bodyPr/>
          <a:lstStyle/>
          <a:p>
            <a:r>
              <a:rPr lang="en-AU" dirty="0"/>
              <a:t>Osmosis</a:t>
            </a:r>
          </a:p>
        </p:txBody>
      </p:sp>
      <p:pic>
        <p:nvPicPr>
          <p:cNvPr id="3" name="Picture 3" descr="Semipermeable_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2310" y="2057560"/>
            <a:ext cx="5314950" cy="3995738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981781" y="4417752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954013" y="5353959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22321" y="3587373"/>
            <a:ext cx="1512888" cy="215900"/>
          </a:xfrm>
          <a:prstGeom prst="leftArrow">
            <a:avLst>
              <a:gd name="adj1" fmla="val 50000"/>
              <a:gd name="adj2" fmla="val 1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059272" y="2586036"/>
            <a:ext cx="2217074" cy="101566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High water concentration (dilute solution)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31646" y="6103511"/>
            <a:ext cx="2446338" cy="8223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Semipermeable membrane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554815" y="581659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778604" y="5222868"/>
            <a:ext cx="3240088" cy="11874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Net water movement from high conc. To low conc.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63983" y="2438231"/>
            <a:ext cx="1943100" cy="13112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/>
              <a:t>Low water concentration (concentrated solution)</a:t>
            </a:r>
          </a:p>
        </p:txBody>
      </p:sp>
    </p:spTree>
    <p:extLst>
      <p:ext uri="{BB962C8B-B14F-4D97-AF65-F5344CB8AC3E}">
        <p14:creationId xmlns:p14="http://schemas.microsoft.com/office/powerpoint/2010/main" val="3214558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185"/>
          </a:xfrm>
        </p:spPr>
        <p:txBody>
          <a:bodyPr/>
          <a:lstStyle/>
          <a:p>
            <a:r>
              <a:rPr lang="en-AU" dirty="0"/>
              <a:t>Carrier-mediated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8" y="2116429"/>
            <a:ext cx="8596668" cy="4744577"/>
          </a:xfrm>
        </p:spPr>
        <p:txBody>
          <a:bodyPr>
            <a:normAutofit/>
          </a:bodyPr>
          <a:lstStyle/>
          <a:p>
            <a:r>
              <a:rPr lang="en-AU" sz="2400" dirty="0"/>
              <a:t>Proteins in cell membrane bind to molecules to be transported &amp; help their passage across the membrane</a:t>
            </a:r>
          </a:p>
          <a:p>
            <a:r>
              <a:rPr lang="en-AU" sz="2400" dirty="0"/>
              <a:t>Some important characteristics of </a:t>
            </a:r>
            <a:r>
              <a:rPr lang="en-AU" sz="2400" b="1" dirty="0">
                <a:solidFill>
                  <a:schemeClr val="tx1"/>
                </a:solidFill>
              </a:rPr>
              <a:t>carrier-mediated transport</a:t>
            </a:r>
            <a:r>
              <a:rPr lang="en-AU" sz="2400" dirty="0"/>
              <a:t>:</a:t>
            </a:r>
          </a:p>
          <a:p>
            <a:pPr lvl="1"/>
            <a:r>
              <a:rPr lang="en-AU" sz="2400" dirty="0"/>
              <a:t>Carrier proteins are </a:t>
            </a:r>
            <a:r>
              <a:rPr lang="en-AU" sz="2400" b="1" dirty="0">
                <a:solidFill>
                  <a:schemeClr val="accent1"/>
                </a:solidFill>
              </a:rPr>
              <a:t>specific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dirty="0"/>
              <a:t>(only bind to a particular molecule)</a:t>
            </a:r>
          </a:p>
          <a:p>
            <a:pPr lvl="1"/>
            <a:r>
              <a:rPr lang="en-AU" sz="2400" dirty="0"/>
              <a:t>Carriers become </a:t>
            </a:r>
            <a:r>
              <a:rPr lang="en-AU" sz="2400" b="1" dirty="0">
                <a:solidFill>
                  <a:schemeClr val="accent1"/>
                </a:solidFill>
              </a:rPr>
              <a:t>saturated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dirty="0"/>
              <a:t>(once all available carriers are occupied, any increase in concentration of molecules to be transported cannot increase rate of movement)</a:t>
            </a:r>
          </a:p>
          <a:p>
            <a:pPr lvl="1"/>
            <a:r>
              <a:rPr lang="en-AU" sz="2400" dirty="0"/>
              <a:t>Carrier activity is </a:t>
            </a:r>
            <a:r>
              <a:rPr lang="en-AU" sz="2400" b="1" dirty="0">
                <a:solidFill>
                  <a:schemeClr val="accent1"/>
                </a:solidFill>
              </a:rPr>
              <a:t>regulated</a:t>
            </a:r>
            <a:r>
              <a:rPr lang="en-AU" sz="2400" b="1" dirty="0">
                <a:solidFill>
                  <a:srgbClr val="0070C0"/>
                </a:solidFill>
              </a:rPr>
              <a:t> </a:t>
            </a:r>
            <a:r>
              <a:rPr lang="en-AU" sz="2400" dirty="0"/>
              <a:t>by substances such as hormones (hormones are important in coordinating activities of carrier proteins)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26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185"/>
          </a:xfrm>
        </p:spPr>
        <p:txBody>
          <a:bodyPr/>
          <a:lstStyle/>
          <a:p>
            <a:r>
              <a:rPr lang="en-AU" dirty="0"/>
              <a:t>Carrier-mediated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48" y="2211185"/>
            <a:ext cx="8596668" cy="4744577"/>
          </a:xfrm>
        </p:spPr>
        <p:txBody>
          <a:bodyPr>
            <a:normAutofit/>
          </a:bodyPr>
          <a:lstStyle/>
          <a:p>
            <a:pPr lvl="1"/>
            <a:r>
              <a:rPr lang="en-AU" sz="2400" dirty="0"/>
              <a:t>2 main types of carrier mediated transport:</a:t>
            </a:r>
          </a:p>
          <a:p>
            <a:pPr lvl="1"/>
            <a:r>
              <a:rPr lang="en-AU" sz="2400" b="1" dirty="0">
                <a:solidFill>
                  <a:schemeClr val="accent1"/>
                </a:solidFill>
              </a:rPr>
              <a:t>Facilitated diffusion: </a:t>
            </a:r>
            <a:r>
              <a:rPr lang="en-AU" sz="2400" dirty="0"/>
              <a:t>Passive process where substances move with concentration gradient (from high concentration on one side of membrane to lower concentration on other side). Larger molecules </a:t>
            </a:r>
            <a:r>
              <a:rPr lang="en-AU" sz="2400" dirty="0" err="1"/>
              <a:t>eg</a:t>
            </a:r>
            <a:r>
              <a:rPr lang="en-AU" sz="2400" dirty="0"/>
              <a:t>. Glucose &amp; amino acids</a:t>
            </a:r>
          </a:p>
          <a:p>
            <a:pPr lvl="1"/>
            <a:r>
              <a:rPr lang="en-AU" sz="2400" b="1" dirty="0">
                <a:solidFill>
                  <a:schemeClr val="accent1"/>
                </a:solidFill>
              </a:rPr>
              <a:t>Active transport: </a:t>
            </a:r>
            <a:r>
              <a:rPr lang="en-AU" sz="2400" dirty="0"/>
              <a:t>Requires energy due to substances transported across membrane against concentration gradient (lower concentration to high concentration)</a:t>
            </a:r>
          </a:p>
        </p:txBody>
      </p:sp>
    </p:spTree>
    <p:extLst>
      <p:ext uri="{BB962C8B-B14F-4D97-AF65-F5344CB8AC3E}">
        <p14:creationId xmlns:p14="http://schemas.microsoft.com/office/powerpoint/2010/main" val="2757061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21" y="182880"/>
            <a:ext cx="6158278" cy="6267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512" y="6450676"/>
            <a:ext cx="244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Nelsonnet.com</a:t>
            </a:r>
          </a:p>
        </p:txBody>
      </p:sp>
    </p:spTree>
    <p:extLst>
      <p:ext uri="{BB962C8B-B14F-4D97-AF65-F5344CB8AC3E}">
        <p14:creationId xmlns:p14="http://schemas.microsoft.com/office/powerpoint/2010/main" val="3190244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5" y="448888"/>
            <a:ext cx="8596668" cy="773083"/>
          </a:xfrm>
        </p:spPr>
        <p:txBody>
          <a:bodyPr/>
          <a:lstStyle/>
          <a:p>
            <a:r>
              <a:rPr lang="en-AU" dirty="0"/>
              <a:t>Vesicular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5" y="2161309"/>
            <a:ext cx="11309619" cy="5361709"/>
          </a:xfrm>
        </p:spPr>
        <p:txBody>
          <a:bodyPr>
            <a:normAutofit/>
          </a:bodyPr>
          <a:lstStyle/>
          <a:p>
            <a:r>
              <a:rPr lang="en-AU" sz="2400" dirty="0"/>
              <a:t>Movement of substances across cell membrane in membranous bags called </a:t>
            </a:r>
            <a:r>
              <a:rPr lang="en-AU" sz="2400" b="1" dirty="0">
                <a:solidFill>
                  <a:schemeClr val="accent1"/>
                </a:solidFill>
              </a:rPr>
              <a:t>vesicles</a:t>
            </a:r>
          </a:p>
          <a:p>
            <a:r>
              <a:rPr lang="en-AU" sz="2400" i="1" dirty="0"/>
              <a:t>Active</a:t>
            </a:r>
            <a:r>
              <a:rPr lang="en-AU" sz="2400" dirty="0"/>
              <a:t> process </a:t>
            </a:r>
          </a:p>
          <a:p>
            <a:r>
              <a:rPr lang="en-AU" sz="2400" b="1" dirty="0">
                <a:solidFill>
                  <a:schemeClr val="accent1"/>
                </a:solidFill>
              </a:rPr>
              <a:t>Endocytosis: </a:t>
            </a:r>
            <a:r>
              <a:rPr lang="en-AU" sz="2400" dirty="0">
                <a:solidFill>
                  <a:schemeClr val="tx1"/>
                </a:solidFill>
              </a:rPr>
              <a:t>taking liquid or solids into cell by vesicular transport. Cell membrane folds around substances until completely enclosed. Vesicle formed pinches off &amp; suspended in cell’s cytoplasm</a:t>
            </a:r>
          </a:p>
          <a:p>
            <a:pPr lvl="1"/>
            <a:r>
              <a:rPr lang="en-AU" sz="2200" b="1" dirty="0">
                <a:solidFill>
                  <a:schemeClr val="accent1"/>
                </a:solidFill>
              </a:rPr>
              <a:t>Pinocytosis: </a:t>
            </a:r>
            <a:r>
              <a:rPr lang="en-AU" sz="2200" dirty="0">
                <a:solidFill>
                  <a:schemeClr val="tx1"/>
                </a:solidFill>
              </a:rPr>
              <a:t>Taking liquids in</a:t>
            </a:r>
          </a:p>
          <a:p>
            <a:pPr lvl="1"/>
            <a:r>
              <a:rPr lang="en-AU" sz="2200" b="1" dirty="0">
                <a:solidFill>
                  <a:schemeClr val="accent1"/>
                </a:solidFill>
              </a:rPr>
              <a:t>Phagocytosis: </a:t>
            </a:r>
            <a:r>
              <a:rPr lang="en-AU" sz="2200" dirty="0">
                <a:solidFill>
                  <a:schemeClr val="tx1"/>
                </a:solidFill>
              </a:rPr>
              <a:t>Taking solids in</a:t>
            </a:r>
          </a:p>
          <a:p>
            <a:r>
              <a:rPr lang="en-AU" sz="2400" b="1" dirty="0">
                <a:solidFill>
                  <a:schemeClr val="accent1"/>
                </a:solidFill>
              </a:rPr>
              <a:t>Exocytosis: </a:t>
            </a:r>
            <a:r>
              <a:rPr lang="en-AU" sz="2400" dirty="0">
                <a:solidFill>
                  <a:schemeClr val="tx1"/>
                </a:solidFill>
              </a:rPr>
              <a:t>Contents of a vesicle inside cell are passed to outside. Vesicle that is formed inside cell migrates to cell membrane &amp; fuses with membrane. Contents of vesicle are pushed out to extracellular fluid</a:t>
            </a:r>
          </a:p>
        </p:txBody>
      </p:sp>
    </p:spTree>
    <p:extLst>
      <p:ext uri="{BB962C8B-B14F-4D97-AF65-F5344CB8AC3E}">
        <p14:creationId xmlns:p14="http://schemas.microsoft.com/office/powerpoint/2010/main" val="2966644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4" y="931285"/>
            <a:ext cx="4265381" cy="4619934"/>
          </a:xfrm>
          <a:prstGeom prst="rect">
            <a:avLst/>
          </a:prstGeom>
        </p:spPr>
      </p:pic>
      <p:pic>
        <p:nvPicPr>
          <p:cNvPr id="2050" name="Picture 2" descr="Image result for endocytosis and exocy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74" y="931284"/>
            <a:ext cx="5779537" cy="45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52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6" y="1039091"/>
            <a:ext cx="9769227" cy="4804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6029" y="1296785"/>
            <a:ext cx="5660967" cy="468837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269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Tonicity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4288"/>
            <a:ext cx="8596668" cy="1035170"/>
          </a:xfrm>
        </p:spPr>
        <p:txBody>
          <a:bodyPr>
            <a:normAutofit/>
          </a:bodyPr>
          <a:lstStyle/>
          <a:p>
            <a:r>
              <a:rPr lang="en-AU" sz="4400" b="1" dirty="0"/>
              <a:t>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24" y="2009485"/>
            <a:ext cx="10719415" cy="4923330"/>
          </a:xfrm>
        </p:spPr>
        <p:txBody>
          <a:bodyPr>
            <a:normAutofit lnSpcReduction="10000"/>
          </a:bodyPr>
          <a:lstStyle/>
          <a:p>
            <a:r>
              <a:rPr lang="en-AU" sz="2800" b="1" dirty="0">
                <a:solidFill>
                  <a:schemeClr val="accent5"/>
                </a:solidFill>
              </a:rPr>
              <a:t>Cell membrane:</a:t>
            </a:r>
            <a:r>
              <a:rPr lang="en-AU" sz="2800" dirty="0">
                <a:solidFill>
                  <a:schemeClr val="accent5"/>
                </a:solidFill>
              </a:rPr>
              <a:t> </a:t>
            </a:r>
            <a:r>
              <a:rPr lang="en-AU" sz="2800" dirty="0"/>
              <a:t>surrounds &amp; forms outer boundary of cell</a:t>
            </a:r>
            <a:endParaRPr lang="en-AU" sz="2800" b="1" dirty="0"/>
          </a:p>
          <a:p>
            <a:r>
              <a:rPr lang="en-AU" sz="2800" b="1" dirty="0">
                <a:solidFill>
                  <a:schemeClr val="accent5"/>
                </a:solidFill>
              </a:rPr>
              <a:t>Organelles:</a:t>
            </a:r>
            <a:r>
              <a:rPr lang="en-AU" sz="2800" dirty="0">
                <a:solidFill>
                  <a:schemeClr val="accent5"/>
                </a:solidFill>
              </a:rPr>
              <a:t> </a:t>
            </a:r>
            <a:r>
              <a:rPr lang="en-AU" sz="2800" dirty="0"/>
              <a:t>cell structures that are specialised for particular functions (mini “organs”)</a:t>
            </a:r>
          </a:p>
          <a:p>
            <a:r>
              <a:rPr lang="en-AU" sz="2800" b="1" dirty="0">
                <a:solidFill>
                  <a:schemeClr val="accent5"/>
                </a:solidFill>
              </a:rPr>
              <a:t>Cytoplasm: </a:t>
            </a:r>
            <a:r>
              <a:rPr lang="en-AU" sz="2800" dirty="0"/>
              <a:t>thick fluid filling inside of cell &amp; the suspended structures it contains</a:t>
            </a:r>
          </a:p>
          <a:p>
            <a:r>
              <a:rPr lang="en-AU" sz="2800" b="1" dirty="0" err="1">
                <a:solidFill>
                  <a:schemeClr val="accent5"/>
                </a:solidFill>
              </a:rPr>
              <a:t>Cytosol</a:t>
            </a:r>
            <a:r>
              <a:rPr lang="en-AU" sz="2800" b="1" dirty="0">
                <a:solidFill>
                  <a:schemeClr val="accent5"/>
                </a:solidFill>
              </a:rPr>
              <a:t>: </a:t>
            </a:r>
            <a:r>
              <a:rPr lang="en-AU" sz="2800" dirty="0"/>
              <a:t>liquid part of cytoplasm</a:t>
            </a:r>
            <a:endParaRPr lang="en-AU" sz="2800" b="1" dirty="0"/>
          </a:p>
          <a:p>
            <a:r>
              <a:rPr lang="en-AU" sz="2800" b="1" dirty="0">
                <a:solidFill>
                  <a:schemeClr val="accent5"/>
                </a:solidFill>
              </a:rPr>
              <a:t>Cytoskeleton: </a:t>
            </a:r>
            <a:r>
              <a:rPr lang="en-AU" sz="2800" dirty="0"/>
              <a:t>internal scaffold of protein fibres within cytoplasm</a:t>
            </a:r>
            <a:endParaRPr lang="en-AU" sz="2800" b="1" dirty="0"/>
          </a:p>
          <a:p>
            <a:r>
              <a:rPr lang="en-AU" sz="2800" b="1" dirty="0">
                <a:solidFill>
                  <a:schemeClr val="accent5"/>
                </a:solidFill>
              </a:rPr>
              <a:t>Inclusions: </a:t>
            </a:r>
            <a:r>
              <a:rPr lang="en-AU" sz="2800" dirty="0"/>
              <a:t>chemical substances that are not part of the cell but occur as granules or liquid droplets in cytoplasm. Examples: haemoglobin, red pigment in red blood cells, melanin in skin cells, hair and iris of the eye</a:t>
            </a:r>
            <a:endParaRPr lang="en-AU" sz="2800" b="1" dirty="0"/>
          </a:p>
          <a:p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osm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804" y="4742642"/>
            <a:ext cx="4190861" cy="1977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Osmosis: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00" y="1931533"/>
            <a:ext cx="8596668" cy="4727275"/>
          </a:xfrm>
        </p:spPr>
        <p:txBody>
          <a:bodyPr/>
          <a:lstStyle/>
          <a:p>
            <a:r>
              <a:rPr lang="en-AU" sz="2400" i="1" dirty="0"/>
              <a:t>Diffusion </a:t>
            </a:r>
            <a:r>
              <a:rPr lang="en-AU" sz="2400" dirty="0"/>
              <a:t>of a solvent through a semi permeable membrane</a:t>
            </a:r>
          </a:p>
          <a:p>
            <a:r>
              <a:rPr lang="en-AU" sz="2400" dirty="0"/>
              <a:t>Water is the most important </a:t>
            </a:r>
            <a:r>
              <a:rPr lang="en-AU" sz="2400" i="1" dirty="0">
                <a:solidFill>
                  <a:schemeClr val="accent1"/>
                </a:solidFill>
              </a:rPr>
              <a:t>solvent</a:t>
            </a:r>
            <a:r>
              <a:rPr lang="en-AU" sz="2400" dirty="0"/>
              <a:t> in human body</a:t>
            </a:r>
          </a:p>
          <a:p>
            <a:r>
              <a:rPr lang="en-AU" sz="2400" dirty="0"/>
              <a:t>Water molecules move from</a:t>
            </a:r>
            <a:r>
              <a:rPr lang="en-AU" sz="2400" i="1" dirty="0"/>
              <a:t> high </a:t>
            </a:r>
            <a:r>
              <a:rPr lang="en-AU" sz="2400" dirty="0"/>
              <a:t>to </a:t>
            </a:r>
            <a:r>
              <a:rPr lang="en-AU" sz="2400" i="1" dirty="0"/>
              <a:t>low</a:t>
            </a:r>
            <a:r>
              <a:rPr lang="en-AU" sz="2400" dirty="0"/>
              <a:t> concentration</a:t>
            </a:r>
          </a:p>
          <a:p>
            <a:r>
              <a:rPr lang="en-AU" sz="2400" dirty="0"/>
              <a:t>Concentration of water depends on how much </a:t>
            </a:r>
            <a:r>
              <a:rPr lang="en-AU" sz="2400" i="1" dirty="0">
                <a:solidFill>
                  <a:schemeClr val="accent1"/>
                </a:solidFill>
              </a:rPr>
              <a:t>solute</a:t>
            </a:r>
            <a:r>
              <a:rPr lang="en-AU" sz="2400" dirty="0"/>
              <a:t> is dissolved in the water</a:t>
            </a:r>
          </a:p>
          <a:p>
            <a:r>
              <a:rPr lang="en-AU" sz="2400" dirty="0"/>
              <a:t>Small molecules such as water are able to pass through the tiny pores in the membrane quite easily</a:t>
            </a:r>
          </a:p>
          <a:p>
            <a:r>
              <a:rPr lang="en-AU" sz="2400" dirty="0"/>
              <a:t>Larger molecules, such as glucose or proteins, </a:t>
            </a:r>
          </a:p>
          <a:p>
            <a:pPr>
              <a:buNone/>
            </a:pPr>
            <a:r>
              <a:rPr lang="en-AU" sz="2400" dirty="0"/>
              <a:t>   are not able to pass through</a:t>
            </a:r>
          </a:p>
          <a:p>
            <a:endParaRPr lang="en-AU" sz="2400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13" y="634747"/>
            <a:ext cx="8596668" cy="681487"/>
          </a:xfrm>
        </p:spPr>
        <p:txBody>
          <a:bodyPr/>
          <a:lstStyle/>
          <a:p>
            <a:r>
              <a:rPr lang="en-AU" dirty="0"/>
              <a:t>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98" y="2111433"/>
            <a:ext cx="7161568" cy="5382882"/>
          </a:xfrm>
        </p:spPr>
        <p:txBody>
          <a:bodyPr>
            <a:normAutofit/>
          </a:bodyPr>
          <a:lstStyle/>
          <a:p>
            <a:r>
              <a:rPr lang="en-AU" sz="2400" dirty="0"/>
              <a:t>In sugar solution, some of space is taken up by sugar molecules, so concentration of water molecules is less than in the pure water</a:t>
            </a:r>
          </a:p>
          <a:p>
            <a:r>
              <a:rPr lang="en-AU" sz="2400" dirty="0"/>
              <a:t>As water molecules can pass through the membrane, they will distribute themselves evenly over the whole beaker, but sugar molecules stay on same side of membrane </a:t>
            </a:r>
          </a:p>
          <a:p>
            <a:r>
              <a:rPr lang="en-AU" sz="2400" dirty="0"/>
              <a:t>Because of difference in concentration of water molecules, more water molecules will move from water to sugar solution than opposite direction</a:t>
            </a:r>
          </a:p>
          <a:p>
            <a:r>
              <a:rPr lang="en-AU" sz="2400" dirty="0"/>
              <a:t>Sugar solution gains water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22" y="2111433"/>
            <a:ext cx="3978669" cy="422898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65" y="267551"/>
            <a:ext cx="9784080" cy="1508760"/>
          </a:xfrm>
        </p:spPr>
        <p:txBody>
          <a:bodyPr/>
          <a:lstStyle/>
          <a:p>
            <a:r>
              <a:rPr lang="en-AU" dirty="0"/>
              <a:t>Osmotic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65" y="2291755"/>
            <a:ext cx="8596668" cy="4566245"/>
          </a:xfrm>
        </p:spPr>
        <p:txBody>
          <a:bodyPr/>
          <a:lstStyle/>
          <a:p>
            <a:r>
              <a:rPr lang="en-AU" sz="2400" dirty="0"/>
              <a:t>Liquid level on water side of membrane has dropped, whereas sugar side has risen</a:t>
            </a:r>
          </a:p>
          <a:p>
            <a:r>
              <a:rPr lang="en-AU" sz="2400" dirty="0"/>
              <a:t>The higher level on one side of membrane results in a pressure, known as </a:t>
            </a:r>
            <a:r>
              <a:rPr lang="en-AU" sz="2400" b="1" dirty="0">
                <a:solidFill>
                  <a:schemeClr val="accent1"/>
                </a:solidFill>
              </a:rPr>
              <a:t>osmotic pressure</a:t>
            </a:r>
          </a:p>
          <a:p>
            <a:r>
              <a:rPr lang="en-AU" sz="2400" dirty="0"/>
              <a:t>The higher the concentration of solute (sugar), the higher the osmotic pressure</a:t>
            </a:r>
          </a:p>
          <a:p>
            <a:r>
              <a:rPr lang="en-AU" sz="2400" dirty="0"/>
              <a:t>Water moves in or out of a cell depending on water concentration on each side of cell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AU" dirty="0"/>
              <a:t>Tonicity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24" y="2120060"/>
            <a:ext cx="6163413" cy="4661136"/>
          </a:xfrm>
        </p:spPr>
        <p:txBody>
          <a:bodyPr/>
          <a:lstStyle/>
          <a:p>
            <a:r>
              <a:rPr lang="en-AU" sz="2400" b="1" dirty="0">
                <a:solidFill>
                  <a:schemeClr val="accent4"/>
                </a:solidFill>
              </a:rPr>
              <a:t>Tonicity: </a:t>
            </a:r>
            <a:r>
              <a:rPr lang="en-AU" sz="2400" dirty="0"/>
              <a:t>the state of a solution in respect of </a:t>
            </a:r>
            <a:r>
              <a:rPr lang="en-AU" sz="2400" i="1" dirty="0"/>
              <a:t>osmotic pressure</a:t>
            </a:r>
          </a:p>
          <a:p>
            <a:endParaRPr lang="en-AU" sz="2400" dirty="0"/>
          </a:p>
          <a:p>
            <a:r>
              <a:rPr lang="en-AU" sz="2400" dirty="0"/>
              <a:t>Prefixes used:</a:t>
            </a:r>
          </a:p>
          <a:p>
            <a:pPr lvl="1"/>
            <a:r>
              <a:rPr lang="en-AU" sz="2400" b="1" dirty="0">
                <a:solidFill>
                  <a:schemeClr val="accent1"/>
                </a:solidFill>
              </a:rPr>
              <a:t>Hypo: </a:t>
            </a:r>
            <a:r>
              <a:rPr lang="en-AU" sz="2400" dirty="0"/>
              <a:t>below or under</a:t>
            </a:r>
          </a:p>
          <a:p>
            <a:pPr lvl="1"/>
            <a:r>
              <a:rPr lang="en-AU" sz="2400" b="1" dirty="0" err="1">
                <a:solidFill>
                  <a:schemeClr val="accent1"/>
                </a:solidFill>
              </a:rPr>
              <a:t>Iso</a:t>
            </a:r>
            <a:r>
              <a:rPr lang="en-AU" sz="2400" b="1" dirty="0">
                <a:solidFill>
                  <a:schemeClr val="accent1"/>
                </a:solidFill>
              </a:rPr>
              <a:t>: </a:t>
            </a:r>
            <a:r>
              <a:rPr lang="en-AU" sz="2400" dirty="0"/>
              <a:t>equal</a:t>
            </a:r>
          </a:p>
          <a:p>
            <a:pPr lvl="1"/>
            <a:r>
              <a:rPr lang="en-AU" sz="2400" b="1" dirty="0">
                <a:solidFill>
                  <a:schemeClr val="accent1"/>
                </a:solidFill>
              </a:rPr>
              <a:t>Hyper: </a:t>
            </a:r>
            <a:r>
              <a:rPr lang="en-AU" sz="2400" dirty="0"/>
              <a:t>over or above</a:t>
            </a:r>
          </a:p>
          <a:p>
            <a:endParaRPr lang="en-AU" dirty="0"/>
          </a:p>
        </p:txBody>
      </p:sp>
      <p:pic>
        <p:nvPicPr>
          <p:cNvPr id="4" name="Picture 2" descr="Image result for osm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379" y="2826349"/>
            <a:ext cx="5276325" cy="370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21" y="259237"/>
            <a:ext cx="9784080" cy="1508760"/>
          </a:xfrm>
        </p:spPr>
        <p:txBody>
          <a:bodyPr/>
          <a:lstStyle/>
          <a:p>
            <a:r>
              <a:rPr lang="en-AU" dirty="0"/>
              <a:t>Tonicity: </a:t>
            </a:r>
            <a:r>
              <a:rPr lang="en-AU" b="1" dirty="0"/>
              <a:t>Hypotonic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21" y="2135275"/>
            <a:ext cx="8596668" cy="4471354"/>
          </a:xfrm>
        </p:spPr>
        <p:txBody>
          <a:bodyPr/>
          <a:lstStyle/>
          <a:p>
            <a:r>
              <a:rPr lang="en-AU" sz="2400" b="1" dirty="0">
                <a:solidFill>
                  <a:schemeClr val="accent4"/>
                </a:solidFill>
              </a:rPr>
              <a:t>Hypotonic Solution: </a:t>
            </a:r>
            <a:r>
              <a:rPr lang="en-AU" sz="2400" dirty="0"/>
              <a:t>Lower concentration of solute than inside the cell (lower osmotic pressure)</a:t>
            </a:r>
          </a:p>
          <a:p>
            <a:endParaRPr lang="en-AU" sz="2400" dirty="0"/>
          </a:p>
          <a:p>
            <a:r>
              <a:rPr lang="en-AU" sz="2400" dirty="0"/>
              <a:t>If a cell is placed in a</a:t>
            </a:r>
            <a:r>
              <a:rPr lang="en-AU" sz="2400" dirty="0">
                <a:solidFill>
                  <a:schemeClr val="accent4"/>
                </a:solidFill>
              </a:rPr>
              <a:t> </a:t>
            </a:r>
            <a:r>
              <a:rPr lang="en-AU" sz="2400" i="1" dirty="0">
                <a:solidFill>
                  <a:schemeClr val="accent4"/>
                </a:solidFill>
              </a:rPr>
              <a:t>hypotonic</a:t>
            </a:r>
            <a:r>
              <a:rPr lang="en-AU" sz="2400" dirty="0">
                <a:solidFill>
                  <a:schemeClr val="accent4"/>
                </a:solidFill>
              </a:rPr>
              <a:t> </a:t>
            </a:r>
            <a:r>
              <a:rPr lang="en-AU" sz="2400" dirty="0"/>
              <a:t>solution, water will move into the cell and the cell with swell, eventually bursting</a:t>
            </a:r>
          </a:p>
          <a:p>
            <a:endParaRPr lang="en-AU" b="1" dirty="0"/>
          </a:p>
        </p:txBody>
      </p:sp>
      <p:pic>
        <p:nvPicPr>
          <p:cNvPr id="4" name="Picture 2" descr="Image result for cell placed hypotonic 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305" y="2693257"/>
            <a:ext cx="2656659" cy="280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00" y="334053"/>
            <a:ext cx="9784080" cy="1508760"/>
          </a:xfrm>
        </p:spPr>
        <p:txBody>
          <a:bodyPr/>
          <a:lstStyle/>
          <a:p>
            <a:r>
              <a:rPr lang="en-AU" dirty="0"/>
              <a:t>Tonicity: </a:t>
            </a:r>
            <a:r>
              <a:rPr lang="en-AU" b="1" dirty="0"/>
              <a:t>Hypertonic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00" y="2210981"/>
            <a:ext cx="8596668" cy="4471354"/>
          </a:xfrm>
        </p:spPr>
        <p:txBody>
          <a:bodyPr/>
          <a:lstStyle/>
          <a:p>
            <a:r>
              <a:rPr lang="en-AU" sz="2400" b="1" dirty="0">
                <a:solidFill>
                  <a:schemeClr val="accent4"/>
                </a:solidFill>
              </a:rPr>
              <a:t>Hypertonic Solution: </a:t>
            </a:r>
            <a:r>
              <a:rPr lang="en-AU" sz="2400" dirty="0"/>
              <a:t>Higher concentration of solute in the solution than inside the cell (higher osmotic pressure)</a:t>
            </a:r>
          </a:p>
          <a:p>
            <a:endParaRPr lang="en-AU" sz="2400" dirty="0"/>
          </a:p>
          <a:p>
            <a:r>
              <a:rPr lang="en-AU" sz="2400" dirty="0"/>
              <a:t>If a cell is placed in a </a:t>
            </a:r>
            <a:r>
              <a:rPr lang="en-AU" sz="2400" i="1" dirty="0">
                <a:solidFill>
                  <a:schemeClr val="accent4"/>
                </a:solidFill>
              </a:rPr>
              <a:t>hypertonic</a:t>
            </a:r>
            <a:r>
              <a:rPr lang="en-AU" sz="2400" dirty="0"/>
              <a:t> solution, water will move out of the cell and the cell with shrivel (</a:t>
            </a:r>
            <a:r>
              <a:rPr lang="en-AU" sz="2400" dirty="0" err="1"/>
              <a:t>crenation</a:t>
            </a:r>
            <a:r>
              <a:rPr lang="en-AU" sz="2400" dirty="0"/>
              <a:t>)</a:t>
            </a:r>
          </a:p>
          <a:p>
            <a:endParaRPr lang="en-AU" b="1" dirty="0"/>
          </a:p>
        </p:txBody>
      </p:sp>
      <p:pic>
        <p:nvPicPr>
          <p:cNvPr id="5" name="Picture 2" descr="Image result for crenation of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8824" y="3019607"/>
            <a:ext cx="2718192" cy="2854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20" y="363794"/>
            <a:ext cx="9784080" cy="1508760"/>
          </a:xfrm>
        </p:spPr>
        <p:txBody>
          <a:bodyPr/>
          <a:lstStyle/>
          <a:p>
            <a:r>
              <a:rPr lang="en-AU" dirty="0"/>
              <a:t>Tonicity: </a:t>
            </a:r>
            <a:r>
              <a:rPr lang="en-AU" b="1" dirty="0"/>
              <a:t>Isotonic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89" y="2268278"/>
            <a:ext cx="8596668" cy="4471354"/>
          </a:xfrm>
        </p:spPr>
        <p:txBody>
          <a:bodyPr/>
          <a:lstStyle/>
          <a:p>
            <a:r>
              <a:rPr lang="en-AU" sz="2400" b="1" dirty="0">
                <a:solidFill>
                  <a:schemeClr val="accent4"/>
                </a:solidFill>
              </a:rPr>
              <a:t>Isotonic Solution: </a:t>
            </a:r>
            <a:r>
              <a:rPr lang="en-AU" sz="2400" dirty="0"/>
              <a:t>the concentration of solute is same on inside of cell as it is in solution. This state allows for the free movement of water across the membrane </a:t>
            </a:r>
          </a:p>
          <a:p>
            <a:endParaRPr lang="en-AU" sz="2400" dirty="0"/>
          </a:p>
          <a:p>
            <a:r>
              <a:rPr lang="en-AU" sz="2400" dirty="0"/>
              <a:t>If a cell is placed in a </a:t>
            </a:r>
            <a:r>
              <a:rPr lang="en-AU" sz="2400" i="1" dirty="0">
                <a:solidFill>
                  <a:schemeClr val="accent4"/>
                </a:solidFill>
              </a:rPr>
              <a:t>isotonic</a:t>
            </a:r>
            <a:r>
              <a:rPr lang="en-AU" sz="2400" dirty="0"/>
              <a:t> solution, there will be equal movement of water in and out of cell</a:t>
            </a:r>
          </a:p>
          <a:p>
            <a:endParaRPr lang="en-AU" b="1" dirty="0"/>
          </a:p>
        </p:txBody>
      </p:sp>
      <p:pic>
        <p:nvPicPr>
          <p:cNvPr id="6" name="Picture 2" descr="Image result for cell placed in isotonic 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471" y="4338671"/>
            <a:ext cx="3342059" cy="200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ell placed in isotonic 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740" y="1035812"/>
            <a:ext cx="8621701" cy="458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ells in s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764" y="908613"/>
            <a:ext cx="7606987" cy="507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Tissues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626"/>
          </a:xfrm>
        </p:spPr>
        <p:txBody>
          <a:bodyPr>
            <a:normAutofit/>
          </a:bodyPr>
          <a:lstStyle/>
          <a:p>
            <a:r>
              <a:rPr lang="en-AU" sz="4000" b="1" dirty="0"/>
              <a:t>Cell Structure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38" y="2704775"/>
            <a:ext cx="6426607" cy="251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400" b="1" dirty="0">
                <a:solidFill>
                  <a:schemeClr val="accent5"/>
                </a:solidFill>
              </a:rPr>
              <a:t>Double layer </a:t>
            </a:r>
            <a:r>
              <a:rPr lang="en-AU" sz="2400" dirty="0"/>
              <a:t>= phospholipids + cholesterol + various proteins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A </a:t>
            </a:r>
            <a:r>
              <a:rPr lang="en-AU" sz="2400" b="1" dirty="0">
                <a:solidFill>
                  <a:schemeClr val="accent5"/>
                </a:solidFill>
              </a:rPr>
              <a:t>semi-permeable</a:t>
            </a:r>
            <a:r>
              <a:rPr lang="en-AU" sz="2400" dirty="0">
                <a:solidFill>
                  <a:schemeClr val="accent5"/>
                </a:solidFill>
              </a:rPr>
              <a:t> </a:t>
            </a:r>
            <a:r>
              <a:rPr lang="en-AU" sz="2400" dirty="0"/>
              <a:t>membrane that allows </a:t>
            </a:r>
            <a:r>
              <a:rPr lang="en-AU" sz="2400" i="1" u="sng" dirty="0"/>
              <a:t>some</a:t>
            </a:r>
            <a:r>
              <a:rPr lang="en-AU" sz="2400" dirty="0"/>
              <a:t> materials to pass</a:t>
            </a:r>
          </a:p>
          <a:p>
            <a:endParaRPr lang="en-AU" dirty="0"/>
          </a:p>
        </p:txBody>
      </p:sp>
      <p:pic>
        <p:nvPicPr>
          <p:cNvPr id="4" name="Picture 6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476" y="2312733"/>
            <a:ext cx="4414672" cy="3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83" y="259238"/>
            <a:ext cx="9784080" cy="1508760"/>
          </a:xfrm>
        </p:spPr>
        <p:txBody>
          <a:bodyPr/>
          <a:lstStyle/>
          <a:p>
            <a:r>
              <a:rPr lang="en-AU" dirty="0"/>
              <a:t>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40" y="2128058"/>
            <a:ext cx="6653990" cy="4108368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/>
              <a:t>The body is made up of groups of cells that work together as </a:t>
            </a:r>
            <a:r>
              <a:rPr lang="en-AU" sz="2400" b="1" dirty="0">
                <a:solidFill>
                  <a:schemeClr val="accent1"/>
                </a:solidFill>
              </a:rPr>
              <a:t>tissues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The microscopic study of tissues is called histology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Tissues improve efficiency of operation because they allow tasks to be shared amongst various specialised cells</a:t>
            </a:r>
          </a:p>
          <a:p>
            <a:pPr>
              <a:buFont typeface="Arial" pitchFamily="34" charset="0"/>
              <a:buChar char="•"/>
            </a:pPr>
            <a:endParaRPr lang="en-AU" sz="2400" dirty="0"/>
          </a:p>
          <a:p>
            <a:pPr>
              <a:buFont typeface="Arial" pitchFamily="34" charset="0"/>
              <a:buChar char="•"/>
            </a:pPr>
            <a:r>
              <a:rPr lang="en-AU" sz="2400" dirty="0"/>
              <a:t>There are 4 main groups of animal tissues: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4"/>
                </a:solidFill>
              </a:rPr>
              <a:t>Epithelial Tissues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4"/>
                </a:solidFill>
              </a:rPr>
              <a:t>Connective Tissues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4"/>
                </a:solidFill>
              </a:rPr>
              <a:t>Muscle Tissues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4"/>
                </a:solidFill>
              </a:rPr>
              <a:t>Nervous Tissues</a:t>
            </a:r>
          </a:p>
          <a:p>
            <a:endParaRPr lang="en-AU" dirty="0"/>
          </a:p>
        </p:txBody>
      </p:sp>
      <p:pic>
        <p:nvPicPr>
          <p:cNvPr id="4" name="Picture 2" descr="http://pharmaworld.pk.cws3.my-hosting-panel.com/products/stimg_43_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11" y="2998384"/>
            <a:ext cx="4590497" cy="26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armaworld.pk.cws3.my-hosting-panel.com/products/stimg_43_3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9" y="1554480"/>
            <a:ext cx="6158723" cy="35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natomyandphysiologyi.com/wp-content/uploads/2013/05/levels-of-structural-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97" y="1480539"/>
            <a:ext cx="3872515" cy="37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891"/>
          </a:xfrm>
        </p:spPr>
        <p:txBody>
          <a:bodyPr/>
          <a:lstStyle/>
          <a:p>
            <a:r>
              <a:rPr lang="en-AU" dirty="0"/>
              <a:t>Epithelial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25" y="2113001"/>
            <a:ext cx="8596668" cy="50637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4"/>
                </a:solidFill>
              </a:rPr>
              <a:t>Epithelium tissues </a:t>
            </a:r>
            <a:r>
              <a:rPr lang="en-AU" sz="2400" i="1" dirty="0">
                <a:solidFill>
                  <a:schemeClr val="tx1"/>
                </a:solidFill>
              </a:rPr>
              <a:t>line</a:t>
            </a:r>
            <a:r>
              <a:rPr lang="en-AU" sz="2400" dirty="0">
                <a:solidFill>
                  <a:schemeClr val="tx1"/>
                </a:solidFill>
              </a:rPr>
              <a:t> the internal and external surfaces (blood vessels, ducts, gut lining)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Cover organs like the heart, kidneys, intestines, liver and lungs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Functions: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</a:rPr>
              <a:t>Protect underlying structures from wear and tear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</a:rPr>
              <a:t>Protect from infection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</a:rPr>
              <a:t>Protect from pressure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3" y="559724"/>
            <a:ext cx="8596668" cy="856891"/>
          </a:xfrm>
        </p:spPr>
        <p:txBody>
          <a:bodyPr/>
          <a:lstStyle/>
          <a:p>
            <a:r>
              <a:rPr lang="en-AU" dirty="0"/>
              <a:t>Epithelial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3" y="2295882"/>
            <a:ext cx="6039350" cy="16562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Cells are very closely joined together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Vary in shape from thin and flat to column – shaped and cubed shaped depending on the particular tissue</a:t>
            </a:r>
          </a:p>
          <a:p>
            <a:endParaRPr lang="en-AU" dirty="0"/>
          </a:p>
        </p:txBody>
      </p:sp>
      <p:pic>
        <p:nvPicPr>
          <p:cNvPr id="4" name="Picture 2" descr="EpithelialT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83" y="2013250"/>
            <a:ext cx="3969904" cy="457117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flinnsci.com/store/catalogPhotos/FB0369c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82" y="242004"/>
            <a:ext cx="6267604" cy="63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78" y="2020776"/>
            <a:ext cx="8596668" cy="44195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Major </a:t>
            </a:r>
            <a:r>
              <a:rPr lang="en-AU" sz="2400" b="1" dirty="0">
                <a:solidFill>
                  <a:schemeClr val="accent2"/>
                </a:solidFill>
              </a:rPr>
              <a:t>supporting</a:t>
            </a:r>
            <a:r>
              <a:rPr lang="en-AU" sz="2400" dirty="0">
                <a:solidFill>
                  <a:schemeClr val="tx1"/>
                </a:solidFill>
              </a:rPr>
              <a:t> tissue of the body (tendons, bone, cartilage and ligaments)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Helps hold the body parts together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Cells are not close together like the epithelial tissues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Separated by each other by large amounts of materials that is not made up of cells (semi – fluid extracellular matrix)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tx1"/>
                </a:solidFill>
              </a:rPr>
              <a:t>Function</a:t>
            </a:r>
            <a:r>
              <a:rPr lang="en-AU" sz="24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</a:rPr>
              <a:t>Provides support against damage, infection and heat loss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nective Tissue Typ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35" y="1148891"/>
            <a:ext cx="9239985" cy="47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264"/>
          </a:xfrm>
        </p:spPr>
        <p:txBody>
          <a:bodyPr/>
          <a:lstStyle/>
          <a:p>
            <a:r>
              <a:rPr lang="en-AU" dirty="0"/>
              <a:t>Muscle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67" y="2131509"/>
            <a:ext cx="8596668" cy="442535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/>
              <a:t>Long and thin (muscle fibres)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Respond to stimulus by </a:t>
            </a:r>
            <a:r>
              <a:rPr lang="en-AU" sz="2400" b="1" dirty="0"/>
              <a:t>contracting</a:t>
            </a:r>
            <a:r>
              <a:rPr lang="en-AU" sz="2400" dirty="0"/>
              <a:t> and becoming shorter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5"/>
                </a:solidFill>
              </a:rPr>
              <a:t>Skeletal muscle:</a:t>
            </a:r>
            <a:r>
              <a:rPr lang="en-AU" sz="2400" dirty="0">
                <a:solidFill>
                  <a:schemeClr val="accent5"/>
                </a:solidFill>
              </a:rPr>
              <a:t> </a:t>
            </a:r>
            <a:r>
              <a:rPr lang="en-AU" sz="2400" dirty="0"/>
              <a:t>Muscles joined to bones. </a:t>
            </a:r>
            <a:r>
              <a:rPr lang="en-AU" sz="2400" b="1" dirty="0"/>
              <a:t>Voluntary </a:t>
            </a:r>
            <a:r>
              <a:rPr lang="en-AU" sz="2400" dirty="0"/>
              <a:t>control of these muscles. Appear to have striped or striations across them (striated muscle)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5"/>
                </a:solidFill>
              </a:rPr>
              <a:t>Smooth muscle: </a:t>
            </a:r>
            <a:r>
              <a:rPr lang="en-AU" sz="2400" dirty="0"/>
              <a:t>Cannot contract voluntarily (</a:t>
            </a:r>
            <a:r>
              <a:rPr lang="en-AU" sz="2400" b="1" dirty="0"/>
              <a:t>involuntary </a:t>
            </a:r>
            <a:r>
              <a:rPr lang="en-AU" sz="2400" dirty="0"/>
              <a:t>muscle). In walls of stomach and intestines. Not striated.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>
                <a:solidFill>
                  <a:schemeClr val="accent5"/>
                </a:solidFill>
              </a:rPr>
              <a:t>Cardiac muscle: </a:t>
            </a:r>
            <a:r>
              <a:rPr lang="en-AU" sz="2400" dirty="0"/>
              <a:t>Also known as </a:t>
            </a:r>
            <a:r>
              <a:rPr lang="en-AU" sz="2400" b="1" dirty="0"/>
              <a:t>heart muscle</a:t>
            </a:r>
            <a:r>
              <a:rPr lang="en-AU" sz="2400" dirty="0"/>
              <a:t>. </a:t>
            </a:r>
            <a:r>
              <a:rPr lang="en-AU" sz="2400" b="1" dirty="0"/>
              <a:t>Involuntary</a:t>
            </a:r>
            <a:r>
              <a:rPr lang="en-AU" sz="2400" dirty="0"/>
              <a:t>. Has striations but the cells are short</a:t>
            </a:r>
            <a:endParaRPr lang="en-AU" sz="2400" u="sng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0" y="217674"/>
            <a:ext cx="9784080" cy="1508760"/>
          </a:xfrm>
        </p:spPr>
        <p:txBody>
          <a:bodyPr/>
          <a:lstStyle/>
          <a:p>
            <a:r>
              <a:rPr lang="en-AU" dirty="0"/>
              <a:t>Muscle tissue</a:t>
            </a:r>
          </a:p>
        </p:txBody>
      </p:sp>
      <p:pic>
        <p:nvPicPr>
          <p:cNvPr id="3" name="Picture 2" descr="http://apbrwww5.apsu.edu/thompsonj/Anatomy%20&amp;%20Physiology/2010/2010%20Exam%20Reviews/Exam%201%20Review/muscle%20tissue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00" y="2355557"/>
            <a:ext cx="9222917" cy="366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121"/>
          </a:xfrm>
        </p:spPr>
        <p:txBody>
          <a:bodyPr/>
          <a:lstStyle/>
          <a:p>
            <a:r>
              <a:rPr lang="en-AU" dirty="0"/>
              <a:t>Nervous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03" y="2213067"/>
            <a:ext cx="4860823" cy="509821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dirty="0"/>
              <a:t>Made of specialised nerve cells called </a:t>
            </a:r>
            <a:r>
              <a:rPr lang="en-AU" sz="2400" b="1" dirty="0">
                <a:solidFill>
                  <a:schemeClr val="accent1"/>
                </a:solidFill>
              </a:rPr>
              <a:t>neurons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Neurons have long projections from the body of the cell and are specialised for transmitting electro-chemical impulses</a:t>
            </a:r>
          </a:p>
          <a:p>
            <a:pPr>
              <a:buFont typeface="Arial" pitchFamily="34" charset="0"/>
              <a:buChar char="•"/>
            </a:pPr>
            <a:r>
              <a:rPr lang="en-AU" sz="2400" dirty="0"/>
              <a:t>Found in the brain, spinal cord and nerves</a:t>
            </a:r>
          </a:p>
          <a:p>
            <a:endParaRPr lang="en-AU" dirty="0"/>
          </a:p>
        </p:txBody>
      </p:sp>
      <p:pic>
        <p:nvPicPr>
          <p:cNvPr id="4" name="Picture 2" descr="http://apbrwww5.apsu.edu/thompsonj/Anatomy%20&amp;%20Physiology/2010/2010%20Exam%20Reviews/Exam%201%20Review/11-04_Motor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95" y="2084101"/>
            <a:ext cx="4259137" cy="44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914"/>
            <a:ext cx="8596668" cy="767750"/>
          </a:xfrm>
        </p:spPr>
        <p:txBody>
          <a:bodyPr/>
          <a:lstStyle/>
          <a:p>
            <a:r>
              <a:rPr lang="en-AU" dirty="0"/>
              <a:t>Organelles: </a:t>
            </a:r>
            <a:r>
              <a:rPr lang="en-AU" b="1" dirty="0"/>
              <a:t>Nucleus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44" y="2146808"/>
            <a:ext cx="10071179" cy="3071003"/>
          </a:xfrm>
        </p:spPr>
        <p:txBody>
          <a:bodyPr/>
          <a:lstStyle/>
          <a:p>
            <a:r>
              <a:rPr lang="en-AU" sz="2400" dirty="0"/>
              <a:t>Separated from the cytoplasm by </a:t>
            </a:r>
            <a:r>
              <a:rPr lang="en-AU" sz="2400" b="1" dirty="0">
                <a:solidFill>
                  <a:schemeClr val="accent1"/>
                </a:solidFill>
              </a:rPr>
              <a:t>nuclear membrane </a:t>
            </a:r>
            <a:r>
              <a:rPr lang="en-AU" sz="2400" dirty="0"/>
              <a:t>(which contains </a:t>
            </a:r>
            <a:r>
              <a:rPr lang="en-AU" sz="2400" b="1" dirty="0">
                <a:solidFill>
                  <a:schemeClr val="accent1"/>
                </a:solidFill>
              </a:rPr>
              <a:t>nuclear pores</a:t>
            </a:r>
            <a:r>
              <a:rPr lang="en-AU" sz="2400" dirty="0"/>
              <a:t>)</a:t>
            </a:r>
          </a:p>
          <a:p>
            <a:r>
              <a:rPr lang="en-AU" sz="2400" dirty="0"/>
              <a:t>contains </a:t>
            </a:r>
            <a:r>
              <a:rPr lang="en-AU" sz="2400" b="1" dirty="0">
                <a:solidFill>
                  <a:schemeClr val="accent1"/>
                </a:solidFill>
              </a:rPr>
              <a:t>DNA -</a:t>
            </a:r>
            <a:r>
              <a:rPr lang="en-AU" sz="2400" b="1" dirty="0">
                <a:solidFill>
                  <a:srgbClr val="3399FF"/>
                </a:solidFill>
              </a:rPr>
              <a:t> </a:t>
            </a:r>
            <a:r>
              <a:rPr lang="en-AU" sz="2400" dirty="0"/>
              <a:t>controls the type of </a:t>
            </a:r>
            <a:r>
              <a:rPr lang="en-AU" sz="2400" b="1" dirty="0"/>
              <a:t>proteins </a:t>
            </a:r>
            <a:r>
              <a:rPr lang="en-AU" sz="2400" dirty="0"/>
              <a:t>made and the</a:t>
            </a:r>
            <a:r>
              <a:rPr lang="en-AU" sz="2400" b="1" dirty="0"/>
              <a:t> </a:t>
            </a:r>
            <a:r>
              <a:rPr lang="en-AU" sz="2400" dirty="0"/>
              <a:t>chemical reactions that occur in the cell</a:t>
            </a:r>
          </a:p>
          <a:p>
            <a:r>
              <a:rPr lang="en-AU" sz="2400" dirty="0">
                <a:solidFill>
                  <a:schemeClr val="tx1"/>
                </a:solidFill>
              </a:rPr>
              <a:t>DNA forms </a:t>
            </a:r>
            <a:r>
              <a:rPr lang="en-AU" sz="2400" b="1" dirty="0">
                <a:solidFill>
                  <a:schemeClr val="accent1"/>
                </a:solidFill>
              </a:rPr>
              <a:t>Chromatin &amp; Chromosomes</a:t>
            </a:r>
            <a:r>
              <a:rPr lang="en-AU" sz="2400" dirty="0">
                <a:solidFill>
                  <a:schemeClr val="tx1"/>
                </a:solidFill>
              </a:rPr>
              <a:t> within the nucleus  </a:t>
            </a:r>
          </a:p>
          <a:p>
            <a:r>
              <a:rPr lang="en-AU" sz="2400" dirty="0">
                <a:solidFill>
                  <a:schemeClr val="tx1"/>
                </a:solidFill>
              </a:rPr>
              <a:t>Largest organelle</a:t>
            </a:r>
          </a:p>
          <a:p>
            <a:endParaRPr lang="en-AU" dirty="0"/>
          </a:p>
        </p:txBody>
      </p:sp>
      <p:pic>
        <p:nvPicPr>
          <p:cNvPr id="4" name="Picture 4" descr="nucleus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l="3773" r="3773"/>
          <a:stretch>
            <a:fillRect/>
          </a:stretch>
        </p:blipFill>
        <p:spPr>
          <a:xfrm>
            <a:off x="8105849" y="3599183"/>
            <a:ext cx="3881103" cy="300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77" y="317427"/>
            <a:ext cx="9784080" cy="1508760"/>
          </a:xfrm>
        </p:spPr>
        <p:txBody>
          <a:bodyPr/>
          <a:lstStyle/>
          <a:p>
            <a:r>
              <a:rPr lang="en-AU" dirty="0"/>
              <a:t>Nervous tissue</a:t>
            </a:r>
          </a:p>
        </p:txBody>
      </p:sp>
      <p:pic>
        <p:nvPicPr>
          <p:cNvPr id="3" name="Picture 2" descr="nervous t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37" y="2058910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hvillegas.files.wordpress.com/2012/10/198758_414538281934324_801865593_n.jpg?w=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04" y="761583"/>
            <a:ext cx="8245135" cy="54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DO: Questions in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Complete a glossary using the key words from chapter 2 (Page 57-59)</a:t>
            </a:r>
          </a:p>
          <a:p>
            <a:r>
              <a:rPr lang="en-AU" dirty="0"/>
              <a:t>Complete all Chapter 2 Review Questions (Page 60-61)</a:t>
            </a:r>
          </a:p>
          <a:p>
            <a:r>
              <a:rPr lang="en-AU" dirty="0"/>
              <a:t>Prepare your own notes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10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914"/>
            <a:ext cx="8596668" cy="767750"/>
          </a:xfrm>
        </p:spPr>
        <p:txBody>
          <a:bodyPr/>
          <a:lstStyle/>
          <a:p>
            <a:r>
              <a:rPr lang="en-AU" dirty="0"/>
              <a:t>Organelles: </a:t>
            </a:r>
            <a:r>
              <a:rPr lang="en-AU" b="1" dirty="0"/>
              <a:t>Nucleolus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47" y="2392341"/>
            <a:ext cx="6835073" cy="3071003"/>
          </a:xfrm>
        </p:spPr>
        <p:txBody>
          <a:bodyPr/>
          <a:lstStyle/>
          <a:p>
            <a:r>
              <a:rPr lang="en-AU" sz="2800" dirty="0"/>
              <a:t>Mainly composed of</a:t>
            </a:r>
            <a:r>
              <a:rPr lang="en-AU" sz="2800" dirty="0">
                <a:solidFill>
                  <a:schemeClr val="accent1"/>
                </a:solidFill>
              </a:rPr>
              <a:t> </a:t>
            </a:r>
            <a:r>
              <a:rPr lang="en-AU" sz="2800" b="1" dirty="0">
                <a:solidFill>
                  <a:schemeClr val="accent1"/>
                </a:solidFill>
              </a:rPr>
              <a:t>RNA </a:t>
            </a:r>
            <a:r>
              <a:rPr lang="en-AU" sz="2800" dirty="0"/>
              <a:t>(ribonucleic acid). </a:t>
            </a:r>
          </a:p>
          <a:p>
            <a:r>
              <a:rPr lang="en-AU" sz="2800" dirty="0"/>
              <a:t>Produces</a:t>
            </a:r>
            <a:r>
              <a:rPr lang="en-AU" sz="2800" dirty="0">
                <a:solidFill>
                  <a:schemeClr val="accent1"/>
                </a:solidFill>
              </a:rPr>
              <a:t> </a:t>
            </a:r>
            <a:r>
              <a:rPr lang="en-AU" sz="2800" b="1" dirty="0" err="1">
                <a:solidFill>
                  <a:schemeClr val="accent1"/>
                </a:solidFill>
              </a:rPr>
              <a:t>ribosomes</a:t>
            </a:r>
            <a:r>
              <a:rPr lang="en-AU" sz="2800" b="1" dirty="0">
                <a:solidFill>
                  <a:schemeClr val="accent1"/>
                </a:solidFill>
              </a:rPr>
              <a:t> </a:t>
            </a:r>
            <a:r>
              <a:rPr lang="en-AU" sz="2800" dirty="0"/>
              <a:t>which play a vital role in </a:t>
            </a:r>
            <a:r>
              <a:rPr lang="en-AU" sz="2800" b="1" dirty="0">
                <a:solidFill>
                  <a:schemeClr val="accent4"/>
                </a:solidFill>
              </a:rPr>
              <a:t>protein synthesis</a:t>
            </a:r>
            <a:endParaRPr lang="en-AU" sz="2800" dirty="0">
              <a:solidFill>
                <a:schemeClr val="accent4"/>
              </a:solidFill>
            </a:endParaRPr>
          </a:p>
          <a:p>
            <a:r>
              <a:rPr lang="en-AU" sz="2800" dirty="0"/>
              <a:t>Both DNA and nucleolus are suspended in the </a:t>
            </a:r>
            <a:r>
              <a:rPr lang="en-AU" sz="2800" b="1" dirty="0" err="1">
                <a:solidFill>
                  <a:schemeClr val="accent1"/>
                </a:solidFill>
              </a:rPr>
              <a:t>nucleoplasm</a:t>
            </a:r>
            <a:endParaRPr lang="en-AU" sz="2800" b="1" dirty="0">
              <a:solidFill>
                <a:schemeClr val="accent1"/>
              </a:solidFill>
            </a:endParaRPr>
          </a:p>
          <a:p>
            <a:endParaRPr lang="en-AU" dirty="0"/>
          </a:p>
        </p:txBody>
      </p:sp>
      <p:pic>
        <p:nvPicPr>
          <p:cNvPr id="5" name="Picture 7" descr="http://micro.magnet.fsu.edu/cells/nucleus/images/nucleolusfig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038" y="2392341"/>
            <a:ext cx="4659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2914"/>
            <a:ext cx="8596668" cy="767750"/>
          </a:xfrm>
        </p:spPr>
        <p:txBody>
          <a:bodyPr/>
          <a:lstStyle/>
          <a:p>
            <a:r>
              <a:rPr lang="en-AU" dirty="0"/>
              <a:t>Organelles: </a:t>
            </a:r>
            <a:r>
              <a:rPr lang="en-AU" b="1" dirty="0" err="1"/>
              <a:t>Ribosomes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2" y="2369127"/>
            <a:ext cx="6338609" cy="3574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AU" sz="2800" dirty="0"/>
              <a:t>Small spherical organelles found free in the cytoplasm or bound to endoplasmic reticulum</a:t>
            </a:r>
          </a:p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accent4"/>
                </a:solidFill>
              </a:rPr>
              <a:t>Make proteins </a:t>
            </a:r>
            <a:r>
              <a:rPr lang="en-AU" sz="2800" dirty="0"/>
              <a:t>via</a:t>
            </a:r>
            <a:r>
              <a:rPr lang="en-AU" sz="2800" b="1" dirty="0">
                <a:solidFill>
                  <a:srgbClr val="3399FF"/>
                </a:solidFill>
              </a:rPr>
              <a:t> </a:t>
            </a:r>
            <a:r>
              <a:rPr lang="en-AU" sz="2800" b="1" dirty="0">
                <a:solidFill>
                  <a:schemeClr val="accent4"/>
                </a:solidFill>
              </a:rPr>
              <a:t>protein synthesis</a:t>
            </a:r>
            <a:r>
              <a:rPr lang="en-AU" sz="2800" dirty="0"/>
              <a:t>: amino acids are joined together to form </a:t>
            </a:r>
            <a:r>
              <a:rPr lang="en-AU" sz="2800" b="1" dirty="0">
                <a:solidFill>
                  <a:schemeClr val="accent4"/>
                </a:solidFill>
              </a:rPr>
              <a:t>proteins</a:t>
            </a:r>
            <a:r>
              <a:rPr lang="en-AU" sz="2800" dirty="0"/>
              <a:t> in a sequence determined by DNA</a:t>
            </a:r>
          </a:p>
          <a:p>
            <a:endParaRPr lang="en-A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125" y="2493158"/>
            <a:ext cx="5240397" cy="26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693</TotalTime>
  <Words>2447</Words>
  <Application>Microsoft Macintosh PowerPoint</Application>
  <PresentationFormat>Widescreen</PresentationFormat>
  <Paragraphs>257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Corbel</vt:lpstr>
      <vt:lpstr>Wingdings</vt:lpstr>
      <vt:lpstr>Banded</vt:lpstr>
      <vt:lpstr>Cell Structures, Exchange of Materials, Tissues &amp; Tonicity</vt:lpstr>
      <vt:lpstr>PowerPoint Presentation</vt:lpstr>
      <vt:lpstr>PowerPoint Presentation</vt:lpstr>
      <vt:lpstr>Parts of the cell </vt:lpstr>
      <vt:lpstr>Cell Structure</vt:lpstr>
      <vt:lpstr>Cell Structure</vt:lpstr>
      <vt:lpstr>Organelles: Nucleus</vt:lpstr>
      <vt:lpstr>Organelles: Nucleolus</vt:lpstr>
      <vt:lpstr>Organelles: Ribosomes</vt:lpstr>
      <vt:lpstr>Organelles: Endoplasmic Reticulum</vt:lpstr>
      <vt:lpstr>Organelles: Golgi body (Golgi apparatus)</vt:lpstr>
      <vt:lpstr>Organelles: Mitochondria</vt:lpstr>
      <vt:lpstr>Organelles: Lysosomes</vt:lpstr>
      <vt:lpstr>Organelles: Centrioles</vt:lpstr>
      <vt:lpstr>Cytoskeleton</vt:lpstr>
      <vt:lpstr>Cilia &amp; Flagella</vt:lpstr>
      <vt:lpstr>Inclusions</vt:lpstr>
      <vt:lpstr>Cell size and Function</vt:lpstr>
      <vt:lpstr>Why are cells so small?</vt:lpstr>
      <vt:lpstr>Why are cells so small?</vt:lpstr>
      <vt:lpstr>Surface area to Volume ratio</vt:lpstr>
      <vt:lpstr>Cell Membrane</vt:lpstr>
      <vt:lpstr>Cell Membrane</vt:lpstr>
      <vt:lpstr>Cell Membrane (plasma membrane)</vt:lpstr>
      <vt:lpstr>PowerPoint Presentation</vt:lpstr>
      <vt:lpstr>Cell Membrane</vt:lpstr>
      <vt:lpstr>Cell Membrane</vt:lpstr>
      <vt:lpstr>Cell Membrane</vt:lpstr>
      <vt:lpstr>Cell Membrane: Proteins</vt:lpstr>
      <vt:lpstr>Channel &amp; Carrier proteins in Cell Membrane</vt:lpstr>
      <vt:lpstr>Cell Membrane: Functions</vt:lpstr>
      <vt:lpstr>Fluid Mosaic Model</vt:lpstr>
      <vt:lpstr>Transport across the  cell membrane</vt:lpstr>
      <vt:lpstr>PowerPoint Presentation</vt:lpstr>
      <vt:lpstr>Transport across cell membrane</vt:lpstr>
      <vt:lpstr>Transport across cell membrane</vt:lpstr>
      <vt:lpstr>Diffusion</vt:lpstr>
      <vt:lpstr>Diffusion</vt:lpstr>
      <vt:lpstr>PowerPoint Presentation</vt:lpstr>
      <vt:lpstr>PowerPoint Presentation</vt:lpstr>
      <vt:lpstr>Osmosis</vt:lpstr>
      <vt:lpstr>Osmosis</vt:lpstr>
      <vt:lpstr>Carrier-mediated transport</vt:lpstr>
      <vt:lpstr>Carrier-mediated transport</vt:lpstr>
      <vt:lpstr>PowerPoint Presentation</vt:lpstr>
      <vt:lpstr>Vesicular Transport</vt:lpstr>
      <vt:lpstr>PowerPoint Presentation</vt:lpstr>
      <vt:lpstr>PowerPoint Presentation</vt:lpstr>
      <vt:lpstr>Tonicity</vt:lpstr>
      <vt:lpstr>Osmosis: recap</vt:lpstr>
      <vt:lpstr>Osmotic pressure</vt:lpstr>
      <vt:lpstr>Osmotic pressure</vt:lpstr>
      <vt:lpstr>Tonicity</vt:lpstr>
      <vt:lpstr>Tonicity: Hypotonic</vt:lpstr>
      <vt:lpstr>Tonicity: Hypertonic</vt:lpstr>
      <vt:lpstr>Tonicity: Isotonic</vt:lpstr>
      <vt:lpstr>PowerPoint Presentation</vt:lpstr>
      <vt:lpstr>PowerPoint Presentation</vt:lpstr>
      <vt:lpstr>Tissues</vt:lpstr>
      <vt:lpstr>Tissues</vt:lpstr>
      <vt:lpstr>PowerPoint Presentation</vt:lpstr>
      <vt:lpstr>Epithelial tissue</vt:lpstr>
      <vt:lpstr>Epithelial tissue</vt:lpstr>
      <vt:lpstr>PowerPoint Presentation</vt:lpstr>
      <vt:lpstr>Connective tissue</vt:lpstr>
      <vt:lpstr>PowerPoint Presentation</vt:lpstr>
      <vt:lpstr>Muscle tissue</vt:lpstr>
      <vt:lpstr>Muscle tissue</vt:lpstr>
      <vt:lpstr>Nervous tissue</vt:lpstr>
      <vt:lpstr>Nervous tissue</vt:lpstr>
      <vt:lpstr>PowerPoint Presentation</vt:lpstr>
      <vt:lpstr>DO: Questions in the text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</dc:creator>
  <cp:lastModifiedBy>JOHANSEN Rebecca [Rossmoyne Senior High School]</cp:lastModifiedBy>
  <cp:revision>63</cp:revision>
  <dcterms:created xsi:type="dcterms:W3CDTF">2014-09-12T02:18:09Z</dcterms:created>
  <dcterms:modified xsi:type="dcterms:W3CDTF">2021-01-21T06:24:21Z</dcterms:modified>
</cp:coreProperties>
</file>