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4" r:id="rId6"/>
    <p:sldId id="260" r:id="rId7"/>
    <p:sldId id="261" r:id="rId8"/>
    <p:sldId id="262" r:id="rId9"/>
    <p:sldId id="263"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90"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17572E0-312E-4017-9B71-44BF731B8ADA}" type="datetimeFigureOut">
              <a:rPr lang="en-AU" smtClean="0"/>
              <a:t>19/07/2016</a:t>
            </a:fld>
            <a:endParaRPr lang="en-AU"/>
          </a:p>
        </p:txBody>
      </p:sp>
      <p:sp>
        <p:nvSpPr>
          <p:cNvPr id="17" name="Footer Placeholder 16"/>
          <p:cNvSpPr>
            <a:spLocks noGrp="1"/>
          </p:cNvSpPr>
          <p:nvPr>
            <p:ph type="ftr" sz="quarter" idx="11"/>
          </p:nvPr>
        </p:nvSpPr>
        <p:spPr>
          <a:xfrm>
            <a:off x="5410200" y="4205288"/>
            <a:ext cx="1295400" cy="457200"/>
          </a:xfrm>
        </p:spPr>
        <p:txBody>
          <a:bodyPr/>
          <a:lstStyle/>
          <a:p>
            <a:endParaRPr lang="en-AU"/>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27FABC4-CAA6-4426-B34F-40D4B66F9F09}"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7572E0-312E-4017-9B71-44BF731B8ADA}" type="datetimeFigureOut">
              <a:rPr lang="en-AU" smtClean="0"/>
              <a:t>19/07/2016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7FABC4-CAA6-4426-B34F-40D4B66F9F09}"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7572E0-312E-4017-9B71-44BF731B8ADA}" type="datetimeFigureOut">
              <a:rPr lang="en-AU" smtClean="0"/>
              <a:t>19/07/2016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7FABC4-CAA6-4426-B34F-40D4B66F9F09}"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7572E0-312E-4017-9B71-44BF731B8ADA}" type="datetimeFigureOut">
              <a:rPr lang="en-AU" smtClean="0"/>
              <a:t>19/07/2016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7FABC4-CAA6-4426-B34F-40D4B66F9F09}"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7572E0-312E-4017-9B71-44BF731B8ADA}" type="datetimeFigureOut">
              <a:rPr lang="en-AU" smtClean="0"/>
              <a:t>19/07/2016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7FABC4-CAA6-4426-B34F-40D4B66F9F09}"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7572E0-312E-4017-9B71-44BF731B8ADA}" type="datetimeFigureOut">
              <a:rPr lang="en-AU" smtClean="0"/>
              <a:t>19/07/2016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27FABC4-CAA6-4426-B34F-40D4B66F9F09}"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17572E0-312E-4017-9B71-44BF731B8ADA}" type="datetimeFigureOut">
              <a:rPr lang="en-AU" smtClean="0"/>
              <a:t>19/07/2016</a:t>
            </a:fld>
            <a:endParaRPr lang="en-AU"/>
          </a:p>
        </p:txBody>
      </p:sp>
      <p:sp>
        <p:nvSpPr>
          <p:cNvPr id="27" name="Slide Number Placeholder 26"/>
          <p:cNvSpPr>
            <a:spLocks noGrp="1"/>
          </p:cNvSpPr>
          <p:nvPr>
            <p:ph type="sldNum" sz="quarter" idx="11"/>
          </p:nvPr>
        </p:nvSpPr>
        <p:spPr/>
        <p:txBody>
          <a:bodyPr rtlCol="0"/>
          <a:lstStyle/>
          <a:p>
            <a:fld id="{627FABC4-CAA6-4426-B34F-40D4B66F9F09}" type="slidenum">
              <a:rPr lang="en-AU" smtClean="0"/>
              <a:t>‹#›</a:t>
            </a:fld>
            <a:endParaRPr lang="en-AU"/>
          </a:p>
        </p:txBody>
      </p:sp>
      <p:sp>
        <p:nvSpPr>
          <p:cNvPr id="28" name="Footer Placeholder 27"/>
          <p:cNvSpPr>
            <a:spLocks noGrp="1"/>
          </p:cNvSpPr>
          <p:nvPr>
            <p:ph type="ftr" sz="quarter" idx="12"/>
          </p:nvPr>
        </p:nvSpPr>
        <p:spPr/>
        <p:txBody>
          <a:bodyPr rtlCol="0"/>
          <a:lstStyle/>
          <a:p>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17572E0-312E-4017-9B71-44BF731B8ADA}" type="datetimeFigureOut">
              <a:rPr lang="en-AU" smtClean="0"/>
              <a:t>19/07/2016</a:t>
            </a:fld>
            <a:endParaRPr lang="en-AU"/>
          </a:p>
        </p:txBody>
      </p:sp>
      <p:sp>
        <p:nvSpPr>
          <p:cNvPr id="4" name="Footer Placeholder 3"/>
          <p:cNvSpPr>
            <a:spLocks noGrp="1"/>
          </p:cNvSpPr>
          <p:nvPr>
            <p:ph type="ftr" sz="quarter" idx="11"/>
          </p:nvPr>
        </p:nvSpPr>
        <p:spPr>
          <a:xfrm>
            <a:off x="5257800" y="612648"/>
            <a:ext cx="1325880" cy="457200"/>
          </a:xfrm>
        </p:spPr>
        <p:txBody>
          <a:bodyPr/>
          <a:lstStyle/>
          <a:p>
            <a:endParaRPr lang="en-AU"/>
          </a:p>
        </p:txBody>
      </p:sp>
      <p:sp>
        <p:nvSpPr>
          <p:cNvPr id="5" name="Slide Number Placeholder 4"/>
          <p:cNvSpPr>
            <a:spLocks noGrp="1"/>
          </p:cNvSpPr>
          <p:nvPr>
            <p:ph type="sldNum" sz="quarter" idx="12"/>
          </p:nvPr>
        </p:nvSpPr>
        <p:spPr>
          <a:xfrm>
            <a:off x="8174736" y="2272"/>
            <a:ext cx="762000" cy="365760"/>
          </a:xfrm>
        </p:spPr>
        <p:txBody>
          <a:bodyPr/>
          <a:lstStyle/>
          <a:p>
            <a:fld id="{627FABC4-CAA6-4426-B34F-40D4B66F9F09}"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7572E0-312E-4017-9B71-44BF731B8ADA}" type="datetimeFigureOut">
              <a:rPr lang="en-AU" smtClean="0"/>
              <a:t>19/07/2016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27FABC4-CAA6-4426-B34F-40D4B66F9F09}"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7572E0-312E-4017-9B71-44BF731B8ADA}" type="datetimeFigureOut">
              <a:rPr lang="en-AU" smtClean="0"/>
              <a:t>19/07/2016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27FABC4-CAA6-4426-B34F-40D4B66F9F09}"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7572E0-312E-4017-9B71-44BF731B8ADA}" type="datetimeFigureOut">
              <a:rPr lang="en-AU" smtClean="0"/>
              <a:t>19/07/2016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27FABC4-CAA6-4426-B34F-40D4B66F9F09}"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17572E0-312E-4017-9B71-44BF731B8ADA}" type="datetimeFigureOut">
              <a:rPr lang="en-AU" smtClean="0"/>
              <a:t>19/07/2016</a:t>
            </a:fld>
            <a:endParaRPr lang="en-AU"/>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AU"/>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27FABC4-CAA6-4426-B34F-40D4B66F9F09}"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usiness.gov.au/info/run/employ-people/employ-people-from-culturally-and-linguistically-diverse-background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Diversity in the Workplace</a:t>
            </a:r>
            <a:endParaRPr lang="en-AU" dirty="0"/>
          </a:p>
        </p:txBody>
      </p:sp>
      <p:sp>
        <p:nvSpPr>
          <p:cNvPr id="3" name="Subtitle 2"/>
          <p:cNvSpPr>
            <a:spLocks noGrp="1"/>
          </p:cNvSpPr>
          <p:nvPr>
            <p:ph type="subTitle" idx="1"/>
          </p:nvPr>
        </p:nvSpPr>
        <p:spPr/>
        <p:txBody>
          <a:bodyPr/>
          <a:lstStyle/>
          <a:p>
            <a:r>
              <a:rPr lang="en-AU" dirty="0" smtClean="0"/>
              <a:t>Info from Josh Greenberg</a:t>
            </a:r>
          </a:p>
          <a:p>
            <a:r>
              <a:rPr lang="en-AU" dirty="0" err="1" smtClean="0"/>
              <a:t>Business.gov.au</a:t>
            </a:r>
            <a:endParaRPr lang="en-AU" dirty="0"/>
          </a:p>
        </p:txBody>
      </p:sp>
    </p:spTree>
    <p:extLst>
      <p:ext uri="{BB962C8B-B14F-4D97-AF65-F5344CB8AC3E}">
        <p14:creationId xmlns:p14="http://schemas.microsoft.com/office/powerpoint/2010/main" val="2225272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Activity</a:t>
            </a:r>
            <a:endParaRPr lang="en-AU" dirty="0"/>
          </a:p>
        </p:txBody>
      </p:sp>
      <p:sp>
        <p:nvSpPr>
          <p:cNvPr id="3" name="Content Placeholder 2"/>
          <p:cNvSpPr>
            <a:spLocks noGrp="1"/>
          </p:cNvSpPr>
          <p:nvPr>
            <p:ph idx="1"/>
          </p:nvPr>
        </p:nvSpPr>
        <p:spPr/>
        <p:txBody>
          <a:bodyPr>
            <a:normAutofit/>
          </a:bodyPr>
          <a:lstStyle/>
          <a:p>
            <a:r>
              <a:rPr lang="en-AU" dirty="0">
                <a:hlinkClick r:id="rId2"/>
              </a:rPr>
              <a:t>https://www.business.gov.au/info/run/employ-people/employ-people-from-culturally-and-linguistically-diverse-</a:t>
            </a:r>
            <a:r>
              <a:rPr lang="en-AU" dirty="0" smtClean="0">
                <a:hlinkClick r:id="rId2"/>
              </a:rPr>
              <a:t>backgrounds</a:t>
            </a:r>
            <a:endParaRPr lang="en-AU" dirty="0" smtClean="0"/>
          </a:p>
          <a:p>
            <a:endParaRPr lang="en-AU" dirty="0"/>
          </a:p>
          <a:p>
            <a:r>
              <a:rPr lang="en-AU" dirty="0" smtClean="0"/>
              <a:t>Using the website above to help you, answer the following question</a:t>
            </a:r>
          </a:p>
          <a:p>
            <a:r>
              <a:rPr lang="en-AU" dirty="0" smtClean="0"/>
              <a:t>Explain how accepting cultural diversity within a workplace can be beneficial to a company. (12 marks)</a:t>
            </a:r>
            <a:endParaRPr lang="en-AU" dirty="0"/>
          </a:p>
        </p:txBody>
      </p:sp>
    </p:spTree>
    <p:extLst>
      <p:ext uri="{BB962C8B-B14F-4D97-AF65-F5344CB8AC3E}">
        <p14:creationId xmlns:p14="http://schemas.microsoft.com/office/powerpoint/2010/main" val="620882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Generational Differences</a:t>
            </a:r>
            <a:endParaRPr lang="en-AU" dirty="0"/>
          </a:p>
        </p:txBody>
      </p:sp>
      <p:sp>
        <p:nvSpPr>
          <p:cNvPr id="3" name="Content Placeholder 2"/>
          <p:cNvSpPr>
            <a:spLocks noGrp="1"/>
          </p:cNvSpPr>
          <p:nvPr>
            <p:ph idx="1"/>
          </p:nvPr>
        </p:nvSpPr>
        <p:spPr/>
        <p:txBody>
          <a:bodyPr/>
          <a:lstStyle/>
          <a:p>
            <a:r>
              <a:rPr lang="en-AU" dirty="0" smtClean="0"/>
              <a:t>People from different age groups </a:t>
            </a:r>
          </a:p>
          <a:p>
            <a:r>
              <a:rPr lang="en-AU" dirty="0" smtClean="0"/>
              <a:t>Different experiences shape who they are</a:t>
            </a:r>
          </a:p>
          <a:p>
            <a:pPr lvl="1"/>
            <a:r>
              <a:rPr lang="en-AU" dirty="0" smtClean="0"/>
              <a:t>Societal norms they grew up in</a:t>
            </a:r>
          </a:p>
          <a:p>
            <a:pPr lvl="1"/>
            <a:r>
              <a:rPr lang="en-AU" dirty="0" smtClean="0"/>
              <a:t>Historical influences – what events were happening </a:t>
            </a:r>
            <a:r>
              <a:rPr lang="en-AU" dirty="0" err="1" smtClean="0"/>
              <a:t>eg</a:t>
            </a:r>
            <a:r>
              <a:rPr lang="en-AU" dirty="0" smtClean="0"/>
              <a:t> depression</a:t>
            </a:r>
          </a:p>
          <a:p>
            <a:pPr lvl="1"/>
            <a:r>
              <a:rPr lang="en-AU" dirty="0" smtClean="0"/>
              <a:t>Laws of the time</a:t>
            </a:r>
          </a:p>
          <a:p>
            <a:pPr lvl="1"/>
            <a:r>
              <a:rPr lang="en-AU" dirty="0" smtClean="0"/>
              <a:t>Technology of the time</a:t>
            </a:r>
          </a:p>
          <a:p>
            <a:pPr lvl="1"/>
            <a:r>
              <a:rPr lang="en-AU" dirty="0" smtClean="0"/>
              <a:t>Education </a:t>
            </a:r>
            <a:endParaRPr lang="en-AU" dirty="0"/>
          </a:p>
        </p:txBody>
      </p:sp>
    </p:spTree>
    <p:extLst>
      <p:ext uri="{BB962C8B-B14F-4D97-AF65-F5344CB8AC3E}">
        <p14:creationId xmlns:p14="http://schemas.microsoft.com/office/powerpoint/2010/main" val="4201060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Activity</a:t>
            </a:r>
            <a:endParaRPr lang="en-AU" dirty="0"/>
          </a:p>
        </p:txBody>
      </p:sp>
      <p:sp>
        <p:nvSpPr>
          <p:cNvPr id="3" name="Content Placeholder 2"/>
          <p:cNvSpPr>
            <a:spLocks noGrp="1"/>
          </p:cNvSpPr>
          <p:nvPr>
            <p:ph idx="1"/>
          </p:nvPr>
        </p:nvSpPr>
        <p:spPr/>
        <p:txBody>
          <a:bodyPr/>
          <a:lstStyle/>
          <a:p>
            <a:r>
              <a:rPr lang="en-AU" dirty="0" smtClean="0"/>
              <a:t>Discuss why it is necessary to accept generational differences within </a:t>
            </a:r>
            <a:r>
              <a:rPr lang="en-AU" smtClean="0"/>
              <a:t>a workplace (12 marks)</a:t>
            </a:r>
            <a:endParaRPr lang="en-AU"/>
          </a:p>
        </p:txBody>
      </p:sp>
    </p:spTree>
    <p:extLst>
      <p:ext uri="{BB962C8B-B14F-4D97-AF65-F5344CB8AC3E}">
        <p14:creationId xmlns:p14="http://schemas.microsoft.com/office/powerpoint/2010/main" val="3279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Diversity – what is it?</a:t>
            </a:r>
            <a:endParaRPr lang="en-AU" dirty="0"/>
          </a:p>
        </p:txBody>
      </p:sp>
      <p:sp>
        <p:nvSpPr>
          <p:cNvPr id="3" name="Content Placeholder 2"/>
          <p:cNvSpPr>
            <a:spLocks noGrp="1"/>
          </p:cNvSpPr>
          <p:nvPr>
            <p:ph idx="1"/>
          </p:nvPr>
        </p:nvSpPr>
        <p:spPr/>
        <p:txBody>
          <a:bodyPr>
            <a:normAutofit/>
          </a:bodyPr>
          <a:lstStyle/>
          <a:p>
            <a:r>
              <a:rPr lang="en-AU" dirty="0" smtClean="0"/>
              <a:t>The variety of differences between people.</a:t>
            </a:r>
          </a:p>
          <a:p>
            <a:r>
              <a:rPr lang="en-AU" dirty="0" smtClean="0"/>
              <a:t>Encompasses race, gender, ethnic group, age, personality, cognitive style, tenure, organisational function, education, background &amp; more.</a:t>
            </a:r>
          </a:p>
          <a:p>
            <a:r>
              <a:rPr lang="en-AU" dirty="0" smtClean="0"/>
              <a:t>Involves not only how people perceive themselves, but how they perceive others. These perceptions affect their interactions. </a:t>
            </a:r>
          </a:p>
        </p:txBody>
      </p:sp>
    </p:spTree>
    <p:extLst>
      <p:ext uri="{BB962C8B-B14F-4D97-AF65-F5344CB8AC3E}">
        <p14:creationId xmlns:p14="http://schemas.microsoft.com/office/powerpoint/2010/main" val="2774420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Diversity in operation</a:t>
            </a:r>
            <a:endParaRPr lang="en-AU" dirty="0"/>
          </a:p>
        </p:txBody>
      </p:sp>
      <p:sp>
        <p:nvSpPr>
          <p:cNvPr id="3" name="Content Placeholder 2"/>
          <p:cNvSpPr>
            <a:spLocks noGrp="1"/>
          </p:cNvSpPr>
          <p:nvPr>
            <p:ph idx="1"/>
          </p:nvPr>
        </p:nvSpPr>
        <p:spPr/>
        <p:txBody>
          <a:bodyPr/>
          <a:lstStyle/>
          <a:p>
            <a:r>
              <a:rPr lang="en-AU" dirty="0" smtClean="0"/>
              <a:t>For an organisation to function effectively human resource professionals need to deal with issues such as</a:t>
            </a:r>
          </a:p>
          <a:p>
            <a:pPr lvl="1"/>
            <a:r>
              <a:rPr lang="en-AU" dirty="0" smtClean="0"/>
              <a:t>Communication</a:t>
            </a:r>
          </a:p>
          <a:p>
            <a:pPr lvl="1"/>
            <a:r>
              <a:rPr lang="en-AU" dirty="0" smtClean="0"/>
              <a:t>Adaptability</a:t>
            </a:r>
          </a:p>
          <a:p>
            <a:pPr lvl="1"/>
            <a:r>
              <a:rPr lang="en-AU" dirty="0" smtClean="0"/>
              <a:t>Change </a:t>
            </a:r>
          </a:p>
          <a:p>
            <a:endParaRPr lang="en-AU" dirty="0"/>
          </a:p>
        </p:txBody>
      </p:sp>
    </p:spTree>
    <p:extLst>
      <p:ext uri="{BB962C8B-B14F-4D97-AF65-F5344CB8AC3E}">
        <p14:creationId xmlns:p14="http://schemas.microsoft.com/office/powerpoint/2010/main" val="4195077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Benefits of workplace diversity</a:t>
            </a:r>
            <a:endParaRPr lang="en-AU" dirty="0"/>
          </a:p>
        </p:txBody>
      </p:sp>
      <p:sp>
        <p:nvSpPr>
          <p:cNvPr id="3" name="Content Placeholder 2"/>
          <p:cNvSpPr>
            <a:spLocks noGrp="1"/>
          </p:cNvSpPr>
          <p:nvPr>
            <p:ph idx="1"/>
          </p:nvPr>
        </p:nvSpPr>
        <p:spPr/>
        <p:txBody>
          <a:bodyPr/>
          <a:lstStyle/>
          <a:p>
            <a:r>
              <a:rPr lang="en-AU" dirty="0" smtClean="0"/>
              <a:t>Increased adaptability</a:t>
            </a:r>
          </a:p>
          <a:p>
            <a:r>
              <a:rPr lang="en-AU" dirty="0" smtClean="0"/>
              <a:t>Broader service range</a:t>
            </a:r>
          </a:p>
          <a:p>
            <a:r>
              <a:rPr lang="en-AU" dirty="0" smtClean="0"/>
              <a:t>Variety of viewpoints</a:t>
            </a:r>
          </a:p>
          <a:p>
            <a:r>
              <a:rPr lang="en-AU" dirty="0" smtClean="0"/>
              <a:t>More effective execution</a:t>
            </a:r>
          </a:p>
          <a:p>
            <a:endParaRPr lang="en-AU" dirty="0"/>
          </a:p>
        </p:txBody>
      </p:sp>
    </p:spTree>
    <p:extLst>
      <p:ext uri="{BB962C8B-B14F-4D97-AF65-F5344CB8AC3E}">
        <p14:creationId xmlns:p14="http://schemas.microsoft.com/office/powerpoint/2010/main" val="1668233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Research</a:t>
            </a:r>
            <a:endParaRPr lang="en-AU" dirty="0"/>
          </a:p>
        </p:txBody>
      </p:sp>
      <p:sp>
        <p:nvSpPr>
          <p:cNvPr id="3" name="Content Placeholder 2"/>
          <p:cNvSpPr>
            <a:spLocks noGrp="1"/>
          </p:cNvSpPr>
          <p:nvPr>
            <p:ph idx="1"/>
          </p:nvPr>
        </p:nvSpPr>
        <p:spPr/>
        <p:txBody>
          <a:bodyPr/>
          <a:lstStyle/>
          <a:p>
            <a:r>
              <a:rPr lang="en-AU" dirty="0" smtClean="0"/>
              <a:t>Businesses who manage cultural diversity will enjoy</a:t>
            </a:r>
          </a:p>
          <a:p>
            <a:pPr lvl="1"/>
            <a:r>
              <a:rPr lang="en-AU" dirty="0" smtClean="0"/>
              <a:t>Better business performance &amp; staff productivity</a:t>
            </a:r>
          </a:p>
          <a:p>
            <a:pPr lvl="1"/>
            <a:r>
              <a:rPr lang="en-AU" dirty="0" smtClean="0"/>
              <a:t>More creative &amp; innovative staff</a:t>
            </a:r>
          </a:p>
          <a:p>
            <a:pPr lvl="1"/>
            <a:r>
              <a:rPr lang="en-AU" dirty="0" smtClean="0"/>
              <a:t>Improved staff health &amp; wellbeing</a:t>
            </a:r>
          </a:p>
          <a:p>
            <a:pPr lvl="1"/>
            <a:r>
              <a:rPr lang="en-AU" dirty="0" smtClean="0"/>
              <a:t>Lower risk of discrimination &amp; harassment in the workplace</a:t>
            </a:r>
          </a:p>
          <a:p>
            <a:pPr lvl="1"/>
            <a:r>
              <a:rPr lang="en-AU" dirty="0" smtClean="0"/>
              <a:t>Able to market goods &amp; services more effectively both within Australia &amp; overseas</a:t>
            </a:r>
            <a:endParaRPr lang="en-AU" dirty="0"/>
          </a:p>
        </p:txBody>
      </p:sp>
    </p:spTree>
    <p:extLst>
      <p:ext uri="{BB962C8B-B14F-4D97-AF65-F5344CB8AC3E}">
        <p14:creationId xmlns:p14="http://schemas.microsoft.com/office/powerpoint/2010/main" val="542165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Increased adaptability</a:t>
            </a:r>
            <a:endParaRPr lang="en-AU" dirty="0"/>
          </a:p>
        </p:txBody>
      </p:sp>
      <p:sp>
        <p:nvSpPr>
          <p:cNvPr id="3" name="Content Placeholder 2"/>
          <p:cNvSpPr>
            <a:spLocks noGrp="1"/>
          </p:cNvSpPr>
          <p:nvPr>
            <p:ph idx="1"/>
          </p:nvPr>
        </p:nvSpPr>
        <p:spPr/>
        <p:txBody>
          <a:bodyPr/>
          <a:lstStyle/>
          <a:p>
            <a:r>
              <a:rPr lang="en-AU" dirty="0"/>
              <a:t>Organizations employing a diverse workforce can supply a greater variety of solutions to problems in service, sourcing, and allocation of resources. Employees from diverse backgrounds bring individual talents and experiences in suggesting ideas that are flexible in adapting to fluctuating markets and customer demands.</a:t>
            </a:r>
          </a:p>
          <a:p>
            <a:endParaRPr lang="en-AU" dirty="0"/>
          </a:p>
        </p:txBody>
      </p:sp>
    </p:spTree>
    <p:extLst>
      <p:ext uri="{BB962C8B-B14F-4D97-AF65-F5344CB8AC3E}">
        <p14:creationId xmlns:p14="http://schemas.microsoft.com/office/powerpoint/2010/main" val="2684123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Broader service range</a:t>
            </a:r>
            <a:endParaRPr lang="en-AU" dirty="0"/>
          </a:p>
        </p:txBody>
      </p:sp>
      <p:sp>
        <p:nvSpPr>
          <p:cNvPr id="3" name="Content Placeholder 2"/>
          <p:cNvSpPr>
            <a:spLocks noGrp="1"/>
          </p:cNvSpPr>
          <p:nvPr>
            <p:ph idx="1"/>
          </p:nvPr>
        </p:nvSpPr>
        <p:spPr/>
        <p:txBody>
          <a:bodyPr/>
          <a:lstStyle/>
          <a:p>
            <a:r>
              <a:rPr lang="en-AU" dirty="0"/>
              <a:t>A diverse collection of skills and experiences (e.g. languages, cultural understanding) allows a company to provide service to customers on a global basis.</a:t>
            </a:r>
          </a:p>
          <a:p>
            <a:endParaRPr lang="en-AU" dirty="0"/>
          </a:p>
        </p:txBody>
      </p:sp>
    </p:spTree>
    <p:extLst>
      <p:ext uri="{BB962C8B-B14F-4D97-AF65-F5344CB8AC3E}">
        <p14:creationId xmlns:p14="http://schemas.microsoft.com/office/powerpoint/2010/main" val="3623782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Variety of viewpoints</a:t>
            </a:r>
            <a:endParaRPr lang="en-AU" dirty="0"/>
          </a:p>
        </p:txBody>
      </p:sp>
      <p:sp>
        <p:nvSpPr>
          <p:cNvPr id="3" name="Content Placeholder 2"/>
          <p:cNvSpPr>
            <a:spLocks noGrp="1"/>
          </p:cNvSpPr>
          <p:nvPr>
            <p:ph idx="1"/>
          </p:nvPr>
        </p:nvSpPr>
        <p:spPr/>
        <p:txBody>
          <a:bodyPr/>
          <a:lstStyle/>
          <a:p>
            <a:r>
              <a:rPr lang="en-AU" dirty="0"/>
              <a:t>A diverse workforce that feels comfortable communicating varying points of view provides a larger pool of ideas and experiences. The organization can draw from that pool to meet business strategy needs and the needs of customers more effectively.</a:t>
            </a:r>
          </a:p>
        </p:txBody>
      </p:sp>
    </p:spTree>
    <p:extLst>
      <p:ext uri="{BB962C8B-B14F-4D97-AF65-F5344CB8AC3E}">
        <p14:creationId xmlns:p14="http://schemas.microsoft.com/office/powerpoint/2010/main" val="2973494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More effective execution</a:t>
            </a:r>
            <a:endParaRPr lang="en-AU" dirty="0"/>
          </a:p>
        </p:txBody>
      </p:sp>
      <p:sp>
        <p:nvSpPr>
          <p:cNvPr id="3" name="Content Placeholder 2"/>
          <p:cNvSpPr>
            <a:spLocks noGrp="1"/>
          </p:cNvSpPr>
          <p:nvPr>
            <p:ph idx="1"/>
          </p:nvPr>
        </p:nvSpPr>
        <p:spPr/>
        <p:txBody>
          <a:bodyPr/>
          <a:lstStyle/>
          <a:p>
            <a:r>
              <a:rPr lang="en-AU" dirty="0"/>
              <a:t>Companies that encourage diversity in the workplace inspire all of their employees to perform to their highest ability. Company-wide strategies can then be executed; resulting in higher productivity, profit, and return on investment.</a:t>
            </a:r>
          </a:p>
        </p:txBody>
      </p:sp>
    </p:spTree>
    <p:extLst>
      <p:ext uri="{BB962C8B-B14F-4D97-AF65-F5344CB8AC3E}">
        <p14:creationId xmlns:p14="http://schemas.microsoft.com/office/powerpoint/2010/main" val="3255990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TotalTime>
  <Words>405</Words>
  <Application>Microsoft Office PowerPoint</Application>
  <PresentationFormat>On-screen Show (4:3)</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Urban</vt:lpstr>
      <vt:lpstr>Diversity in the Workplace</vt:lpstr>
      <vt:lpstr>Diversity – what is it?</vt:lpstr>
      <vt:lpstr>Diversity in operation</vt:lpstr>
      <vt:lpstr>Benefits of workplace diversity</vt:lpstr>
      <vt:lpstr>Research</vt:lpstr>
      <vt:lpstr>Increased adaptability</vt:lpstr>
      <vt:lpstr>Broader service range</vt:lpstr>
      <vt:lpstr>Variety of viewpoints</vt:lpstr>
      <vt:lpstr>More effective execution</vt:lpstr>
      <vt:lpstr>Activity</vt:lpstr>
      <vt:lpstr>Generational Differences</vt:lpstr>
      <vt:lpstr>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in the Workplace</dc:title>
  <dc:creator>SCHWARTZ Catherine</dc:creator>
  <cp:lastModifiedBy>SCHWARTZ Catherine</cp:lastModifiedBy>
  <cp:revision>7</cp:revision>
  <dcterms:created xsi:type="dcterms:W3CDTF">2016-07-18T07:18:48Z</dcterms:created>
  <dcterms:modified xsi:type="dcterms:W3CDTF">2016-07-19T01:42:15Z</dcterms:modified>
</cp:coreProperties>
</file>