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870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863" y="155575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7673" y="5732463"/>
            <a:ext cx="1726654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68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:\AdminShared\Teaching Staff\SCHOOL DOCUMENTS\school promotion (200)\2017\New Branding\2017 Brand banner master po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"/>
          <a:stretch>
            <a:fillRect/>
          </a:stretch>
        </p:blipFill>
        <p:spPr bwMode="auto">
          <a:xfrm>
            <a:off x="168275" y="155575"/>
            <a:ext cx="88074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63688" y="167414"/>
            <a:ext cx="5688632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:\AdminShared\Teaching Staff\SCHOOL DOCUMENTS\school promotion (200)\2017\New Branding\2017 Brand banner master mac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46050"/>
            <a:ext cx="884396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9672" y="167414"/>
            <a:ext cx="5832648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2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:\AdminShared\Teaching Staff\SCHOOL DOCUMENTS\school promotion (200)\2017\New Branding\2017 Brand banner master Klifu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"/>
          <a:stretch>
            <a:fillRect/>
          </a:stretch>
        </p:blipFill>
        <p:spPr bwMode="auto">
          <a:xfrm>
            <a:off x="192088" y="115888"/>
            <a:ext cx="878363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03648" y="167414"/>
            <a:ext cx="6048672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1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:\AdminShared\Teaching Staff\SCHOOL DOCUMENTS\school promotion (200)\2017\New Branding\2017 Brand banner master Kovac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09538"/>
            <a:ext cx="87534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167414"/>
            <a:ext cx="6552728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83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:\AdminShared\Teaching Staff\SCHOOL DOCUMENTS\school promotion (200)\2017\New Branding\2017 Brand banner master laug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36525"/>
            <a:ext cx="87836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167414"/>
            <a:ext cx="6552728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dminShared\Teaching Staff\SCHOOL DOCUMENTS\school promotion (200)\2017\New Branding\2017 Brand banner master bo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r="734"/>
          <a:stretch>
            <a:fillRect/>
          </a:stretch>
        </p:blipFill>
        <p:spPr bwMode="auto">
          <a:xfrm>
            <a:off x="209550" y="115888"/>
            <a:ext cx="87836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7704" y="167414"/>
            <a:ext cx="5328592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9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:\AdminShared\Teaching Staff\SCHOOL DOCUMENTS\school promotion (200)\2017\New Branding\2017 Brand banner master stud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"/>
          <a:stretch>
            <a:fillRect/>
          </a:stretch>
        </p:blipFill>
        <p:spPr bwMode="auto">
          <a:xfrm>
            <a:off x="179388" y="100013"/>
            <a:ext cx="879633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91680" y="167414"/>
            <a:ext cx="5832648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54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73038"/>
            <a:ext cx="8763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5656" y="167414"/>
            <a:ext cx="5976664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:\AdminShared\Teaching Staff\SCHOOL DOCUMENTS\school promotion (200)\2017\New Branding\2017 Brand banner master Sc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"/>
          <a:stretch>
            <a:fillRect/>
          </a:stretch>
        </p:blipFill>
        <p:spPr bwMode="auto">
          <a:xfrm>
            <a:off x="192088" y="136525"/>
            <a:ext cx="87836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35696" y="167414"/>
            <a:ext cx="5616624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13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/>
          <a:stretch>
            <a:fillRect/>
          </a:stretch>
        </p:blipFill>
        <p:spPr bwMode="auto">
          <a:xfrm>
            <a:off x="192088" y="115888"/>
            <a:ext cx="876617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167414"/>
            <a:ext cx="6552728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3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9" b="2"/>
          <a:stretch>
            <a:fillRect/>
          </a:stretch>
        </p:blipFill>
        <p:spPr bwMode="auto">
          <a:xfrm>
            <a:off x="179388" y="152400"/>
            <a:ext cx="6696075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395536" y="332656"/>
            <a:ext cx="6324600" cy="1828800"/>
          </a:xfrm>
        </p:spPr>
        <p:txBody>
          <a:bodyPr/>
          <a:lstStyle>
            <a:lvl1pPr algn="l">
              <a:defRPr sz="3600" spc="150" baseline="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7673" y="5732463"/>
            <a:ext cx="1726654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051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/>
          <a:stretch>
            <a:fillRect/>
          </a:stretch>
        </p:blipFill>
        <p:spPr bwMode="auto">
          <a:xfrm>
            <a:off x="192088" y="115888"/>
            <a:ext cx="878363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167414"/>
            <a:ext cx="6552728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6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dminShared\Teaching Staff\SCHOOL DOCUMENTS\school promotion (200)\2017\New Branding\2017 Brand banner master15 Councillor Fe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"/>
          <a:stretch>
            <a:fillRect/>
          </a:stretch>
        </p:blipFill>
        <p:spPr bwMode="auto">
          <a:xfrm>
            <a:off x="192088" y="171450"/>
            <a:ext cx="87836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167414"/>
            <a:ext cx="6552728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78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73038"/>
            <a:ext cx="87725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5616" y="167414"/>
            <a:ext cx="6696744" cy="1133305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59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:\AdminShared\Teaching Staff\SCHOOL DOCUMENTS\school promotion (200)\2017\New Branding\2017 Brand banner master Councill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8750"/>
            <a:ext cx="878363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63688" y="167414"/>
            <a:ext cx="5832648" cy="1133305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8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"/>
          <a:stretch>
            <a:fillRect/>
          </a:stretch>
        </p:blipFill>
        <p:spPr bwMode="auto">
          <a:xfrm>
            <a:off x="212725" y="115888"/>
            <a:ext cx="8763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63688" y="167414"/>
            <a:ext cx="5832648" cy="1133305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83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77800"/>
            <a:ext cx="87836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31640" y="167414"/>
            <a:ext cx="6192688" cy="1133305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70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/>
          <a:stretch>
            <a:fillRect/>
          </a:stretch>
        </p:blipFill>
        <p:spPr bwMode="auto">
          <a:xfrm>
            <a:off x="192088" y="115888"/>
            <a:ext cx="87836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7664" y="167414"/>
            <a:ext cx="6120680" cy="1133305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65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/>
          <a:stretch>
            <a:fillRect/>
          </a:stretch>
        </p:blipFill>
        <p:spPr bwMode="auto">
          <a:xfrm>
            <a:off x="192088" y="115888"/>
            <a:ext cx="8783637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91680" y="167414"/>
            <a:ext cx="5832648" cy="1133305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32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3"/>
          <a:stretch>
            <a:fillRect/>
          </a:stretch>
        </p:blipFill>
        <p:spPr bwMode="auto">
          <a:xfrm>
            <a:off x="222250" y="120650"/>
            <a:ext cx="875347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7704" y="167414"/>
            <a:ext cx="5328592" cy="1133305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33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73038"/>
            <a:ext cx="87725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0025" y="1484313"/>
            <a:ext cx="8764588" cy="5241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5616" y="167414"/>
            <a:ext cx="6696744" cy="1133305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8905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17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167414"/>
            <a:ext cx="6552728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75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5575"/>
            <a:ext cx="8783637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7703" y="167414"/>
            <a:ext cx="5184577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2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0813"/>
            <a:ext cx="881062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3" y="167414"/>
            <a:ext cx="6480721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17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1"/>
            <a:ext cx="6480720" cy="115212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4303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505450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71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:\AdminShared\Teaching Staff\SCHOOL DOCUMENTS\school promotion (200)\2017\New Branding\2017 Brand banner master Councill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8750"/>
            <a:ext cx="878363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388" y="1484313"/>
            <a:ext cx="8812212" cy="522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9632" y="164683"/>
            <a:ext cx="6336704" cy="11662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93" y="5636220"/>
            <a:ext cx="1800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31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dminShared\Teaching Staff\SCHOOL DOCUMENTS\school promotion (200)\2017\New Branding\2017 Brand banner master 14 Student Cent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3"/>
          <a:stretch>
            <a:fillRect/>
          </a:stretch>
        </p:blipFill>
        <p:spPr bwMode="auto">
          <a:xfrm>
            <a:off x="207963" y="138113"/>
            <a:ext cx="876776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7704" y="167414"/>
            <a:ext cx="5688632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8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/>
          <a:stretch>
            <a:fillRect/>
          </a:stretch>
        </p:blipFill>
        <p:spPr bwMode="auto">
          <a:xfrm>
            <a:off x="192088" y="115888"/>
            <a:ext cx="87725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7664" y="167414"/>
            <a:ext cx="5832648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3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/>
          <a:stretch>
            <a:fillRect/>
          </a:stretch>
        </p:blipFill>
        <p:spPr bwMode="auto">
          <a:xfrm>
            <a:off x="192088" y="115888"/>
            <a:ext cx="87503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9632" y="167414"/>
            <a:ext cx="6192688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1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:\AdminShared\Teaching Staff\SCHOOL DOCUMENTS\school promotion (200)\2017\New Branding\2017 Brand banner master 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/>
          <a:stretch>
            <a:fillRect/>
          </a:stretch>
        </p:blipFill>
        <p:spPr bwMode="auto">
          <a:xfrm>
            <a:off x="225425" y="165100"/>
            <a:ext cx="87503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35696" y="167414"/>
            <a:ext cx="5616624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6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:\AdminShared\Teaching Staff\SCHOOL DOCUMENTS\school promotion (200)\2017\New Branding\2017 Brand banner master Rigels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5888"/>
            <a:ext cx="87630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5656" y="167414"/>
            <a:ext cx="5904656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5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:\AdminShared\Teaching Staff\SCHOOL DOCUMENTS\school promotion (200)\2017\New Branding\2017 Brand banner master Leader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"/>
          <a:stretch>
            <a:fillRect/>
          </a:stretch>
        </p:blipFill>
        <p:spPr bwMode="auto">
          <a:xfrm>
            <a:off x="179388" y="179388"/>
            <a:ext cx="87963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88" y="1484313"/>
            <a:ext cx="8783637" cy="5195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08625"/>
            <a:ext cx="863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35696" y="167414"/>
            <a:ext cx="5616624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8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7" name="Picture 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69863"/>
            <a:ext cx="872648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450" y="169863"/>
            <a:ext cx="6553200" cy="1154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9" name="Picture 6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797550"/>
            <a:ext cx="19462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68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 cap="all" spc="200">
          <a:solidFill>
            <a:srgbClr val="374D8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4D8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4D8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4D8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4D8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4D8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4D8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4D8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4D81"/>
          </a:solidFill>
          <a:latin typeface="Arial" charset="0"/>
        </a:defRPr>
      </a:lvl9pPr>
    </p:titleStyle>
    <p:bodyStyle>
      <a:lvl1pPr marL="2730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ct val="0"/>
        </a:spcAft>
        <a:buClr>
          <a:srgbClr val="7F8FA9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ct val="0"/>
        </a:spcAft>
        <a:buClr>
          <a:srgbClr val="4A66AC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spcBef>
          <a:spcPct val="20000"/>
        </a:spcBef>
        <a:spcAft>
          <a:spcPct val="0"/>
        </a:spcAft>
        <a:buClr>
          <a:srgbClr val="9D90A0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YEAR 10 SCIENCE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763688" y="2524916"/>
            <a:ext cx="5382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z="4000" b="1" dirty="0" smtClean="0">
                <a:cs typeface="Arial" charset="0"/>
              </a:rPr>
              <a:t>Chemical Sciences</a:t>
            </a:r>
            <a:endParaRPr lang="en-AU" altLang="en-US" sz="4000" b="1" dirty="0"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altLang="en-US" sz="4000" b="1" dirty="0">
              <a:solidFill>
                <a:prstClr val="white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z="4400" b="1" dirty="0" smtClean="0">
                <a:solidFill>
                  <a:prstClr val="white"/>
                </a:solidFill>
                <a:cs typeface="Arial" charset="0"/>
              </a:rPr>
              <a:t>METALLIC BONDING</a:t>
            </a:r>
            <a:endParaRPr lang="en-AU" altLang="en-US" sz="4400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Gold</a:t>
            </a:r>
          </a:p>
          <a:p>
            <a:pPr eaLnBrk="1" hangingPunct="1"/>
            <a:endParaRPr lang="en-AU" smtClean="0"/>
          </a:p>
          <a:p>
            <a:pPr eaLnBrk="1" hangingPunct="1"/>
            <a:r>
              <a:rPr lang="en-AU" smtClean="0"/>
              <a:t>Sodium</a:t>
            </a:r>
          </a:p>
          <a:p>
            <a:pPr eaLnBrk="1" hangingPunct="1"/>
            <a:endParaRPr lang="en-AU" smtClean="0"/>
          </a:p>
          <a:p>
            <a:pPr eaLnBrk="1" hangingPunct="1"/>
            <a:r>
              <a:rPr lang="en-AU" smtClean="0"/>
              <a:t>Mercury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ea typeface="+mj-ea"/>
              </a:rPr>
              <a:t>Examples of metals</a:t>
            </a:r>
          </a:p>
        </p:txBody>
      </p:sp>
      <p:pic>
        <p:nvPicPr>
          <p:cNvPr id="4099" name="Picture 4" descr="Go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1946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mercu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24400"/>
            <a:ext cx="10223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s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7563"/>
            <a:ext cx="1495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9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7920880" cy="504056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 smtClean="0">
                <a:solidFill>
                  <a:srgbClr val="00B050"/>
                </a:solidFill>
              </a:rPr>
              <a:t>TRY: List all the common properties that metals </a:t>
            </a:r>
            <a:r>
              <a:rPr lang="en-AU" sz="2400" dirty="0" smtClean="0">
                <a:solidFill>
                  <a:srgbClr val="00B050"/>
                </a:solidFill>
              </a:rPr>
              <a:t>have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400" dirty="0"/>
              <a:t>Good conductors of electricity in solid and liquid form – as temperature increases electrical conductivity of solid metals </a:t>
            </a:r>
            <a:r>
              <a:rPr lang="en-AU" sz="2400" dirty="0" smtClean="0"/>
              <a:t>decreases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400" dirty="0" smtClean="0"/>
              <a:t>Good conductors of heat in solid and liquid form – this is why metals feel cold to the touch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400" dirty="0" smtClean="0"/>
              <a:t>Malleable </a:t>
            </a:r>
            <a:r>
              <a:rPr lang="en-AU" sz="2400" dirty="0"/>
              <a:t>– can be hammered, pressed or bent into different shapes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400" dirty="0"/>
              <a:t>Ductile – can be drawn into thin wires without breaking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400" dirty="0"/>
              <a:t>Hard, dense solids at room temperature (Mercury is the only exception)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AU" dirty="0" smtClean="0">
              <a:solidFill>
                <a:srgbClr val="00CC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ea typeface="+mj-ea"/>
              </a:rPr>
              <a:t>Properties of metals</a:t>
            </a:r>
          </a:p>
        </p:txBody>
      </p:sp>
    </p:spTree>
    <p:extLst>
      <p:ext uri="{BB962C8B-B14F-4D97-AF65-F5344CB8AC3E}">
        <p14:creationId xmlns:p14="http://schemas.microsoft.com/office/powerpoint/2010/main" val="40456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ea typeface="+mn-ea"/>
              </a:rPr>
              <a:t>The diagram below shows metallic bonding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ea typeface="+mj-ea"/>
              </a:rPr>
              <a:t>Bonding in metals</a:t>
            </a:r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>
            <a:off x="1187450" y="33575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2155825" y="33575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3124200" y="33575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24" name="Oval 8"/>
          <p:cNvSpPr>
            <a:spLocks noChangeArrowheads="1"/>
          </p:cNvSpPr>
          <p:nvPr/>
        </p:nvSpPr>
        <p:spPr bwMode="auto">
          <a:xfrm>
            <a:off x="4094163" y="3357563"/>
            <a:ext cx="576262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25" name="Oval 9"/>
          <p:cNvSpPr>
            <a:spLocks noChangeArrowheads="1"/>
          </p:cNvSpPr>
          <p:nvPr/>
        </p:nvSpPr>
        <p:spPr bwMode="auto">
          <a:xfrm>
            <a:off x="5062538" y="3357563"/>
            <a:ext cx="576262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26" name="Oval 10"/>
          <p:cNvSpPr>
            <a:spLocks noChangeArrowheads="1"/>
          </p:cNvSpPr>
          <p:nvPr/>
        </p:nvSpPr>
        <p:spPr bwMode="auto">
          <a:xfrm>
            <a:off x="6032500" y="33575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27" name="Oval 11"/>
          <p:cNvSpPr>
            <a:spLocks noChangeArrowheads="1"/>
          </p:cNvSpPr>
          <p:nvPr/>
        </p:nvSpPr>
        <p:spPr bwMode="auto">
          <a:xfrm>
            <a:off x="1187450" y="41957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2155825" y="41957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29" name="Oval 13"/>
          <p:cNvSpPr>
            <a:spLocks noChangeArrowheads="1"/>
          </p:cNvSpPr>
          <p:nvPr/>
        </p:nvSpPr>
        <p:spPr bwMode="auto">
          <a:xfrm>
            <a:off x="3124200" y="41957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30" name="Oval 14"/>
          <p:cNvSpPr>
            <a:spLocks noChangeArrowheads="1"/>
          </p:cNvSpPr>
          <p:nvPr/>
        </p:nvSpPr>
        <p:spPr bwMode="auto">
          <a:xfrm>
            <a:off x="4094163" y="4195763"/>
            <a:ext cx="576262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31" name="Oval 15"/>
          <p:cNvSpPr>
            <a:spLocks noChangeArrowheads="1"/>
          </p:cNvSpPr>
          <p:nvPr/>
        </p:nvSpPr>
        <p:spPr bwMode="auto">
          <a:xfrm>
            <a:off x="5062538" y="4195763"/>
            <a:ext cx="576262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32" name="Oval 16"/>
          <p:cNvSpPr>
            <a:spLocks noChangeArrowheads="1"/>
          </p:cNvSpPr>
          <p:nvPr/>
        </p:nvSpPr>
        <p:spPr bwMode="auto">
          <a:xfrm>
            <a:off x="6032500" y="41957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33" name="Oval 17"/>
          <p:cNvSpPr>
            <a:spLocks noChangeArrowheads="1"/>
          </p:cNvSpPr>
          <p:nvPr/>
        </p:nvSpPr>
        <p:spPr bwMode="auto">
          <a:xfrm>
            <a:off x="1200150" y="50720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34" name="Oval 18"/>
          <p:cNvSpPr>
            <a:spLocks noChangeArrowheads="1"/>
          </p:cNvSpPr>
          <p:nvPr/>
        </p:nvSpPr>
        <p:spPr bwMode="auto">
          <a:xfrm>
            <a:off x="2168525" y="50720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35" name="Oval 19"/>
          <p:cNvSpPr>
            <a:spLocks noChangeArrowheads="1"/>
          </p:cNvSpPr>
          <p:nvPr/>
        </p:nvSpPr>
        <p:spPr bwMode="auto">
          <a:xfrm>
            <a:off x="3136900" y="50720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36" name="Oval 20"/>
          <p:cNvSpPr>
            <a:spLocks noChangeArrowheads="1"/>
          </p:cNvSpPr>
          <p:nvPr/>
        </p:nvSpPr>
        <p:spPr bwMode="auto">
          <a:xfrm>
            <a:off x="4106863" y="5072063"/>
            <a:ext cx="576262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37" name="Oval 21"/>
          <p:cNvSpPr>
            <a:spLocks noChangeArrowheads="1"/>
          </p:cNvSpPr>
          <p:nvPr/>
        </p:nvSpPr>
        <p:spPr bwMode="auto">
          <a:xfrm>
            <a:off x="5075238" y="5072063"/>
            <a:ext cx="576262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38" name="Oval 22"/>
          <p:cNvSpPr>
            <a:spLocks noChangeArrowheads="1"/>
          </p:cNvSpPr>
          <p:nvPr/>
        </p:nvSpPr>
        <p:spPr bwMode="auto">
          <a:xfrm>
            <a:off x="6045200" y="50720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1639" name="Oval 23"/>
          <p:cNvSpPr>
            <a:spLocks noChangeArrowheads="1"/>
          </p:cNvSpPr>
          <p:nvPr/>
        </p:nvSpPr>
        <p:spPr bwMode="auto">
          <a:xfrm>
            <a:off x="1835150" y="3935413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0" name="Oval 24"/>
          <p:cNvSpPr>
            <a:spLocks noChangeArrowheads="1"/>
          </p:cNvSpPr>
          <p:nvPr/>
        </p:nvSpPr>
        <p:spPr bwMode="auto">
          <a:xfrm>
            <a:off x="1763713" y="4797425"/>
            <a:ext cx="144462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1" name="Oval 25"/>
          <p:cNvSpPr>
            <a:spLocks noChangeArrowheads="1"/>
          </p:cNvSpPr>
          <p:nvPr/>
        </p:nvSpPr>
        <p:spPr bwMode="auto">
          <a:xfrm>
            <a:off x="2752725" y="4652963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2" name="Oval 26"/>
          <p:cNvSpPr>
            <a:spLocks noChangeArrowheads="1"/>
          </p:cNvSpPr>
          <p:nvPr/>
        </p:nvSpPr>
        <p:spPr bwMode="auto">
          <a:xfrm>
            <a:off x="2843213" y="3935413"/>
            <a:ext cx="144462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3" name="Oval 27"/>
          <p:cNvSpPr>
            <a:spLocks noChangeArrowheads="1"/>
          </p:cNvSpPr>
          <p:nvPr/>
        </p:nvSpPr>
        <p:spPr bwMode="auto">
          <a:xfrm>
            <a:off x="3779838" y="3933825"/>
            <a:ext cx="144462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5" name="Oval 29"/>
          <p:cNvSpPr>
            <a:spLocks noChangeArrowheads="1"/>
          </p:cNvSpPr>
          <p:nvPr/>
        </p:nvSpPr>
        <p:spPr bwMode="auto">
          <a:xfrm>
            <a:off x="3743325" y="4797425"/>
            <a:ext cx="144463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7" name="Oval 31"/>
          <p:cNvSpPr>
            <a:spLocks noChangeArrowheads="1"/>
          </p:cNvSpPr>
          <p:nvPr/>
        </p:nvSpPr>
        <p:spPr bwMode="auto">
          <a:xfrm>
            <a:off x="5724525" y="4797425"/>
            <a:ext cx="144463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8" name="Oval 32"/>
          <p:cNvSpPr>
            <a:spLocks noChangeArrowheads="1"/>
          </p:cNvSpPr>
          <p:nvPr/>
        </p:nvSpPr>
        <p:spPr bwMode="auto">
          <a:xfrm>
            <a:off x="4787900" y="3933825"/>
            <a:ext cx="144463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Oval 33"/>
          <p:cNvSpPr>
            <a:spLocks noChangeArrowheads="1"/>
          </p:cNvSpPr>
          <p:nvPr/>
        </p:nvSpPr>
        <p:spPr bwMode="auto">
          <a:xfrm>
            <a:off x="5724525" y="3935413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Oval 34"/>
          <p:cNvSpPr>
            <a:spLocks noChangeArrowheads="1"/>
          </p:cNvSpPr>
          <p:nvPr/>
        </p:nvSpPr>
        <p:spPr bwMode="auto">
          <a:xfrm>
            <a:off x="4733925" y="4797425"/>
            <a:ext cx="144463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1" name="Oval 35"/>
          <p:cNvSpPr>
            <a:spLocks noChangeArrowheads="1"/>
          </p:cNvSpPr>
          <p:nvPr/>
        </p:nvSpPr>
        <p:spPr bwMode="auto">
          <a:xfrm>
            <a:off x="1763713" y="5661025"/>
            <a:ext cx="144462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2" name="Oval 36"/>
          <p:cNvSpPr>
            <a:spLocks noChangeArrowheads="1"/>
          </p:cNvSpPr>
          <p:nvPr/>
        </p:nvSpPr>
        <p:spPr bwMode="auto">
          <a:xfrm>
            <a:off x="2752725" y="5661025"/>
            <a:ext cx="144463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3" name="Oval 37"/>
          <p:cNvSpPr>
            <a:spLocks noChangeArrowheads="1"/>
          </p:cNvSpPr>
          <p:nvPr/>
        </p:nvSpPr>
        <p:spPr bwMode="auto">
          <a:xfrm>
            <a:off x="3743325" y="5661025"/>
            <a:ext cx="144463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4" name="Oval 38"/>
          <p:cNvSpPr>
            <a:spLocks noChangeArrowheads="1"/>
          </p:cNvSpPr>
          <p:nvPr/>
        </p:nvSpPr>
        <p:spPr bwMode="auto">
          <a:xfrm>
            <a:off x="5724525" y="5661025"/>
            <a:ext cx="144463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5" name="Oval 39"/>
          <p:cNvSpPr>
            <a:spLocks noChangeArrowheads="1"/>
          </p:cNvSpPr>
          <p:nvPr/>
        </p:nvSpPr>
        <p:spPr bwMode="auto">
          <a:xfrm>
            <a:off x="4733925" y="5661025"/>
            <a:ext cx="144463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6" name="Oval 40"/>
          <p:cNvSpPr>
            <a:spLocks noChangeArrowheads="1"/>
          </p:cNvSpPr>
          <p:nvPr/>
        </p:nvSpPr>
        <p:spPr bwMode="auto">
          <a:xfrm>
            <a:off x="1835150" y="3213100"/>
            <a:ext cx="144463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7" name="Oval 41"/>
          <p:cNvSpPr>
            <a:spLocks noChangeArrowheads="1"/>
          </p:cNvSpPr>
          <p:nvPr/>
        </p:nvSpPr>
        <p:spPr bwMode="auto">
          <a:xfrm>
            <a:off x="2824163" y="3213100"/>
            <a:ext cx="144462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8" name="Oval 42"/>
          <p:cNvSpPr>
            <a:spLocks noChangeArrowheads="1"/>
          </p:cNvSpPr>
          <p:nvPr/>
        </p:nvSpPr>
        <p:spPr bwMode="auto">
          <a:xfrm>
            <a:off x="3814763" y="3213100"/>
            <a:ext cx="144462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9" name="Oval 43"/>
          <p:cNvSpPr>
            <a:spLocks noChangeArrowheads="1"/>
          </p:cNvSpPr>
          <p:nvPr/>
        </p:nvSpPr>
        <p:spPr bwMode="auto">
          <a:xfrm>
            <a:off x="5795963" y="3213100"/>
            <a:ext cx="144462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0" name="Oval 44"/>
          <p:cNvSpPr>
            <a:spLocks noChangeArrowheads="1"/>
          </p:cNvSpPr>
          <p:nvPr/>
        </p:nvSpPr>
        <p:spPr bwMode="auto">
          <a:xfrm>
            <a:off x="4805363" y="3213100"/>
            <a:ext cx="144462" cy="1444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2" name="Line 46"/>
          <p:cNvSpPr>
            <a:spLocks noChangeShapeType="1"/>
          </p:cNvSpPr>
          <p:nvPr/>
        </p:nvSpPr>
        <p:spPr bwMode="auto">
          <a:xfrm flipH="1">
            <a:off x="6515100" y="2852738"/>
            <a:ext cx="720725" cy="5032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 Black" charset="0"/>
              <a:ea typeface="ＭＳ Ｐゴシック" charset="0"/>
            </a:endParaRPr>
          </a:p>
        </p:txBody>
      </p:sp>
      <p:sp>
        <p:nvSpPr>
          <p:cNvPr id="111663" name="Line 47"/>
          <p:cNvSpPr>
            <a:spLocks noChangeShapeType="1"/>
          </p:cNvSpPr>
          <p:nvPr/>
        </p:nvSpPr>
        <p:spPr bwMode="auto">
          <a:xfrm flipH="1">
            <a:off x="6515100" y="2852738"/>
            <a:ext cx="720725" cy="14398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 Black" charset="0"/>
              <a:ea typeface="ＭＳ Ｐゴシック" charset="0"/>
            </a:endParaRPr>
          </a:p>
        </p:txBody>
      </p:sp>
      <p:sp>
        <p:nvSpPr>
          <p:cNvPr id="111664" name="Text Box 48"/>
          <p:cNvSpPr txBox="1">
            <a:spLocks noChangeArrowheads="1"/>
          </p:cNvSpPr>
          <p:nvPr/>
        </p:nvSpPr>
        <p:spPr bwMode="auto">
          <a:xfrm>
            <a:off x="6948488" y="2420938"/>
            <a:ext cx="1960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AU">
                <a:solidFill>
                  <a:schemeClr val="tx2"/>
                </a:solidFill>
                <a:latin typeface="Arial Black" charset="0"/>
                <a:ea typeface="ＭＳ Ｐゴシック" charset="0"/>
              </a:rPr>
              <a:t>Positive metal ions</a:t>
            </a:r>
          </a:p>
        </p:txBody>
      </p:sp>
      <p:sp>
        <p:nvSpPr>
          <p:cNvPr id="111665" name="Line 49"/>
          <p:cNvSpPr>
            <a:spLocks noChangeShapeType="1"/>
          </p:cNvSpPr>
          <p:nvPr/>
        </p:nvSpPr>
        <p:spPr bwMode="auto">
          <a:xfrm flipH="1">
            <a:off x="5867400" y="4797425"/>
            <a:ext cx="1584325" cy="714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 Black" charset="0"/>
              <a:ea typeface="ＭＳ Ｐゴシック" charset="0"/>
            </a:endParaRPr>
          </a:p>
        </p:txBody>
      </p:sp>
      <p:sp>
        <p:nvSpPr>
          <p:cNvPr id="111666" name="Line 50"/>
          <p:cNvSpPr>
            <a:spLocks noChangeShapeType="1"/>
          </p:cNvSpPr>
          <p:nvPr/>
        </p:nvSpPr>
        <p:spPr bwMode="auto">
          <a:xfrm flipH="1">
            <a:off x="5867400" y="4797425"/>
            <a:ext cx="1584325" cy="863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 Black" charset="0"/>
              <a:ea typeface="ＭＳ Ｐゴシック" charset="0"/>
            </a:endParaRPr>
          </a:p>
        </p:txBody>
      </p:sp>
      <p:sp>
        <p:nvSpPr>
          <p:cNvPr id="111667" name="Line 51"/>
          <p:cNvSpPr>
            <a:spLocks noChangeShapeType="1"/>
          </p:cNvSpPr>
          <p:nvPr/>
        </p:nvSpPr>
        <p:spPr bwMode="auto">
          <a:xfrm flipH="1" flipV="1">
            <a:off x="5867400" y="4076700"/>
            <a:ext cx="1584325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 Black" charset="0"/>
              <a:ea typeface="ＭＳ Ｐゴシック" charset="0"/>
            </a:endParaRPr>
          </a:p>
        </p:txBody>
      </p:sp>
      <p:sp>
        <p:nvSpPr>
          <p:cNvPr id="111668" name="Text Box 52"/>
          <p:cNvSpPr txBox="1">
            <a:spLocks noChangeArrowheads="1"/>
          </p:cNvSpPr>
          <p:nvPr/>
        </p:nvSpPr>
        <p:spPr bwMode="auto">
          <a:xfrm>
            <a:off x="7183438" y="4221163"/>
            <a:ext cx="196056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AU" sz="1800">
                <a:solidFill>
                  <a:schemeClr val="tx2"/>
                </a:solidFill>
                <a:latin typeface="Arial" pitchFamily="34" charset="0"/>
              </a:rPr>
              <a:t>‘</a:t>
            </a:r>
            <a:r>
              <a:rPr lang="en-AU" altLang="ja-JP" sz="1800">
                <a:solidFill>
                  <a:schemeClr val="tx2"/>
                </a:solidFill>
              </a:rPr>
              <a:t>Sea</a:t>
            </a:r>
            <a:r>
              <a:rPr lang="ja-JP" altLang="en-AU" sz="1800">
                <a:solidFill>
                  <a:schemeClr val="tx2"/>
                </a:solidFill>
                <a:latin typeface="Arial" pitchFamily="34" charset="0"/>
              </a:rPr>
              <a:t>’</a:t>
            </a:r>
            <a:r>
              <a:rPr lang="en-AU" altLang="ja-JP" sz="1800">
                <a:solidFill>
                  <a:schemeClr val="tx2"/>
                </a:solidFill>
              </a:rPr>
              <a:t> of delocalised electrons from valence shell</a:t>
            </a:r>
            <a:endParaRPr lang="en-AU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6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C 0.00069 0.02593 -0.00018 0.04653 0.00521 0.06991 C 0.00573 0.07477 0.00503 0.08009 0.00659 0.08426 C 0.00729 0.08611 0.01753 0.09444 0.01979 0.09444 C 0.03385 0.09583 0.04774 0.09583 0.0618 0.09653 C 0.06718 0.09838 0.07222 0.10417 0.0776 0.10532 C 0.08142 0.10625 0.08541 0.10625 0.08941 0.10671 C 0.09462 0.10926 0.09687 0.11111 0.1 0.11759 C 0.10833 0.15231 0.10659 0.17662 0.10659 0.21759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-0.00573 -0.00255 -0.01007 -0.00787 -0.0158 -0.01065 C -0.04566 -0.00996 -0.07552 -0.01042 -0.10538 -0.0088 C -0.10816 -0.00857 -0.11059 -1.85185E-6 -0.11059 -1.85185E-6 " pathEditMode="relative" ptsTypes="fffA">
                                      <p:cBhvr>
                                        <p:cTn id="8" dur="2000" fill="hold"/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12616 C 0.04739 0.12708 0.10225 0.12917 0.15989 0.13148 C 0.17396 0.13102 0.18802 0.13148 0.20208 0.12986 C 0.2033 0.12963 0.20382 0.12731 0.20468 0.12616 C 0.20816 0.12153 0.21389 0.11042 0.21389 0.11042 C 0.21684 0.09884 0.21632 0.08704 0.21909 0.07546 C 0.21962 0.07083 0.21979 0.06597 0.22048 0.06134 C 0.22118 0.05648 0.22309 0.04722 0.22309 0.04722 C 0.22048 -0.00926 0.22014 -0.00463 0.22309 -0.08958 C 0.22343 -0.09907 0.23021 -0.10625 0.23628 -0.1088 C 0.24392 -0.11574 0.25069 -0.1162 0.25989 -0.11759 C 0.29027 -0.11644 0.29583 -0.12153 0.3151 -0.11227 C 0.31875 -0.10764 0.32569 -0.09838 0.32569 -0.09838 C 0.32812 -0.08866 0.32448 -0.08148 0.3243 -0.07199 C 0.32396 -0.04676 0.3243 -0.02176 0.3243 0.00347 " pathEditMode="relative" ptsTypes="ffffffffffffffA">
                                      <p:cBhvr>
                                        <p:cTn id="10" dur="2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4.44444E-6 C -0.00087 0.01991 0.00034 0.03102 -0.004 0.04745 C -0.00504 0.05949 -0.0073 0.0662 -0.00921 0.07731 C -0.0066 0.08889 -0.00417 0.10069 -0.00139 0.11227 C -0.00226 0.13148 -0.00365 0.13449 -0.00139 0.15093 C -0.00053 0.15694 0.0052 0.16667 0.0052 0.16667 C 0.00694 0.1794 0.00763 0.17986 0.0052 0.19491 C 0.00381 0.20347 -0.00087 0.20694 -0.00539 0.21227 C -0.00764 0.21505 -0.01007 0.21759 -0.01181 0.22106 C -0.01268 0.22292 -0.01337 0.22477 -0.01459 0.22639 C -0.02223 0.23657 -0.03073 0.24051 -0.0408 0.24398 C -0.0507 0.25255 -0.06285 0.24838 -0.07379 0.24398 C -0.07796 0.24005 -0.08195 0.23912 -0.08681 0.23704 C -0.09167 0.23264 -0.09705 0.22708 -0.10261 0.22454 C -0.10487 0.22361 -0.11372 0.22361 -0.1106 0.21944 " pathEditMode="relative" ptsTypes="ffffffffffffffA">
                                      <p:cBhvr>
                                        <p:cTn id="12" dur="2000" fill="hold"/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C 0.07465 -0.00162 0.07986 0.02083 0.11441 -0.02824 C 0.11771 -0.04028 0.11788 -0.03241 0.11979 -0.04931 C 0.12135 -0.08981 0.11875 -0.12963 0.1276 -0.16852 C 0.12726 -0.17963 0.12708 -0.19074 0.12639 -0.20185 C 0.12622 -0.20417 0.12517 -0.20648 0.125 -0.2088 C 0.12431 -0.2169 0.12483 -0.22523 0.12361 -0.23333 C 0.12344 -0.23495 0.12101 -0.23704 0.12101 -0.23704 " pathEditMode="relative" ptsTypes="fffffffA">
                                      <p:cBhvr>
                                        <p:cTn id="14" dur="2000" fill="hold"/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7.40741E-7 C -0.01371 -0.0037 -0.0236 0.00324 -0.0361 0.00741 C -0.04148 0.00718 -0.04687 0.00741 -0.05207 0.00648 C -0.05485 0.00602 -0.05919 -0.00162 -0.0611 -0.0037 C -0.06475 -0.00764 -0.06787 -0.00833 -0.07221 -0.01018 C -0.08228 -0.00949 -0.092 -0.00648 -0.10207 -0.00648 " pathEditMode="relative" ptsTypes="fffffA">
                                      <p:cBhvr>
                                        <p:cTn id="16" dur="20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C 0.00313 -0.01273 0.00382 -0.03889 0.0132 -0.04722 C 0.01441 -0.05185 0.01615 -0.05625 0.01736 -0.06111 C 0.01806 -0.06412 0.01875 -0.07037 0.01875 -0.07037 C 0.01858 -0.07708 0.01841 -0.08403 0.01806 -0.09074 C 0.01754 -0.1 0.0125 -0.09653 0.0125 -0.10648 " pathEditMode="relative" ptsTypes="fffffA">
                                      <p:cBhvr>
                                        <p:cTn id="18" dur="2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03704E-6 C 0.00417 -0.00834 0.00192 -0.01598 0.0014 -0.02686 C 0.00088 -0.04098 -0.00277 -0.05463 -0.00485 -0.06852 C -0.00572 -0.07385 -0.00659 -0.08334 -0.00971 -0.08612 C -0.01214 -0.09075 -0.01458 -0.09584 -0.01805 -0.09908 C -0.01961 -0.10232 -0.02117 -0.1044 -0.0236 -0.10649 C -0.02673 -0.11274 -0.03228 -0.1132 -0.03749 -0.11482 C -0.05086 -0.11876 -0.06423 -0.12385 -0.07777 -0.12593 C -0.1111 -0.12547 -0.13437 -0.12362 -0.16458 -0.1213 C -0.17065 -0.11852 -0.15624 -0.11575 -0.15485 -0.11575 C -0.1486 -0.11528 -0.14235 -0.11505 -0.1361 -0.11482 C -0.12621 -0.11042 -0.12395 -0.09399 -0.11735 -0.08519 C -0.11596 -0.07223 -0.11839 -0.05857 -0.11527 -0.0463 C -0.11579 -0.03149 -0.11701 -0.01413 -0.12152 -7.03704E-6 C -0.12291 0.00439 -0.12725 0.00671 -0.12985 0.01018 C -0.14114 0.00972 -0.16128 0.00972 -0.17291 0.00185 C -0.17846 -0.00186 -0.18055 -0.01112 -0.1868 -0.01389 C -0.18905 -0.01829 -0.19235 -0.01945 -0.19513 -0.02315 C -0.19774 -0.02663 -0.19843 -0.02987 -0.20138 -0.03241 C -0.20468 -0.04121 -0.20294 -0.03751 -0.20624 -0.04352 C -0.20833 -0.05163 -0.21006 -0.06019 -0.2111 -0.06852 C -0.21214 -0.08889 -0.2118 -0.07709 -0.2118 -0.10371 " pathEditMode="relative" ptsTypes="fffffffffffffffffffffA">
                                      <p:cBhvr>
                                        <p:cTn id="20" dur="2000" fill="hold"/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9" grpId="0" animBg="1"/>
      <p:bldP spid="111640" grpId="0" animBg="1"/>
      <p:bldP spid="111641" grpId="0" animBg="1"/>
      <p:bldP spid="111648" grpId="0" animBg="1"/>
      <p:bldP spid="111650" grpId="0" animBg="1"/>
      <p:bldP spid="111656" grpId="0" animBg="1"/>
      <p:bldP spid="111657" grpId="0" animBg="1"/>
      <p:bldP spid="1116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sz="2400" dirty="0" smtClean="0"/>
              <a:t>Using the </a:t>
            </a:r>
            <a:r>
              <a:rPr lang="ja-JP" altLang="en-AU" sz="2400" dirty="0" smtClean="0"/>
              <a:t>‘</a:t>
            </a:r>
            <a:r>
              <a:rPr lang="en-AU" altLang="ja-JP" sz="2400" dirty="0" smtClean="0"/>
              <a:t>electron sea</a:t>
            </a:r>
            <a:r>
              <a:rPr lang="ja-JP" altLang="en-AU" sz="2400" dirty="0" smtClean="0"/>
              <a:t>’</a:t>
            </a:r>
            <a:r>
              <a:rPr lang="en-AU" altLang="ja-JP" sz="2400" dirty="0" smtClean="0"/>
              <a:t> model for metallic bonding, it is possible to explain the common properties of metals.</a:t>
            </a:r>
          </a:p>
          <a:p>
            <a:pPr eaLnBrk="1" hangingPunct="1"/>
            <a:endParaRPr lang="en-AU" sz="2400" dirty="0" smtClean="0"/>
          </a:p>
          <a:p>
            <a:pPr eaLnBrk="1" hangingPunct="1"/>
            <a:r>
              <a:rPr lang="en-AU" sz="2400" dirty="0" smtClean="0"/>
              <a:t>These are shown in diagrams and in text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ea typeface="+mj-ea"/>
              </a:rPr>
              <a:t>Metallic Bonding and Properties</a:t>
            </a:r>
          </a:p>
        </p:txBody>
      </p:sp>
    </p:spTree>
    <p:extLst>
      <p:ext uri="{BB962C8B-B14F-4D97-AF65-F5344CB8AC3E}">
        <p14:creationId xmlns:p14="http://schemas.microsoft.com/office/powerpoint/2010/main" val="25389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8893175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400" dirty="0" smtClean="0">
                <a:ea typeface="+mn-ea"/>
              </a:rPr>
              <a:t>Conduction of both heat and electricity is good because of the mobility of the delocalised electrons.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ea typeface="+mj-ea"/>
              </a:rPr>
              <a:t>Conduction of heat and electricity</a:t>
            </a:r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971550" y="37893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1939925" y="37893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71" name="Oval 7"/>
          <p:cNvSpPr>
            <a:spLocks noChangeArrowheads="1"/>
          </p:cNvSpPr>
          <p:nvPr/>
        </p:nvSpPr>
        <p:spPr bwMode="auto">
          <a:xfrm>
            <a:off x="2908300" y="37893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3878263" y="3789363"/>
            <a:ext cx="576262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4846638" y="3789363"/>
            <a:ext cx="576262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5816600" y="37893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971550" y="46275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1939925" y="46275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2908300" y="46275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3878263" y="4627563"/>
            <a:ext cx="576262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4846638" y="4627563"/>
            <a:ext cx="576262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5816600" y="46275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984250" y="55038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1952625" y="55038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2921000" y="55038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84" name="Oval 20"/>
          <p:cNvSpPr>
            <a:spLocks noChangeArrowheads="1"/>
          </p:cNvSpPr>
          <p:nvPr/>
        </p:nvSpPr>
        <p:spPr bwMode="auto">
          <a:xfrm>
            <a:off x="3890963" y="5503863"/>
            <a:ext cx="576262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85" name="Oval 21"/>
          <p:cNvSpPr>
            <a:spLocks noChangeArrowheads="1"/>
          </p:cNvSpPr>
          <p:nvPr/>
        </p:nvSpPr>
        <p:spPr bwMode="auto">
          <a:xfrm>
            <a:off x="4859338" y="5503863"/>
            <a:ext cx="576262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3686" name="Oval 22"/>
          <p:cNvSpPr>
            <a:spLocks noChangeArrowheads="1"/>
          </p:cNvSpPr>
          <p:nvPr/>
        </p:nvSpPr>
        <p:spPr bwMode="auto">
          <a:xfrm>
            <a:off x="5829300" y="5503863"/>
            <a:ext cx="576263" cy="5762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grpSp>
        <p:nvGrpSpPr>
          <p:cNvPr id="113774" name="Group 110"/>
          <p:cNvGrpSpPr>
            <a:grpSpLocks/>
          </p:cNvGrpSpPr>
          <p:nvPr/>
        </p:nvGrpSpPr>
        <p:grpSpPr bwMode="auto">
          <a:xfrm>
            <a:off x="-13357225" y="3644900"/>
            <a:ext cx="19081750" cy="2592388"/>
            <a:chOff x="-8414" y="2296"/>
            <a:chExt cx="12020" cy="1633"/>
          </a:xfrm>
        </p:grpSpPr>
        <p:grpSp>
          <p:nvGrpSpPr>
            <p:cNvPr id="9238" name="Group 65"/>
            <p:cNvGrpSpPr>
              <a:grpSpLocks/>
            </p:cNvGrpSpPr>
            <p:nvPr/>
          </p:nvGrpSpPr>
          <p:grpSpPr bwMode="auto">
            <a:xfrm>
              <a:off x="-2155" y="2296"/>
              <a:ext cx="5761" cy="1633"/>
              <a:chOff x="-2155" y="2296"/>
              <a:chExt cx="5761" cy="1633"/>
            </a:xfrm>
          </p:grpSpPr>
          <p:grpSp>
            <p:nvGrpSpPr>
              <p:cNvPr id="9282" name="Group 43"/>
              <p:cNvGrpSpPr>
                <a:grpSpLocks/>
              </p:cNvGrpSpPr>
              <p:nvPr/>
            </p:nvGrpSpPr>
            <p:grpSpPr bwMode="auto">
              <a:xfrm>
                <a:off x="975" y="2296"/>
                <a:ext cx="2631" cy="1633"/>
                <a:chOff x="975" y="2296"/>
                <a:chExt cx="2631" cy="1633"/>
              </a:xfrm>
            </p:grpSpPr>
            <p:sp>
              <p:nvSpPr>
                <p:cNvPr id="113687" name="Oval 23"/>
                <p:cNvSpPr>
                  <a:spLocks noChangeArrowheads="1"/>
                </p:cNvSpPr>
                <p:nvPr/>
              </p:nvSpPr>
              <p:spPr bwMode="auto">
                <a:xfrm>
                  <a:off x="1020" y="2751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88" name="Oval 24"/>
                <p:cNvSpPr>
                  <a:spLocks noChangeArrowheads="1"/>
                </p:cNvSpPr>
                <p:nvPr/>
              </p:nvSpPr>
              <p:spPr bwMode="auto">
                <a:xfrm>
                  <a:off x="975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89" name="Oval 25"/>
                <p:cNvSpPr>
                  <a:spLocks noChangeArrowheads="1"/>
                </p:cNvSpPr>
                <p:nvPr/>
              </p:nvSpPr>
              <p:spPr bwMode="auto">
                <a:xfrm>
                  <a:off x="1598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90" name="Oval 26"/>
                <p:cNvSpPr>
                  <a:spLocks noChangeArrowheads="1"/>
                </p:cNvSpPr>
                <p:nvPr/>
              </p:nvSpPr>
              <p:spPr bwMode="auto">
                <a:xfrm>
                  <a:off x="1655" y="2751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91" name="Oval 27"/>
                <p:cNvSpPr>
                  <a:spLocks noChangeArrowheads="1"/>
                </p:cNvSpPr>
                <p:nvPr/>
              </p:nvSpPr>
              <p:spPr bwMode="auto">
                <a:xfrm>
                  <a:off x="2245" y="2750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92" name="Oval 28"/>
                <p:cNvSpPr>
                  <a:spLocks noChangeArrowheads="1"/>
                </p:cNvSpPr>
                <p:nvPr/>
              </p:nvSpPr>
              <p:spPr bwMode="auto">
                <a:xfrm>
                  <a:off x="2222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93" name="Oval 29"/>
                <p:cNvSpPr>
                  <a:spLocks noChangeArrowheads="1"/>
                </p:cNvSpPr>
                <p:nvPr/>
              </p:nvSpPr>
              <p:spPr bwMode="auto">
                <a:xfrm>
                  <a:off x="3470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94" name="Oval 30"/>
                <p:cNvSpPr>
                  <a:spLocks noChangeArrowheads="1"/>
                </p:cNvSpPr>
                <p:nvPr/>
              </p:nvSpPr>
              <p:spPr bwMode="auto">
                <a:xfrm>
                  <a:off x="2880" y="2750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95" name="Oval 31"/>
                <p:cNvSpPr>
                  <a:spLocks noChangeArrowheads="1"/>
                </p:cNvSpPr>
                <p:nvPr/>
              </p:nvSpPr>
              <p:spPr bwMode="auto">
                <a:xfrm>
                  <a:off x="3470" y="2751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96" name="Oval 32"/>
                <p:cNvSpPr>
                  <a:spLocks noChangeArrowheads="1"/>
                </p:cNvSpPr>
                <p:nvPr/>
              </p:nvSpPr>
              <p:spPr bwMode="auto">
                <a:xfrm>
                  <a:off x="2846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97" name="Oval 33"/>
                <p:cNvSpPr>
                  <a:spLocks noChangeArrowheads="1"/>
                </p:cNvSpPr>
                <p:nvPr/>
              </p:nvSpPr>
              <p:spPr bwMode="auto">
                <a:xfrm>
                  <a:off x="975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98" name="Oval 34"/>
                <p:cNvSpPr>
                  <a:spLocks noChangeArrowheads="1"/>
                </p:cNvSpPr>
                <p:nvPr/>
              </p:nvSpPr>
              <p:spPr bwMode="auto">
                <a:xfrm>
                  <a:off x="1598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99" name="Oval 35"/>
                <p:cNvSpPr>
                  <a:spLocks noChangeArrowheads="1"/>
                </p:cNvSpPr>
                <p:nvPr/>
              </p:nvSpPr>
              <p:spPr bwMode="auto">
                <a:xfrm>
                  <a:off x="2222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00" name="Oval 36"/>
                <p:cNvSpPr>
                  <a:spLocks noChangeArrowheads="1"/>
                </p:cNvSpPr>
                <p:nvPr/>
              </p:nvSpPr>
              <p:spPr bwMode="auto">
                <a:xfrm>
                  <a:off x="3470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01" name="Oval 37"/>
                <p:cNvSpPr>
                  <a:spLocks noChangeArrowheads="1"/>
                </p:cNvSpPr>
                <p:nvPr/>
              </p:nvSpPr>
              <p:spPr bwMode="auto">
                <a:xfrm>
                  <a:off x="2846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02" name="Oval 38"/>
                <p:cNvSpPr>
                  <a:spLocks noChangeArrowheads="1"/>
                </p:cNvSpPr>
                <p:nvPr/>
              </p:nvSpPr>
              <p:spPr bwMode="auto">
                <a:xfrm>
                  <a:off x="1020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03" name="Oval 39"/>
                <p:cNvSpPr>
                  <a:spLocks noChangeArrowheads="1"/>
                </p:cNvSpPr>
                <p:nvPr/>
              </p:nvSpPr>
              <p:spPr bwMode="auto">
                <a:xfrm>
                  <a:off x="1643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04" name="Oval 40"/>
                <p:cNvSpPr>
                  <a:spLocks noChangeArrowheads="1"/>
                </p:cNvSpPr>
                <p:nvPr/>
              </p:nvSpPr>
              <p:spPr bwMode="auto">
                <a:xfrm>
                  <a:off x="2267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05" name="Oval 41"/>
                <p:cNvSpPr>
                  <a:spLocks noChangeArrowheads="1"/>
                </p:cNvSpPr>
                <p:nvPr/>
              </p:nvSpPr>
              <p:spPr bwMode="auto">
                <a:xfrm>
                  <a:off x="3515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06" name="Oval 42"/>
                <p:cNvSpPr>
                  <a:spLocks noChangeArrowheads="1"/>
                </p:cNvSpPr>
                <p:nvPr/>
              </p:nvSpPr>
              <p:spPr bwMode="auto">
                <a:xfrm>
                  <a:off x="2891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83" name="Group 44"/>
              <p:cNvGrpSpPr>
                <a:grpSpLocks/>
              </p:cNvGrpSpPr>
              <p:nvPr/>
            </p:nvGrpSpPr>
            <p:grpSpPr bwMode="auto">
              <a:xfrm>
                <a:off x="-2155" y="2296"/>
                <a:ext cx="2631" cy="1633"/>
                <a:chOff x="975" y="2296"/>
                <a:chExt cx="2631" cy="1633"/>
              </a:xfrm>
            </p:grpSpPr>
            <p:sp>
              <p:nvSpPr>
                <p:cNvPr id="113709" name="Oval 45"/>
                <p:cNvSpPr>
                  <a:spLocks noChangeArrowheads="1"/>
                </p:cNvSpPr>
                <p:nvPr/>
              </p:nvSpPr>
              <p:spPr bwMode="auto">
                <a:xfrm>
                  <a:off x="1020" y="2751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10" name="Oval 46"/>
                <p:cNvSpPr>
                  <a:spLocks noChangeArrowheads="1"/>
                </p:cNvSpPr>
                <p:nvPr/>
              </p:nvSpPr>
              <p:spPr bwMode="auto">
                <a:xfrm>
                  <a:off x="975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11" name="Oval 47"/>
                <p:cNvSpPr>
                  <a:spLocks noChangeArrowheads="1"/>
                </p:cNvSpPr>
                <p:nvPr/>
              </p:nvSpPr>
              <p:spPr bwMode="auto">
                <a:xfrm>
                  <a:off x="1598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12" name="Oval 48"/>
                <p:cNvSpPr>
                  <a:spLocks noChangeArrowheads="1"/>
                </p:cNvSpPr>
                <p:nvPr/>
              </p:nvSpPr>
              <p:spPr bwMode="auto">
                <a:xfrm>
                  <a:off x="1655" y="2751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13" name="Oval 49"/>
                <p:cNvSpPr>
                  <a:spLocks noChangeArrowheads="1"/>
                </p:cNvSpPr>
                <p:nvPr/>
              </p:nvSpPr>
              <p:spPr bwMode="auto">
                <a:xfrm>
                  <a:off x="2245" y="2750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14" name="Oval 50"/>
                <p:cNvSpPr>
                  <a:spLocks noChangeArrowheads="1"/>
                </p:cNvSpPr>
                <p:nvPr/>
              </p:nvSpPr>
              <p:spPr bwMode="auto">
                <a:xfrm>
                  <a:off x="2222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15" name="Oval 51"/>
                <p:cNvSpPr>
                  <a:spLocks noChangeArrowheads="1"/>
                </p:cNvSpPr>
                <p:nvPr/>
              </p:nvSpPr>
              <p:spPr bwMode="auto">
                <a:xfrm>
                  <a:off x="3470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16" name="Oval 52"/>
                <p:cNvSpPr>
                  <a:spLocks noChangeArrowheads="1"/>
                </p:cNvSpPr>
                <p:nvPr/>
              </p:nvSpPr>
              <p:spPr bwMode="auto">
                <a:xfrm>
                  <a:off x="2880" y="2750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17" name="Oval 53"/>
                <p:cNvSpPr>
                  <a:spLocks noChangeArrowheads="1"/>
                </p:cNvSpPr>
                <p:nvPr/>
              </p:nvSpPr>
              <p:spPr bwMode="auto">
                <a:xfrm>
                  <a:off x="3470" y="2751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18" name="Oval 54"/>
                <p:cNvSpPr>
                  <a:spLocks noChangeArrowheads="1"/>
                </p:cNvSpPr>
                <p:nvPr/>
              </p:nvSpPr>
              <p:spPr bwMode="auto">
                <a:xfrm>
                  <a:off x="2846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19" name="Oval 55"/>
                <p:cNvSpPr>
                  <a:spLocks noChangeArrowheads="1"/>
                </p:cNvSpPr>
                <p:nvPr/>
              </p:nvSpPr>
              <p:spPr bwMode="auto">
                <a:xfrm>
                  <a:off x="975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20" name="Oval 56"/>
                <p:cNvSpPr>
                  <a:spLocks noChangeArrowheads="1"/>
                </p:cNvSpPr>
                <p:nvPr/>
              </p:nvSpPr>
              <p:spPr bwMode="auto">
                <a:xfrm>
                  <a:off x="1598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21" name="Oval 57"/>
                <p:cNvSpPr>
                  <a:spLocks noChangeArrowheads="1"/>
                </p:cNvSpPr>
                <p:nvPr/>
              </p:nvSpPr>
              <p:spPr bwMode="auto">
                <a:xfrm>
                  <a:off x="2222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22" name="Oval 58"/>
                <p:cNvSpPr>
                  <a:spLocks noChangeArrowheads="1"/>
                </p:cNvSpPr>
                <p:nvPr/>
              </p:nvSpPr>
              <p:spPr bwMode="auto">
                <a:xfrm>
                  <a:off x="3470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23" name="Oval 59"/>
                <p:cNvSpPr>
                  <a:spLocks noChangeArrowheads="1"/>
                </p:cNvSpPr>
                <p:nvPr/>
              </p:nvSpPr>
              <p:spPr bwMode="auto">
                <a:xfrm>
                  <a:off x="2846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24" name="Oval 60"/>
                <p:cNvSpPr>
                  <a:spLocks noChangeArrowheads="1"/>
                </p:cNvSpPr>
                <p:nvPr/>
              </p:nvSpPr>
              <p:spPr bwMode="auto">
                <a:xfrm>
                  <a:off x="1020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25" name="Oval 61"/>
                <p:cNvSpPr>
                  <a:spLocks noChangeArrowheads="1"/>
                </p:cNvSpPr>
                <p:nvPr/>
              </p:nvSpPr>
              <p:spPr bwMode="auto">
                <a:xfrm>
                  <a:off x="1643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26" name="Oval 62"/>
                <p:cNvSpPr>
                  <a:spLocks noChangeArrowheads="1"/>
                </p:cNvSpPr>
                <p:nvPr/>
              </p:nvSpPr>
              <p:spPr bwMode="auto">
                <a:xfrm>
                  <a:off x="2267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27" name="Oval 63"/>
                <p:cNvSpPr>
                  <a:spLocks noChangeArrowheads="1"/>
                </p:cNvSpPr>
                <p:nvPr/>
              </p:nvSpPr>
              <p:spPr bwMode="auto">
                <a:xfrm>
                  <a:off x="3515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28" name="Oval 64"/>
                <p:cNvSpPr>
                  <a:spLocks noChangeArrowheads="1"/>
                </p:cNvSpPr>
                <p:nvPr/>
              </p:nvSpPr>
              <p:spPr bwMode="auto">
                <a:xfrm>
                  <a:off x="2891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39" name="Group 66"/>
            <p:cNvGrpSpPr>
              <a:grpSpLocks/>
            </p:cNvGrpSpPr>
            <p:nvPr/>
          </p:nvGrpSpPr>
          <p:grpSpPr bwMode="auto">
            <a:xfrm>
              <a:off x="-8414" y="2296"/>
              <a:ext cx="5761" cy="1633"/>
              <a:chOff x="-2155" y="2296"/>
              <a:chExt cx="5761" cy="1633"/>
            </a:xfrm>
          </p:grpSpPr>
          <p:grpSp>
            <p:nvGrpSpPr>
              <p:cNvPr id="9240" name="Group 67"/>
              <p:cNvGrpSpPr>
                <a:grpSpLocks/>
              </p:cNvGrpSpPr>
              <p:nvPr/>
            </p:nvGrpSpPr>
            <p:grpSpPr bwMode="auto">
              <a:xfrm>
                <a:off x="975" y="2296"/>
                <a:ext cx="2631" cy="1633"/>
                <a:chOff x="975" y="2296"/>
                <a:chExt cx="2631" cy="1633"/>
              </a:xfrm>
            </p:grpSpPr>
            <p:sp>
              <p:nvSpPr>
                <p:cNvPr id="113732" name="Oval 68"/>
                <p:cNvSpPr>
                  <a:spLocks noChangeArrowheads="1"/>
                </p:cNvSpPr>
                <p:nvPr/>
              </p:nvSpPr>
              <p:spPr bwMode="auto">
                <a:xfrm>
                  <a:off x="1020" y="2751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33" name="Oval 69"/>
                <p:cNvSpPr>
                  <a:spLocks noChangeArrowheads="1"/>
                </p:cNvSpPr>
                <p:nvPr/>
              </p:nvSpPr>
              <p:spPr bwMode="auto">
                <a:xfrm>
                  <a:off x="975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34" name="Oval 70"/>
                <p:cNvSpPr>
                  <a:spLocks noChangeArrowheads="1"/>
                </p:cNvSpPr>
                <p:nvPr/>
              </p:nvSpPr>
              <p:spPr bwMode="auto">
                <a:xfrm>
                  <a:off x="1598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35" name="Oval 71"/>
                <p:cNvSpPr>
                  <a:spLocks noChangeArrowheads="1"/>
                </p:cNvSpPr>
                <p:nvPr/>
              </p:nvSpPr>
              <p:spPr bwMode="auto">
                <a:xfrm>
                  <a:off x="1655" y="2751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36" name="Oval 72"/>
                <p:cNvSpPr>
                  <a:spLocks noChangeArrowheads="1"/>
                </p:cNvSpPr>
                <p:nvPr/>
              </p:nvSpPr>
              <p:spPr bwMode="auto">
                <a:xfrm>
                  <a:off x="2245" y="2750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37" name="Oval 73"/>
                <p:cNvSpPr>
                  <a:spLocks noChangeArrowheads="1"/>
                </p:cNvSpPr>
                <p:nvPr/>
              </p:nvSpPr>
              <p:spPr bwMode="auto">
                <a:xfrm>
                  <a:off x="2222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38" name="Oval 74"/>
                <p:cNvSpPr>
                  <a:spLocks noChangeArrowheads="1"/>
                </p:cNvSpPr>
                <p:nvPr/>
              </p:nvSpPr>
              <p:spPr bwMode="auto">
                <a:xfrm>
                  <a:off x="3470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39" name="Oval 75"/>
                <p:cNvSpPr>
                  <a:spLocks noChangeArrowheads="1"/>
                </p:cNvSpPr>
                <p:nvPr/>
              </p:nvSpPr>
              <p:spPr bwMode="auto">
                <a:xfrm>
                  <a:off x="2880" y="2750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0" name="Oval 76"/>
                <p:cNvSpPr>
                  <a:spLocks noChangeArrowheads="1"/>
                </p:cNvSpPr>
                <p:nvPr/>
              </p:nvSpPr>
              <p:spPr bwMode="auto">
                <a:xfrm>
                  <a:off x="3470" y="2751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1" name="Oval 77"/>
                <p:cNvSpPr>
                  <a:spLocks noChangeArrowheads="1"/>
                </p:cNvSpPr>
                <p:nvPr/>
              </p:nvSpPr>
              <p:spPr bwMode="auto">
                <a:xfrm>
                  <a:off x="2846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2" name="Oval 78"/>
                <p:cNvSpPr>
                  <a:spLocks noChangeArrowheads="1"/>
                </p:cNvSpPr>
                <p:nvPr/>
              </p:nvSpPr>
              <p:spPr bwMode="auto">
                <a:xfrm>
                  <a:off x="975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3" name="Oval 79"/>
                <p:cNvSpPr>
                  <a:spLocks noChangeArrowheads="1"/>
                </p:cNvSpPr>
                <p:nvPr/>
              </p:nvSpPr>
              <p:spPr bwMode="auto">
                <a:xfrm>
                  <a:off x="1598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4" name="Oval 80"/>
                <p:cNvSpPr>
                  <a:spLocks noChangeArrowheads="1"/>
                </p:cNvSpPr>
                <p:nvPr/>
              </p:nvSpPr>
              <p:spPr bwMode="auto">
                <a:xfrm>
                  <a:off x="2222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5" name="Oval 81"/>
                <p:cNvSpPr>
                  <a:spLocks noChangeArrowheads="1"/>
                </p:cNvSpPr>
                <p:nvPr/>
              </p:nvSpPr>
              <p:spPr bwMode="auto">
                <a:xfrm>
                  <a:off x="3470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6" name="Oval 82"/>
                <p:cNvSpPr>
                  <a:spLocks noChangeArrowheads="1"/>
                </p:cNvSpPr>
                <p:nvPr/>
              </p:nvSpPr>
              <p:spPr bwMode="auto">
                <a:xfrm>
                  <a:off x="2846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7" name="Oval 83"/>
                <p:cNvSpPr>
                  <a:spLocks noChangeArrowheads="1"/>
                </p:cNvSpPr>
                <p:nvPr/>
              </p:nvSpPr>
              <p:spPr bwMode="auto">
                <a:xfrm>
                  <a:off x="1020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8" name="Oval 84"/>
                <p:cNvSpPr>
                  <a:spLocks noChangeArrowheads="1"/>
                </p:cNvSpPr>
                <p:nvPr/>
              </p:nvSpPr>
              <p:spPr bwMode="auto">
                <a:xfrm>
                  <a:off x="1643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9" name="Oval 85"/>
                <p:cNvSpPr>
                  <a:spLocks noChangeArrowheads="1"/>
                </p:cNvSpPr>
                <p:nvPr/>
              </p:nvSpPr>
              <p:spPr bwMode="auto">
                <a:xfrm>
                  <a:off x="2267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50" name="Oval 86"/>
                <p:cNvSpPr>
                  <a:spLocks noChangeArrowheads="1"/>
                </p:cNvSpPr>
                <p:nvPr/>
              </p:nvSpPr>
              <p:spPr bwMode="auto">
                <a:xfrm>
                  <a:off x="3515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51" name="Oval 87"/>
                <p:cNvSpPr>
                  <a:spLocks noChangeArrowheads="1"/>
                </p:cNvSpPr>
                <p:nvPr/>
              </p:nvSpPr>
              <p:spPr bwMode="auto">
                <a:xfrm>
                  <a:off x="2891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1" name="Group 88"/>
              <p:cNvGrpSpPr>
                <a:grpSpLocks/>
              </p:cNvGrpSpPr>
              <p:nvPr/>
            </p:nvGrpSpPr>
            <p:grpSpPr bwMode="auto">
              <a:xfrm>
                <a:off x="-2155" y="2296"/>
                <a:ext cx="2631" cy="1633"/>
                <a:chOff x="975" y="2296"/>
                <a:chExt cx="2631" cy="1633"/>
              </a:xfrm>
            </p:grpSpPr>
            <p:sp>
              <p:nvSpPr>
                <p:cNvPr id="113753" name="Oval 89"/>
                <p:cNvSpPr>
                  <a:spLocks noChangeArrowheads="1"/>
                </p:cNvSpPr>
                <p:nvPr/>
              </p:nvSpPr>
              <p:spPr bwMode="auto">
                <a:xfrm>
                  <a:off x="1020" y="2751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54" name="Oval 90"/>
                <p:cNvSpPr>
                  <a:spLocks noChangeArrowheads="1"/>
                </p:cNvSpPr>
                <p:nvPr/>
              </p:nvSpPr>
              <p:spPr bwMode="auto">
                <a:xfrm>
                  <a:off x="975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55" name="Oval 91"/>
                <p:cNvSpPr>
                  <a:spLocks noChangeArrowheads="1"/>
                </p:cNvSpPr>
                <p:nvPr/>
              </p:nvSpPr>
              <p:spPr bwMode="auto">
                <a:xfrm>
                  <a:off x="1598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56" name="Oval 92"/>
                <p:cNvSpPr>
                  <a:spLocks noChangeArrowheads="1"/>
                </p:cNvSpPr>
                <p:nvPr/>
              </p:nvSpPr>
              <p:spPr bwMode="auto">
                <a:xfrm>
                  <a:off x="1655" y="2751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57" name="Oval 93"/>
                <p:cNvSpPr>
                  <a:spLocks noChangeArrowheads="1"/>
                </p:cNvSpPr>
                <p:nvPr/>
              </p:nvSpPr>
              <p:spPr bwMode="auto">
                <a:xfrm>
                  <a:off x="2245" y="2750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58" name="Oval 94"/>
                <p:cNvSpPr>
                  <a:spLocks noChangeArrowheads="1"/>
                </p:cNvSpPr>
                <p:nvPr/>
              </p:nvSpPr>
              <p:spPr bwMode="auto">
                <a:xfrm>
                  <a:off x="2222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59" name="Oval 95"/>
                <p:cNvSpPr>
                  <a:spLocks noChangeArrowheads="1"/>
                </p:cNvSpPr>
                <p:nvPr/>
              </p:nvSpPr>
              <p:spPr bwMode="auto">
                <a:xfrm>
                  <a:off x="3470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60" name="Oval 96"/>
                <p:cNvSpPr>
                  <a:spLocks noChangeArrowheads="1"/>
                </p:cNvSpPr>
                <p:nvPr/>
              </p:nvSpPr>
              <p:spPr bwMode="auto">
                <a:xfrm>
                  <a:off x="2880" y="2750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61" name="Oval 97"/>
                <p:cNvSpPr>
                  <a:spLocks noChangeArrowheads="1"/>
                </p:cNvSpPr>
                <p:nvPr/>
              </p:nvSpPr>
              <p:spPr bwMode="auto">
                <a:xfrm>
                  <a:off x="3470" y="2751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62" name="Oval 98"/>
                <p:cNvSpPr>
                  <a:spLocks noChangeArrowheads="1"/>
                </p:cNvSpPr>
                <p:nvPr/>
              </p:nvSpPr>
              <p:spPr bwMode="auto">
                <a:xfrm>
                  <a:off x="2846" y="3294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63" name="Oval 99"/>
                <p:cNvSpPr>
                  <a:spLocks noChangeArrowheads="1"/>
                </p:cNvSpPr>
                <p:nvPr/>
              </p:nvSpPr>
              <p:spPr bwMode="auto">
                <a:xfrm>
                  <a:off x="975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64" name="Oval 100"/>
                <p:cNvSpPr>
                  <a:spLocks noChangeArrowheads="1"/>
                </p:cNvSpPr>
                <p:nvPr/>
              </p:nvSpPr>
              <p:spPr bwMode="auto">
                <a:xfrm>
                  <a:off x="1598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65" name="Oval 101"/>
                <p:cNvSpPr>
                  <a:spLocks noChangeArrowheads="1"/>
                </p:cNvSpPr>
                <p:nvPr/>
              </p:nvSpPr>
              <p:spPr bwMode="auto">
                <a:xfrm>
                  <a:off x="2222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66" name="Oval 102"/>
                <p:cNvSpPr>
                  <a:spLocks noChangeArrowheads="1"/>
                </p:cNvSpPr>
                <p:nvPr/>
              </p:nvSpPr>
              <p:spPr bwMode="auto">
                <a:xfrm>
                  <a:off x="3470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67" name="Oval 103"/>
                <p:cNvSpPr>
                  <a:spLocks noChangeArrowheads="1"/>
                </p:cNvSpPr>
                <p:nvPr/>
              </p:nvSpPr>
              <p:spPr bwMode="auto">
                <a:xfrm>
                  <a:off x="2846" y="383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68" name="Oval 104"/>
                <p:cNvSpPr>
                  <a:spLocks noChangeArrowheads="1"/>
                </p:cNvSpPr>
                <p:nvPr/>
              </p:nvSpPr>
              <p:spPr bwMode="auto">
                <a:xfrm>
                  <a:off x="1020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69" name="Oval 105"/>
                <p:cNvSpPr>
                  <a:spLocks noChangeArrowheads="1"/>
                </p:cNvSpPr>
                <p:nvPr/>
              </p:nvSpPr>
              <p:spPr bwMode="auto">
                <a:xfrm>
                  <a:off x="1643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70" name="Oval 106"/>
                <p:cNvSpPr>
                  <a:spLocks noChangeArrowheads="1"/>
                </p:cNvSpPr>
                <p:nvPr/>
              </p:nvSpPr>
              <p:spPr bwMode="auto">
                <a:xfrm>
                  <a:off x="2267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71" name="Oval 107"/>
                <p:cNvSpPr>
                  <a:spLocks noChangeArrowheads="1"/>
                </p:cNvSpPr>
                <p:nvPr/>
              </p:nvSpPr>
              <p:spPr bwMode="auto">
                <a:xfrm>
                  <a:off x="3515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72" name="Oval 108"/>
                <p:cNvSpPr>
                  <a:spLocks noChangeArrowheads="1"/>
                </p:cNvSpPr>
                <p:nvPr/>
              </p:nvSpPr>
              <p:spPr bwMode="auto">
                <a:xfrm>
                  <a:off x="2891" y="229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530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1.23229 -3.7037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3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8893175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400" dirty="0" smtClean="0">
                <a:ea typeface="+mn-ea"/>
              </a:rPr>
              <a:t>The attractive forces between the delocalised electrons and the metal ions keep the lattice together even when it is pushed or pulled out of shape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solidFill>
                  <a:schemeClr val="tx1"/>
                </a:solidFill>
                <a:ea typeface="+mj-ea"/>
              </a:rPr>
              <a:t>Malleability</a:t>
            </a:r>
            <a:r>
              <a:rPr lang="en-AU" smtClean="0">
                <a:ea typeface="+mj-ea"/>
              </a:rPr>
              <a:t> and ductility</a:t>
            </a:r>
          </a:p>
        </p:txBody>
      </p:sp>
      <p:sp>
        <p:nvSpPr>
          <p:cNvPr id="114704" name="Oval 16"/>
          <p:cNvSpPr>
            <a:spLocks noChangeArrowheads="1"/>
          </p:cNvSpPr>
          <p:nvPr/>
        </p:nvSpPr>
        <p:spPr bwMode="auto">
          <a:xfrm>
            <a:off x="984250" y="5648325"/>
            <a:ext cx="576263" cy="5762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4705" name="Oval 17"/>
          <p:cNvSpPr>
            <a:spLocks noChangeArrowheads="1"/>
          </p:cNvSpPr>
          <p:nvPr/>
        </p:nvSpPr>
        <p:spPr bwMode="auto">
          <a:xfrm>
            <a:off x="1952625" y="5648325"/>
            <a:ext cx="576263" cy="5762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4706" name="Oval 18"/>
          <p:cNvSpPr>
            <a:spLocks noChangeArrowheads="1"/>
          </p:cNvSpPr>
          <p:nvPr/>
        </p:nvSpPr>
        <p:spPr bwMode="auto">
          <a:xfrm>
            <a:off x="2921000" y="5648325"/>
            <a:ext cx="576263" cy="5762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4707" name="Oval 19"/>
          <p:cNvSpPr>
            <a:spLocks noChangeArrowheads="1"/>
          </p:cNvSpPr>
          <p:nvPr/>
        </p:nvSpPr>
        <p:spPr bwMode="auto">
          <a:xfrm>
            <a:off x="3890963" y="5648325"/>
            <a:ext cx="576262" cy="5762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4708" name="Oval 20"/>
          <p:cNvSpPr>
            <a:spLocks noChangeArrowheads="1"/>
          </p:cNvSpPr>
          <p:nvPr/>
        </p:nvSpPr>
        <p:spPr bwMode="auto">
          <a:xfrm>
            <a:off x="4859338" y="5648325"/>
            <a:ext cx="576262" cy="5762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4709" name="Oval 21"/>
          <p:cNvSpPr>
            <a:spLocks noChangeArrowheads="1"/>
          </p:cNvSpPr>
          <p:nvPr/>
        </p:nvSpPr>
        <p:spPr bwMode="auto">
          <a:xfrm>
            <a:off x="5829300" y="5648325"/>
            <a:ext cx="576263" cy="5762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grpSp>
        <p:nvGrpSpPr>
          <p:cNvPr id="114797" name="Group 109"/>
          <p:cNvGrpSpPr>
            <a:grpSpLocks/>
          </p:cNvGrpSpPr>
          <p:nvPr/>
        </p:nvGrpSpPr>
        <p:grpSpPr bwMode="auto">
          <a:xfrm>
            <a:off x="971550" y="4510088"/>
            <a:ext cx="5421313" cy="1008062"/>
            <a:chOff x="612" y="2841"/>
            <a:chExt cx="3415" cy="635"/>
          </a:xfrm>
        </p:grpSpPr>
        <p:sp>
          <p:nvSpPr>
            <p:cNvPr id="114698" name="Oval 10"/>
            <p:cNvSpPr>
              <a:spLocks noChangeArrowheads="1"/>
            </p:cNvSpPr>
            <p:nvPr/>
          </p:nvSpPr>
          <p:spPr bwMode="auto">
            <a:xfrm>
              <a:off x="612" y="3006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4699" name="Oval 11"/>
            <p:cNvSpPr>
              <a:spLocks noChangeArrowheads="1"/>
            </p:cNvSpPr>
            <p:nvPr/>
          </p:nvSpPr>
          <p:spPr bwMode="auto">
            <a:xfrm>
              <a:off x="1222" y="3006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4700" name="Oval 12"/>
            <p:cNvSpPr>
              <a:spLocks noChangeArrowheads="1"/>
            </p:cNvSpPr>
            <p:nvPr/>
          </p:nvSpPr>
          <p:spPr bwMode="auto">
            <a:xfrm>
              <a:off x="1832" y="3006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4701" name="Oval 13"/>
            <p:cNvSpPr>
              <a:spLocks noChangeArrowheads="1"/>
            </p:cNvSpPr>
            <p:nvPr/>
          </p:nvSpPr>
          <p:spPr bwMode="auto">
            <a:xfrm>
              <a:off x="2443" y="3006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4702" name="Oval 14"/>
            <p:cNvSpPr>
              <a:spLocks noChangeArrowheads="1"/>
            </p:cNvSpPr>
            <p:nvPr/>
          </p:nvSpPr>
          <p:spPr bwMode="auto">
            <a:xfrm>
              <a:off x="3053" y="3006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4703" name="Oval 15"/>
            <p:cNvSpPr>
              <a:spLocks noChangeArrowheads="1"/>
            </p:cNvSpPr>
            <p:nvPr/>
          </p:nvSpPr>
          <p:spPr bwMode="auto">
            <a:xfrm>
              <a:off x="3664" y="3006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4713" name="Oval 25"/>
            <p:cNvSpPr>
              <a:spLocks noChangeArrowheads="1"/>
            </p:cNvSpPr>
            <p:nvPr/>
          </p:nvSpPr>
          <p:spPr bwMode="auto">
            <a:xfrm>
              <a:off x="1020" y="2842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4" name="Oval 26"/>
            <p:cNvSpPr>
              <a:spLocks noChangeArrowheads="1"/>
            </p:cNvSpPr>
            <p:nvPr/>
          </p:nvSpPr>
          <p:spPr bwMode="auto">
            <a:xfrm>
              <a:off x="975" y="338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5" name="Oval 27"/>
            <p:cNvSpPr>
              <a:spLocks noChangeArrowheads="1"/>
            </p:cNvSpPr>
            <p:nvPr/>
          </p:nvSpPr>
          <p:spPr bwMode="auto">
            <a:xfrm>
              <a:off x="1598" y="338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6" name="Oval 28"/>
            <p:cNvSpPr>
              <a:spLocks noChangeArrowheads="1"/>
            </p:cNvSpPr>
            <p:nvPr/>
          </p:nvSpPr>
          <p:spPr bwMode="auto">
            <a:xfrm>
              <a:off x="1655" y="2842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7" name="Oval 29"/>
            <p:cNvSpPr>
              <a:spLocks noChangeArrowheads="1"/>
            </p:cNvSpPr>
            <p:nvPr/>
          </p:nvSpPr>
          <p:spPr bwMode="auto">
            <a:xfrm>
              <a:off x="2245" y="2841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8" name="Oval 30"/>
            <p:cNvSpPr>
              <a:spLocks noChangeArrowheads="1"/>
            </p:cNvSpPr>
            <p:nvPr/>
          </p:nvSpPr>
          <p:spPr bwMode="auto">
            <a:xfrm>
              <a:off x="2222" y="338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9" name="Oval 31"/>
            <p:cNvSpPr>
              <a:spLocks noChangeArrowheads="1"/>
            </p:cNvSpPr>
            <p:nvPr/>
          </p:nvSpPr>
          <p:spPr bwMode="auto">
            <a:xfrm>
              <a:off x="3470" y="338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0" name="Oval 32"/>
            <p:cNvSpPr>
              <a:spLocks noChangeArrowheads="1"/>
            </p:cNvSpPr>
            <p:nvPr/>
          </p:nvSpPr>
          <p:spPr bwMode="auto">
            <a:xfrm>
              <a:off x="2880" y="2841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1" name="Oval 33"/>
            <p:cNvSpPr>
              <a:spLocks noChangeArrowheads="1"/>
            </p:cNvSpPr>
            <p:nvPr/>
          </p:nvSpPr>
          <p:spPr bwMode="auto">
            <a:xfrm>
              <a:off x="3470" y="2842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2" name="Oval 34"/>
            <p:cNvSpPr>
              <a:spLocks noChangeArrowheads="1"/>
            </p:cNvSpPr>
            <p:nvPr/>
          </p:nvSpPr>
          <p:spPr bwMode="auto">
            <a:xfrm>
              <a:off x="2846" y="3385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23" name="Oval 35"/>
          <p:cNvSpPr>
            <a:spLocks noChangeArrowheads="1"/>
          </p:cNvSpPr>
          <p:nvPr/>
        </p:nvSpPr>
        <p:spPr bwMode="auto">
          <a:xfrm>
            <a:off x="1547813" y="6237288"/>
            <a:ext cx="144462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24" name="Oval 36"/>
          <p:cNvSpPr>
            <a:spLocks noChangeArrowheads="1"/>
          </p:cNvSpPr>
          <p:nvPr/>
        </p:nvSpPr>
        <p:spPr bwMode="auto">
          <a:xfrm>
            <a:off x="2536825" y="62372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25" name="Oval 37"/>
          <p:cNvSpPr>
            <a:spLocks noChangeArrowheads="1"/>
          </p:cNvSpPr>
          <p:nvPr/>
        </p:nvSpPr>
        <p:spPr bwMode="auto">
          <a:xfrm>
            <a:off x="3527425" y="62372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26" name="Oval 38"/>
          <p:cNvSpPr>
            <a:spLocks noChangeArrowheads="1"/>
          </p:cNvSpPr>
          <p:nvPr/>
        </p:nvSpPr>
        <p:spPr bwMode="auto">
          <a:xfrm>
            <a:off x="5508625" y="62372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27" name="Oval 39"/>
          <p:cNvSpPr>
            <a:spLocks noChangeArrowheads="1"/>
          </p:cNvSpPr>
          <p:nvPr/>
        </p:nvSpPr>
        <p:spPr bwMode="auto">
          <a:xfrm>
            <a:off x="4518025" y="62372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815" name="Group 127"/>
          <p:cNvGrpSpPr>
            <a:grpSpLocks/>
          </p:cNvGrpSpPr>
          <p:nvPr/>
        </p:nvGrpSpPr>
        <p:grpSpPr bwMode="auto">
          <a:xfrm>
            <a:off x="971550" y="3789363"/>
            <a:ext cx="5421313" cy="720725"/>
            <a:chOff x="612" y="2387"/>
            <a:chExt cx="3415" cy="454"/>
          </a:xfrm>
        </p:grpSpPr>
        <p:sp>
          <p:nvSpPr>
            <p:cNvPr id="114692" name="Oval 4"/>
            <p:cNvSpPr>
              <a:spLocks noChangeArrowheads="1"/>
            </p:cNvSpPr>
            <p:nvPr/>
          </p:nvSpPr>
          <p:spPr bwMode="auto">
            <a:xfrm>
              <a:off x="612" y="2478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4693" name="Oval 5"/>
            <p:cNvSpPr>
              <a:spLocks noChangeArrowheads="1"/>
            </p:cNvSpPr>
            <p:nvPr/>
          </p:nvSpPr>
          <p:spPr bwMode="auto">
            <a:xfrm>
              <a:off x="1222" y="2478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4694" name="Oval 6"/>
            <p:cNvSpPr>
              <a:spLocks noChangeArrowheads="1"/>
            </p:cNvSpPr>
            <p:nvPr/>
          </p:nvSpPr>
          <p:spPr bwMode="auto">
            <a:xfrm>
              <a:off x="1832" y="2478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4695" name="Oval 7"/>
            <p:cNvSpPr>
              <a:spLocks noChangeArrowheads="1"/>
            </p:cNvSpPr>
            <p:nvPr/>
          </p:nvSpPr>
          <p:spPr bwMode="auto">
            <a:xfrm>
              <a:off x="2443" y="2478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4696" name="Oval 8"/>
            <p:cNvSpPr>
              <a:spLocks noChangeArrowheads="1"/>
            </p:cNvSpPr>
            <p:nvPr/>
          </p:nvSpPr>
          <p:spPr bwMode="auto">
            <a:xfrm>
              <a:off x="3053" y="2478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4697" name="Oval 9"/>
            <p:cNvSpPr>
              <a:spLocks noChangeArrowheads="1"/>
            </p:cNvSpPr>
            <p:nvPr/>
          </p:nvSpPr>
          <p:spPr bwMode="auto">
            <a:xfrm>
              <a:off x="3664" y="2478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4728" name="Oval 40"/>
            <p:cNvSpPr>
              <a:spLocks noChangeArrowheads="1"/>
            </p:cNvSpPr>
            <p:nvPr/>
          </p:nvSpPr>
          <p:spPr bwMode="auto">
            <a:xfrm>
              <a:off x="1020" y="2387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9" name="Oval 41"/>
            <p:cNvSpPr>
              <a:spLocks noChangeArrowheads="1"/>
            </p:cNvSpPr>
            <p:nvPr/>
          </p:nvSpPr>
          <p:spPr bwMode="auto">
            <a:xfrm>
              <a:off x="1643" y="2387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30" name="Oval 42"/>
            <p:cNvSpPr>
              <a:spLocks noChangeArrowheads="1"/>
            </p:cNvSpPr>
            <p:nvPr/>
          </p:nvSpPr>
          <p:spPr bwMode="auto">
            <a:xfrm>
              <a:off x="2267" y="2387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31" name="Oval 43"/>
            <p:cNvSpPr>
              <a:spLocks noChangeArrowheads="1"/>
            </p:cNvSpPr>
            <p:nvPr/>
          </p:nvSpPr>
          <p:spPr bwMode="auto">
            <a:xfrm>
              <a:off x="3515" y="2387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32" name="Oval 44"/>
            <p:cNvSpPr>
              <a:spLocks noChangeArrowheads="1"/>
            </p:cNvSpPr>
            <p:nvPr/>
          </p:nvSpPr>
          <p:spPr bwMode="auto">
            <a:xfrm>
              <a:off x="2891" y="2387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00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6598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4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2882 -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4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8893175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400" dirty="0" smtClean="0">
                <a:ea typeface="+mn-ea"/>
              </a:rPr>
              <a:t>The attractive forces between the delocalised electrons and the metal ions keep the lattice together even when it is pushed or pulled out of shape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ea typeface="+mj-ea"/>
              </a:rPr>
              <a:t>Malleability and </a:t>
            </a:r>
            <a:r>
              <a:rPr lang="en-AU" smtClean="0">
                <a:solidFill>
                  <a:schemeClr val="tx1"/>
                </a:solidFill>
                <a:ea typeface="+mj-ea"/>
              </a:rPr>
              <a:t>ductility</a:t>
            </a:r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auto">
          <a:xfrm>
            <a:off x="984250" y="5648325"/>
            <a:ext cx="576263" cy="5762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5717" name="Oval 5"/>
          <p:cNvSpPr>
            <a:spLocks noChangeArrowheads="1"/>
          </p:cNvSpPr>
          <p:nvPr/>
        </p:nvSpPr>
        <p:spPr bwMode="auto">
          <a:xfrm>
            <a:off x="1952625" y="5648325"/>
            <a:ext cx="576263" cy="5762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5718" name="Oval 6"/>
          <p:cNvSpPr>
            <a:spLocks noChangeArrowheads="1"/>
          </p:cNvSpPr>
          <p:nvPr/>
        </p:nvSpPr>
        <p:spPr bwMode="auto">
          <a:xfrm>
            <a:off x="2921000" y="5648325"/>
            <a:ext cx="576263" cy="5762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3890963" y="5648325"/>
            <a:ext cx="576262" cy="5762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>
            <a:off x="4859338" y="5648325"/>
            <a:ext cx="576262" cy="5762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5721" name="Oval 9"/>
          <p:cNvSpPr>
            <a:spLocks noChangeArrowheads="1"/>
          </p:cNvSpPr>
          <p:nvPr/>
        </p:nvSpPr>
        <p:spPr bwMode="auto">
          <a:xfrm>
            <a:off x="5829300" y="5648325"/>
            <a:ext cx="576263" cy="5762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AU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M</a:t>
            </a:r>
            <a:r>
              <a:rPr lang="en-AU" baseline="30000">
                <a:solidFill>
                  <a:schemeClr val="bg1"/>
                </a:solidFill>
                <a:latin typeface="Arial Black" charset="0"/>
                <a:ea typeface="ＭＳ Ｐゴシック" charset="0"/>
              </a:rPr>
              <a:t>+</a:t>
            </a:r>
          </a:p>
        </p:txBody>
      </p:sp>
      <p:sp>
        <p:nvSpPr>
          <p:cNvPr id="115730" name="Oval 18"/>
          <p:cNvSpPr>
            <a:spLocks noChangeArrowheads="1"/>
          </p:cNvSpPr>
          <p:nvPr/>
        </p:nvSpPr>
        <p:spPr bwMode="auto">
          <a:xfrm>
            <a:off x="1547813" y="5373688"/>
            <a:ext cx="144462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1" name="Oval 19"/>
          <p:cNvSpPr>
            <a:spLocks noChangeArrowheads="1"/>
          </p:cNvSpPr>
          <p:nvPr/>
        </p:nvSpPr>
        <p:spPr bwMode="auto">
          <a:xfrm>
            <a:off x="2536825" y="53736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4" name="Oval 22"/>
          <p:cNvSpPr>
            <a:spLocks noChangeArrowheads="1"/>
          </p:cNvSpPr>
          <p:nvPr/>
        </p:nvSpPr>
        <p:spPr bwMode="auto">
          <a:xfrm>
            <a:off x="3527425" y="53736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5" name="Oval 23"/>
          <p:cNvSpPr>
            <a:spLocks noChangeArrowheads="1"/>
          </p:cNvSpPr>
          <p:nvPr/>
        </p:nvSpPr>
        <p:spPr bwMode="auto">
          <a:xfrm>
            <a:off x="5508625" y="53736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8" name="Oval 26"/>
          <p:cNvSpPr>
            <a:spLocks noChangeArrowheads="1"/>
          </p:cNvSpPr>
          <p:nvPr/>
        </p:nvSpPr>
        <p:spPr bwMode="auto">
          <a:xfrm>
            <a:off x="4518025" y="53736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9" name="Oval 27"/>
          <p:cNvSpPr>
            <a:spLocks noChangeArrowheads="1"/>
          </p:cNvSpPr>
          <p:nvPr/>
        </p:nvSpPr>
        <p:spPr bwMode="auto">
          <a:xfrm>
            <a:off x="1547813" y="6237288"/>
            <a:ext cx="144462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40" name="Oval 28"/>
          <p:cNvSpPr>
            <a:spLocks noChangeArrowheads="1"/>
          </p:cNvSpPr>
          <p:nvPr/>
        </p:nvSpPr>
        <p:spPr bwMode="auto">
          <a:xfrm>
            <a:off x="2536825" y="62372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41" name="Oval 29"/>
          <p:cNvSpPr>
            <a:spLocks noChangeArrowheads="1"/>
          </p:cNvSpPr>
          <p:nvPr/>
        </p:nvSpPr>
        <p:spPr bwMode="auto">
          <a:xfrm>
            <a:off x="3527425" y="62372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42" name="Oval 30"/>
          <p:cNvSpPr>
            <a:spLocks noChangeArrowheads="1"/>
          </p:cNvSpPr>
          <p:nvPr/>
        </p:nvSpPr>
        <p:spPr bwMode="auto">
          <a:xfrm>
            <a:off x="5508625" y="62372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43" name="Oval 31"/>
          <p:cNvSpPr>
            <a:spLocks noChangeArrowheads="1"/>
          </p:cNvSpPr>
          <p:nvPr/>
        </p:nvSpPr>
        <p:spPr bwMode="auto">
          <a:xfrm>
            <a:off x="4518025" y="62372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744" name="Group 32"/>
          <p:cNvGrpSpPr>
            <a:grpSpLocks/>
          </p:cNvGrpSpPr>
          <p:nvPr/>
        </p:nvGrpSpPr>
        <p:grpSpPr bwMode="auto">
          <a:xfrm>
            <a:off x="971550" y="3789363"/>
            <a:ext cx="5421313" cy="720725"/>
            <a:chOff x="612" y="2387"/>
            <a:chExt cx="3415" cy="454"/>
          </a:xfrm>
        </p:grpSpPr>
        <p:sp>
          <p:nvSpPr>
            <p:cNvPr id="115745" name="Oval 33"/>
            <p:cNvSpPr>
              <a:spLocks noChangeArrowheads="1"/>
            </p:cNvSpPr>
            <p:nvPr/>
          </p:nvSpPr>
          <p:spPr bwMode="auto">
            <a:xfrm>
              <a:off x="612" y="2478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5746" name="Oval 34"/>
            <p:cNvSpPr>
              <a:spLocks noChangeArrowheads="1"/>
            </p:cNvSpPr>
            <p:nvPr/>
          </p:nvSpPr>
          <p:spPr bwMode="auto">
            <a:xfrm>
              <a:off x="1222" y="2478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5747" name="Oval 35"/>
            <p:cNvSpPr>
              <a:spLocks noChangeArrowheads="1"/>
            </p:cNvSpPr>
            <p:nvPr/>
          </p:nvSpPr>
          <p:spPr bwMode="auto">
            <a:xfrm>
              <a:off x="1832" y="2478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5748" name="Oval 36"/>
            <p:cNvSpPr>
              <a:spLocks noChangeArrowheads="1"/>
            </p:cNvSpPr>
            <p:nvPr/>
          </p:nvSpPr>
          <p:spPr bwMode="auto">
            <a:xfrm>
              <a:off x="2443" y="2478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5749" name="Oval 37"/>
            <p:cNvSpPr>
              <a:spLocks noChangeArrowheads="1"/>
            </p:cNvSpPr>
            <p:nvPr/>
          </p:nvSpPr>
          <p:spPr bwMode="auto">
            <a:xfrm>
              <a:off x="3053" y="2478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5750" name="Oval 38"/>
            <p:cNvSpPr>
              <a:spLocks noChangeArrowheads="1"/>
            </p:cNvSpPr>
            <p:nvPr/>
          </p:nvSpPr>
          <p:spPr bwMode="auto">
            <a:xfrm>
              <a:off x="3664" y="2478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AU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M</a:t>
              </a:r>
              <a:r>
                <a:rPr lang="en-AU" baseline="30000">
                  <a:solidFill>
                    <a:schemeClr val="bg1"/>
                  </a:solidFill>
                  <a:latin typeface="Arial Black" charset="0"/>
                  <a:ea typeface="ＭＳ Ｐゴシック" charset="0"/>
                </a:rPr>
                <a:t>+</a:t>
              </a:r>
            </a:p>
          </p:txBody>
        </p:sp>
        <p:sp>
          <p:nvSpPr>
            <p:cNvPr id="115751" name="Oval 39"/>
            <p:cNvSpPr>
              <a:spLocks noChangeArrowheads="1"/>
            </p:cNvSpPr>
            <p:nvPr/>
          </p:nvSpPr>
          <p:spPr bwMode="auto">
            <a:xfrm>
              <a:off x="1020" y="2387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2" name="Oval 40"/>
            <p:cNvSpPr>
              <a:spLocks noChangeArrowheads="1"/>
            </p:cNvSpPr>
            <p:nvPr/>
          </p:nvSpPr>
          <p:spPr bwMode="auto">
            <a:xfrm>
              <a:off x="1643" y="2387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3" name="Oval 41"/>
            <p:cNvSpPr>
              <a:spLocks noChangeArrowheads="1"/>
            </p:cNvSpPr>
            <p:nvPr/>
          </p:nvSpPr>
          <p:spPr bwMode="auto">
            <a:xfrm>
              <a:off x="2267" y="2387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4" name="Oval 42"/>
            <p:cNvSpPr>
              <a:spLocks noChangeArrowheads="1"/>
            </p:cNvSpPr>
            <p:nvPr/>
          </p:nvSpPr>
          <p:spPr bwMode="auto">
            <a:xfrm>
              <a:off x="3515" y="2387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5" name="Oval 43"/>
            <p:cNvSpPr>
              <a:spLocks noChangeArrowheads="1"/>
            </p:cNvSpPr>
            <p:nvPr/>
          </p:nvSpPr>
          <p:spPr bwMode="auto">
            <a:xfrm>
              <a:off x="2891" y="2387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758" name="Group 46"/>
          <p:cNvGrpSpPr>
            <a:grpSpLocks/>
          </p:cNvGrpSpPr>
          <p:nvPr/>
        </p:nvGrpSpPr>
        <p:grpSpPr bwMode="auto">
          <a:xfrm>
            <a:off x="684213" y="4510088"/>
            <a:ext cx="5708650" cy="838200"/>
            <a:chOff x="431" y="2841"/>
            <a:chExt cx="3596" cy="528"/>
          </a:xfrm>
        </p:grpSpPr>
        <p:grpSp>
          <p:nvGrpSpPr>
            <p:cNvPr id="11285" name="Group 44"/>
            <p:cNvGrpSpPr>
              <a:grpSpLocks/>
            </p:cNvGrpSpPr>
            <p:nvPr/>
          </p:nvGrpSpPr>
          <p:grpSpPr bwMode="auto">
            <a:xfrm>
              <a:off x="612" y="2841"/>
              <a:ext cx="3415" cy="528"/>
              <a:chOff x="612" y="2841"/>
              <a:chExt cx="3415" cy="528"/>
            </a:xfrm>
          </p:grpSpPr>
          <p:sp>
            <p:nvSpPr>
              <p:cNvPr id="115723" name="Oval 11"/>
              <p:cNvSpPr>
                <a:spLocks noChangeArrowheads="1"/>
              </p:cNvSpPr>
              <p:nvPr/>
            </p:nvSpPr>
            <p:spPr bwMode="auto">
              <a:xfrm>
                <a:off x="612" y="3006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AU">
                    <a:solidFill>
                      <a:schemeClr val="bg1"/>
                    </a:solidFill>
                    <a:latin typeface="Arial Black" charset="0"/>
                    <a:ea typeface="ＭＳ Ｐゴシック" charset="0"/>
                  </a:rPr>
                  <a:t>M</a:t>
                </a:r>
                <a:r>
                  <a:rPr lang="en-AU" baseline="30000">
                    <a:solidFill>
                      <a:schemeClr val="bg1"/>
                    </a:solidFill>
                    <a:latin typeface="Arial Black" charset="0"/>
                    <a:ea typeface="ＭＳ Ｐゴシック" charset="0"/>
                  </a:rPr>
                  <a:t>+</a:t>
                </a:r>
              </a:p>
            </p:txBody>
          </p:sp>
          <p:sp>
            <p:nvSpPr>
              <p:cNvPr id="115724" name="Oval 12"/>
              <p:cNvSpPr>
                <a:spLocks noChangeArrowheads="1"/>
              </p:cNvSpPr>
              <p:nvPr/>
            </p:nvSpPr>
            <p:spPr bwMode="auto">
              <a:xfrm>
                <a:off x="1222" y="3006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AU">
                    <a:solidFill>
                      <a:schemeClr val="bg1"/>
                    </a:solidFill>
                    <a:latin typeface="Arial Black" charset="0"/>
                    <a:ea typeface="ＭＳ Ｐゴシック" charset="0"/>
                  </a:rPr>
                  <a:t>M</a:t>
                </a:r>
                <a:r>
                  <a:rPr lang="en-AU" baseline="30000">
                    <a:solidFill>
                      <a:schemeClr val="bg1"/>
                    </a:solidFill>
                    <a:latin typeface="Arial Black" charset="0"/>
                    <a:ea typeface="ＭＳ Ｐゴシック" charset="0"/>
                  </a:rPr>
                  <a:t>+</a:t>
                </a:r>
              </a:p>
            </p:txBody>
          </p:sp>
          <p:sp>
            <p:nvSpPr>
              <p:cNvPr id="115725" name="Oval 13"/>
              <p:cNvSpPr>
                <a:spLocks noChangeArrowheads="1"/>
              </p:cNvSpPr>
              <p:nvPr/>
            </p:nvSpPr>
            <p:spPr bwMode="auto">
              <a:xfrm>
                <a:off x="1832" y="3006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AU">
                    <a:solidFill>
                      <a:schemeClr val="bg1"/>
                    </a:solidFill>
                    <a:latin typeface="Arial Black" charset="0"/>
                    <a:ea typeface="ＭＳ Ｐゴシック" charset="0"/>
                  </a:rPr>
                  <a:t>M</a:t>
                </a:r>
                <a:r>
                  <a:rPr lang="en-AU" baseline="30000">
                    <a:solidFill>
                      <a:schemeClr val="bg1"/>
                    </a:solidFill>
                    <a:latin typeface="Arial Black" charset="0"/>
                    <a:ea typeface="ＭＳ Ｐゴシック" charset="0"/>
                  </a:rPr>
                  <a:t>+</a:t>
                </a:r>
              </a:p>
            </p:txBody>
          </p:sp>
          <p:sp>
            <p:nvSpPr>
              <p:cNvPr id="115726" name="Oval 14"/>
              <p:cNvSpPr>
                <a:spLocks noChangeArrowheads="1"/>
              </p:cNvSpPr>
              <p:nvPr/>
            </p:nvSpPr>
            <p:spPr bwMode="auto">
              <a:xfrm>
                <a:off x="2443" y="3006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AU">
                    <a:solidFill>
                      <a:schemeClr val="bg1"/>
                    </a:solidFill>
                    <a:latin typeface="Arial Black" charset="0"/>
                    <a:ea typeface="ＭＳ Ｐゴシック" charset="0"/>
                  </a:rPr>
                  <a:t>M</a:t>
                </a:r>
                <a:r>
                  <a:rPr lang="en-AU" baseline="30000">
                    <a:solidFill>
                      <a:schemeClr val="bg1"/>
                    </a:solidFill>
                    <a:latin typeface="Arial Black" charset="0"/>
                    <a:ea typeface="ＭＳ Ｐゴシック" charset="0"/>
                  </a:rPr>
                  <a:t>+</a:t>
                </a:r>
              </a:p>
            </p:txBody>
          </p:sp>
          <p:sp>
            <p:nvSpPr>
              <p:cNvPr id="115727" name="Oval 15"/>
              <p:cNvSpPr>
                <a:spLocks noChangeArrowheads="1"/>
              </p:cNvSpPr>
              <p:nvPr/>
            </p:nvSpPr>
            <p:spPr bwMode="auto">
              <a:xfrm>
                <a:off x="3053" y="3006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AU">
                    <a:solidFill>
                      <a:schemeClr val="bg1"/>
                    </a:solidFill>
                    <a:latin typeface="Arial Black" charset="0"/>
                    <a:ea typeface="ＭＳ Ｐゴシック" charset="0"/>
                  </a:rPr>
                  <a:t>M</a:t>
                </a:r>
                <a:r>
                  <a:rPr lang="en-AU" baseline="30000">
                    <a:solidFill>
                      <a:schemeClr val="bg1"/>
                    </a:solidFill>
                    <a:latin typeface="Arial Black" charset="0"/>
                    <a:ea typeface="ＭＳ Ｐゴシック" charset="0"/>
                  </a:rPr>
                  <a:t>+</a:t>
                </a:r>
              </a:p>
            </p:txBody>
          </p:sp>
          <p:sp>
            <p:nvSpPr>
              <p:cNvPr id="115728" name="Oval 16"/>
              <p:cNvSpPr>
                <a:spLocks noChangeArrowheads="1"/>
              </p:cNvSpPr>
              <p:nvPr/>
            </p:nvSpPr>
            <p:spPr bwMode="auto">
              <a:xfrm>
                <a:off x="3664" y="3006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AU">
                    <a:solidFill>
                      <a:schemeClr val="bg1"/>
                    </a:solidFill>
                    <a:latin typeface="Arial Black" charset="0"/>
                    <a:ea typeface="ＭＳ Ｐゴシック" charset="0"/>
                  </a:rPr>
                  <a:t>M</a:t>
                </a:r>
                <a:r>
                  <a:rPr lang="en-AU" baseline="30000">
                    <a:solidFill>
                      <a:schemeClr val="bg1"/>
                    </a:solidFill>
                    <a:latin typeface="Arial Black" charset="0"/>
                    <a:ea typeface="ＭＳ Ｐゴシック" charset="0"/>
                  </a:rPr>
                  <a:t>+</a:t>
                </a:r>
              </a:p>
            </p:txBody>
          </p:sp>
          <p:sp>
            <p:nvSpPr>
              <p:cNvPr id="115729" name="Oval 17"/>
              <p:cNvSpPr>
                <a:spLocks noChangeArrowheads="1"/>
              </p:cNvSpPr>
              <p:nvPr/>
            </p:nvSpPr>
            <p:spPr bwMode="auto">
              <a:xfrm>
                <a:off x="1020" y="2842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rgbClr val="00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2" name="Oval 20"/>
              <p:cNvSpPr>
                <a:spLocks noChangeArrowheads="1"/>
              </p:cNvSpPr>
              <p:nvPr/>
            </p:nvSpPr>
            <p:spPr bwMode="auto">
              <a:xfrm>
                <a:off x="1655" y="2842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rgbClr val="00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3" name="Oval 21"/>
              <p:cNvSpPr>
                <a:spLocks noChangeArrowheads="1"/>
              </p:cNvSpPr>
              <p:nvPr/>
            </p:nvSpPr>
            <p:spPr bwMode="auto">
              <a:xfrm>
                <a:off x="2245" y="2841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rgbClr val="00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6" name="Oval 24"/>
              <p:cNvSpPr>
                <a:spLocks noChangeArrowheads="1"/>
              </p:cNvSpPr>
              <p:nvPr/>
            </p:nvSpPr>
            <p:spPr bwMode="auto">
              <a:xfrm>
                <a:off x="2880" y="2841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rgbClr val="00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7" name="Oval 25"/>
              <p:cNvSpPr>
                <a:spLocks noChangeArrowheads="1"/>
              </p:cNvSpPr>
              <p:nvPr/>
            </p:nvSpPr>
            <p:spPr bwMode="auto">
              <a:xfrm>
                <a:off x="3470" y="2842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rgbClr val="00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57" name="Oval 45"/>
            <p:cNvSpPr>
              <a:spLocks noChangeArrowheads="1"/>
            </p:cNvSpPr>
            <p:nvPr/>
          </p:nvSpPr>
          <p:spPr bwMode="auto">
            <a:xfrm>
              <a:off x="431" y="3113"/>
              <a:ext cx="91" cy="9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50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1226 L 0.62865 0.01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041 L -4.16667E-6 0.1257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sz="2400" dirty="0" smtClean="0"/>
              <a:t>Electrostatic bonds or forces are extremely strong and metal ions are held together tightly. The bigger the metal ion, the softer the metal.</a:t>
            </a:r>
          </a:p>
          <a:p>
            <a:pPr eaLnBrk="1" hangingPunct="1"/>
            <a:endParaRPr lang="en-AU" sz="2400" dirty="0" smtClean="0"/>
          </a:p>
          <a:p>
            <a:pPr eaLnBrk="1" hangingPunct="1"/>
            <a:r>
              <a:rPr lang="en-AU" sz="2400" dirty="0" smtClean="0"/>
              <a:t>Boiling points are high (and most melting points) because it takes a large amount of energy to overcome the electrostatic bonds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>
                <a:ea typeface="+mj-ea"/>
              </a:rPr>
              <a:t>Hardness and Density </a:t>
            </a:r>
            <a:r>
              <a:rPr lang="en-AU" dirty="0" smtClean="0">
                <a:solidFill>
                  <a:srgbClr val="00B050"/>
                </a:solidFill>
                <a:ea typeface="+mj-ea"/>
              </a:rPr>
              <a:t>EXT</a:t>
            </a:r>
          </a:p>
        </p:txBody>
      </p:sp>
    </p:spTree>
    <p:extLst>
      <p:ext uri="{BB962C8B-B14F-4D97-AF65-F5344CB8AC3E}">
        <p14:creationId xmlns:p14="http://schemas.microsoft.com/office/powerpoint/2010/main" val="9376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ssmoyne Theme">
  <a:themeElements>
    <a:clrScheme name="Rossmoyne">
      <a:dk1>
        <a:sysClr val="windowText" lastClr="000000"/>
      </a:dk1>
      <a:lt1>
        <a:sysClr val="window" lastClr="FFFFFF"/>
      </a:lt1>
      <a:dk2>
        <a:srgbClr val="144D84"/>
      </a:dk2>
      <a:lt2>
        <a:srgbClr val="DFDADE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Rossmoyne Theme</Template>
  <TotalTime>52</TotalTime>
  <Words>430</Words>
  <Application>Microsoft Office PowerPoint</Application>
  <PresentationFormat>On-screen Show (4:3)</PresentationFormat>
  <Paragraphs>107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Rossmoyne Theme</vt:lpstr>
      <vt:lpstr>YEAR 10 SCIENCE</vt:lpstr>
      <vt:lpstr>Examples of metals</vt:lpstr>
      <vt:lpstr>Properties of metals</vt:lpstr>
      <vt:lpstr>Bonding in metals</vt:lpstr>
      <vt:lpstr>Metallic Bonding and Properties</vt:lpstr>
      <vt:lpstr>Conduction of heat and electricity</vt:lpstr>
      <vt:lpstr>Malleability and ductility</vt:lpstr>
      <vt:lpstr>Malleability and ductility</vt:lpstr>
      <vt:lpstr>Hardness and Density 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 review</dc:title>
  <dc:creator>HOLYOAKE Stephen</dc:creator>
  <cp:lastModifiedBy>WATSON Sarina</cp:lastModifiedBy>
  <cp:revision>4</cp:revision>
  <dcterms:created xsi:type="dcterms:W3CDTF">2017-02-13T06:45:34Z</dcterms:created>
  <dcterms:modified xsi:type="dcterms:W3CDTF">2018-02-09T02:57:02Z</dcterms:modified>
</cp:coreProperties>
</file>