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6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33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16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3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3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02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22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71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1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2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6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81CA-172E-49FA-9381-DB8F1F1B2363}" type="datetimeFigureOut">
              <a:rPr lang="en-AU" smtClean="0"/>
              <a:t>16/10/17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577993E-A70E-441E-A09D-3902E819A238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13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95006-0131-4376-8B09-15C3BE40C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Circular Flow of INCOME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DE8288-5A4B-4455-B89A-D677AEF33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9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9DDC43-811C-4A7C-996F-8CA0B2734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Circular Flow of Income Model: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D01897-45B7-46A9-AB86-C18C543EA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Displays the interaction between consumers and producers in an economy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3677E50-06AA-43E8-A333-B997C6693C0E}"/>
              </a:ext>
            </a:extLst>
          </p:cNvPr>
          <p:cNvSpPr/>
          <p:nvPr/>
        </p:nvSpPr>
        <p:spPr>
          <a:xfrm>
            <a:off x="897988" y="2698404"/>
            <a:ext cx="10396024" cy="38967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AutoShape 2" descr="Image result for clipart house">
            <a:extLst>
              <a:ext uri="{FF2B5EF4-FFF2-40B4-BE49-F238E27FC236}">
                <a16:creationId xmlns="" xmlns:a16="http://schemas.microsoft.com/office/drawing/2014/main" id="{1191B3AA-CBCB-49D4-976B-993B71EEDC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81475" y="1457325"/>
            <a:ext cx="38290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DC17376-86F4-4556-A889-0DB7E6B97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637" y="3722278"/>
            <a:ext cx="562182" cy="5799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0B5611C-7845-4680-A610-A08E0F338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354" y="3755463"/>
            <a:ext cx="540692" cy="6597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9B72AB8-4A29-4D61-A5B3-390DB9E9B22F}"/>
              </a:ext>
            </a:extLst>
          </p:cNvPr>
          <p:cNvSpPr/>
          <p:nvPr/>
        </p:nvSpPr>
        <p:spPr>
          <a:xfrm>
            <a:off x="1451579" y="4400817"/>
            <a:ext cx="2378299" cy="99985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3A3DF65-1BAB-4E94-ADF2-29C6371A10D6}"/>
              </a:ext>
            </a:extLst>
          </p:cNvPr>
          <p:cNvSpPr/>
          <p:nvPr/>
        </p:nvSpPr>
        <p:spPr>
          <a:xfrm>
            <a:off x="8718547" y="4483005"/>
            <a:ext cx="2336307" cy="105607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B193CDC-7D6B-4BCB-8284-21CA3123DE50}"/>
              </a:ext>
            </a:extLst>
          </p:cNvPr>
          <p:cNvSpPr txBox="1"/>
          <p:nvPr/>
        </p:nvSpPr>
        <p:spPr>
          <a:xfrm>
            <a:off x="1623267" y="5011040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Consumer Sector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7FF13BD-7CC9-4C2C-A649-F0C9631262B2}"/>
              </a:ext>
            </a:extLst>
          </p:cNvPr>
          <p:cNvSpPr txBox="1"/>
          <p:nvPr/>
        </p:nvSpPr>
        <p:spPr>
          <a:xfrm>
            <a:off x="9072533" y="5133378"/>
            <a:ext cx="172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Producer Sector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73480E9-4ABC-4B17-97B6-81D8D5AB636C}"/>
              </a:ext>
            </a:extLst>
          </p:cNvPr>
          <p:cNvSpPr txBox="1"/>
          <p:nvPr/>
        </p:nvSpPr>
        <p:spPr>
          <a:xfrm>
            <a:off x="1994557" y="4568978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/>
              <a:t>Households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81575C0-0194-4CD6-AC11-00F46630658D}"/>
              </a:ext>
            </a:extLst>
          </p:cNvPr>
          <p:cNvSpPr txBox="1"/>
          <p:nvPr/>
        </p:nvSpPr>
        <p:spPr>
          <a:xfrm>
            <a:off x="8935157" y="464678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/>
              <a:t>Firms (Businesses)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CE8F40C-E7F9-4618-A97D-3D38EA6A9861}"/>
              </a:ext>
            </a:extLst>
          </p:cNvPr>
          <p:cNvSpPr/>
          <p:nvPr/>
        </p:nvSpPr>
        <p:spPr>
          <a:xfrm>
            <a:off x="9356035" y="331304"/>
            <a:ext cx="2584174" cy="16844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93CA3E-AF28-428F-8301-C9476D64B8A5}"/>
              </a:ext>
            </a:extLst>
          </p:cNvPr>
          <p:cNvSpPr txBox="1"/>
          <p:nvPr/>
        </p:nvSpPr>
        <p:spPr>
          <a:xfrm>
            <a:off x="9511336" y="804519"/>
            <a:ext cx="2273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Real flow of resources</a:t>
            </a:r>
          </a:p>
          <a:p>
            <a:endParaRPr lang="en-AU" dirty="0">
              <a:solidFill>
                <a:srgbClr val="0070C0"/>
              </a:solidFill>
            </a:endParaRPr>
          </a:p>
          <a:p>
            <a:r>
              <a:rPr lang="en-AU" dirty="0">
                <a:solidFill>
                  <a:srgbClr val="FF0000"/>
                </a:solidFill>
              </a:rPr>
              <a:t>Money flow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D642D45D-3A47-488E-A2EB-880EDB0929CE}"/>
              </a:ext>
            </a:extLst>
          </p:cNvPr>
          <p:cNvCxnSpPr>
            <a:cxnSpLocks/>
          </p:cNvCxnSpPr>
          <p:nvPr/>
        </p:nvCxnSpPr>
        <p:spPr>
          <a:xfrm>
            <a:off x="3962400" y="4568978"/>
            <a:ext cx="4651513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03211CBF-3A04-432A-B316-87325453E1E0}"/>
              </a:ext>
            </a:extLst>
          </p:cNvPr>
          <p:cNvCxnSpPr>
            <a:cxnSpLocks/>
          </p:cNvCxnSpPr>
          <p:nvPr/>
        </p:nvCxnSpPr>
        <p:spPr>
          <a:xfrm flipH="1" flipV="1">
            <a:off x="3962400" y="5318044"/>
            <a:ext cx="4651513" cy="653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49879A-EA25-40F8-A708-5251CB187BE6}"/>
              </a:ext>
            </a:extLst>
          </p:cNvPr>
          <p:cNvSpPr txBox="1"/>
          <p:nvPr/>
        </p:nvSpPr>
        <p:spPr>
          <a:xfrm>
            <a:off x="4556110" y="3868011"/>
            <a:ext cx="3119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</a:rPr>
              <a:t>Factors of Production</a:t>
            </a:r>
          </a:p>
          <a:p>
            <a:pPr algn="ctr"/>
            <a:r>
              <a:rPr lang="en-AU" dirty="0">
                <a:solidFill>
                  <a:srgbClr val="0070C0"/>
                </a:solidFill>
              </a:rPr>
              <a:t>(land, labour, capital, enterprise)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AE6B666-44F5-43A4-9909-9FA63E6B17B3}"/>
              </a:ext>
            </a:extLst>
          </p:cNvPr>
          <p:cNvSpPr txBox="1"/>
          <p:nvPr/>
        </p:nvSpPr>
        <p:spPr>
          <a:xfrm>
            <a:off x="4772925" y="5377987"/>
            <a:ext cx="286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Supply of goods and services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DE711517-3A3E-4FB8-8E5A-3A961F495241}"/>
              </a:ext>
            </a:extLst>
          </p:cNvPr>
          <p:cNvCxnSpPr>
            <a:cxnSpLocks/>
          </p:cNvCxnSpPr>
          <p:nvPr/>
        </p:nvCxnSpPr>
        <p:spPr>
          <a:xfrm>
            <a:off x="1994557" y="3048000"/>
            <a:ext cx="0" cy="103735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F6E2A121-1334-4246-9356-AF926468F381}"/>
              </a:ext>
            </a:extLst>
          </p:cNvPr>
          <p:cNvCxnSpPr>
            <a:cxnSpLocks/>
          </p:cNvCxnSpPr>
          <p:nvPr/>
        </p:nvCxnSpPr>
        <p:spPr>
          <a:xfrm flipV="1">
            <a:off x="9935429" y="5606839"/>
            <a:ext cx="1" cy="77708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916F9EE9-D498-4EE2-A26A-4DE7E312DAF0}"/>
              </a:ext>
            </a:extLst>
          </p:cNvPr>
          <p:cNvCxnSpPr/>
          <p:nvPr/>
        </p:nvCxnSpPr>
        <p:spPr>
          <a:xfrm flipH="1">
            <a:off x="2548360" y="6383926"/>
            <a:ext cx="738706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F56AF054-CEB4-4C88-8DAE-76763BADE485}"/>
              </a:ext>
            </a:extLst>
          </p:cNvPr>
          <p:cNvCxnSpPr/>
          <p:nvPr/>
        </p:nvCxnSpPr>
        <p:spPr>
          <a:xfrm flipH="1">
            <a:off x="1994557" y="3048000"/>
            <a:ext cx="738706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6E2754FB-5464-483D-B350-F212F23CA237}"/>
              </a:ext>
            </a:extLst>
          </p:cNvPr>
          <p:cNvCxnSpPr>
            <a:cxnSpLocks/>
          </p:cNvCxnSpPr>
          <p:nvPr/>
        </p:nvCxnSpPr>
        <p:spPr>
          <a:xfrm flipV="1">
            <a:off x="2640727" y="5484527"/>
            <a:ext cx="0" cy="89939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3856957E-A74B-43F2-B052-8D6B9338F841}"/>
              </a:ext>
            </a:extLst>
          </p:cNvPr>
          <p:cNvCxnSpPr>
            <a:cxnSpLocks/>
          </p:cNvCxnSpPr>
          <p:nvPr/>
        </p:nvCxnSpPr>
        <p:spPr>
          <a:xfrm flipV="1">
            <a:off x="9356035" y="3022937"/>
            <a:ext cx="25591" cy="127933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>
            <a:extLst>
              <a:ext uri="{FF2B5EF4-FFF2-40B4-BE49-F238E27FC236}">
                <a16:creationId xmlns="" xmlns:a16="http://schemas.microsoft.com/office/drawing/2014/main" id="{EC0580D6-6238-41F8-8532-CDB2E94853A8}"/>
              </a:ext>
            </a:extLst>
          </p:cNvPr>
          <p:cNvSpPr/>
          <p:nvPr/>
        </p:nvSpPr>
        <p:spPr>
          <a:xfrm rot="10800000">
            <a:off x="1892291" y="3977204"/>
            <a:ext cx="238539" cy="27522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Isosceles Triangle 43">
            <a:extLst>
              <a:ext uri="{FF2B5EF4-FFF2-40B4-BE49-F238E27FC236}">
                <a16:creationId xmlns="" xmlns:a16="http://schemas.microsoft.com/office/drawing/2014/main" id="{FC18713F-99BC-4BBE-8AFC-9A519719759C}"/>
              </a:ext>
            </a:extLst>
          </p:cNvPr>
          <p:cNvSpPr/>
          <p:nvPr/>
        </p:nvSpPr>
        <p:spPr>
          <a:xfrm>
            <a:off x="9816159" y="5534108"/>
            <a:ext cx="238539" cy="27522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1C32D318-15B3-42BE-8A00-FC673B122255}"/>
              </a:ext>
            </a:extLst>
          </p:cNvPr>
          <p:cNvSpPr/>
          <p:nvPr/>
        </p:nvSpPr>
        <p:spPr>
          <a:xfrm rot="16200000">
            <a:off x="3967453" y="5176628"/>
            <a:ext cx="238539" cy="27522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Isosceles Triangle 45">
            <a:extLst>
              <a:ext uri="{FF2B5EF4-FFF2-40B4-BE49-F238E27FC236}">
                <a16:creationId xmlns="" xmlns:a16="http://schemas.microsoft.com/office/drawing/2014/main" id="{D8418342-1835-4453-97B5-8CAF906B28F5}"/>
              </a:ext>
            </a:extLst>
          </p:cNvPr>
          <p:cNvSpPr/>
          <p:nvPr/>
        </p:nvSpPr>
        <p:spPr>
          <a:xfrm rot="5400000">
            <a:off x="8386744" y="4420382"/>
            <a:ext cx="238539" cy="27522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EA49FA6-195A-46CC-812A-AB9E92C295B3}"/>
              </a:ext>
            </a:extLst>
          </p:cNvPr>
          <p:cNvSpPr txBox="1"/>
          <p:nvPr/>
        </p:nvSpPr>
        <p:spPr>
          <a:xfrm>
            <a:off x="3600387" y="3009041"/>
            <a:ext cx="3562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Earned Income</a:t>
            </a:r>
          </a:p>
          <a:p>
            <a:pPr algn="ctr"/>
            <a:r>
              <a:rPr lang="en-AU" dirty="0">
                <a:solidFill>
                  <a:srgbClr val="FF0000"/>
                </a:solidFill>
              </a:rPr>
              <a:t>(rent, wages, salaries, interest, profit)</a:t>
            </a:r>
          </a:p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EFA342A-D7AA-4CCF-8132-064817632653}"/>
              </a:ext>
            </a:extLst>
          </p:cNvPr>
          <p:cNvSpPr txBox="1"/>
          <p:nvPr/>
        </p:nvSpPr>
        <p:spPr>
          <a:xfrm>
            <a:off x="4510764" y="5996412"/>
            <a:ext cx="265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Consumption Expenditure</a:t>
            </a:r>
          </a:p>
        </p:txBody>
      </p:sp>
    </p:spTree>
    <p:extLst>
      <p:ext uri="{BB962C8B-B14F-4D97-AF65-F5344CB8AC3E}">
        <p14:creationId xmlns:p14="http://schemas.microsoft.com/office/powerpoint/2010/main" val="427121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4" grpId="0"/>
      <p:bldP spid="25" grpId="0"/>
      <p:bldP spid="43" grpId="0" animBg="1"/>
      <p:bldP spid="44" grpId="0" animBg="1"/>
      <p:bldP spid="45" grpId="0" animBg="1"/>
      <p:bldP spid="46" grpId="0" animBg="1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74C617-4884-4D6A-8C55-A02CDED9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744" y="393701"/>
            <a:ext cx="9603275" cy="1049235"/>
          </a:xfrm>
        </p:spPr>
        <p:txBody>
          <a:bodyPr/>
          <a:lstStyle/>
          <a:p>
            <a:r>
              <a:rPr lang="en-AU" dirty="0"/>
              <a:t>Circular Flow of Income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16AADC-60BA-4E40-976D-EAE640B1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5" y="1442936"/>
            <a:ext cx="11860695" cy="51698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8000" b="1" dirty="0"/>
              <a:t>The simple circular flow of incomes model shows:</a:t>
            </a:r>
          </a:p>
          <a:p>
            <a:pPr lvl="1"/>
            <a:r>
              <a:rPr lang="en-AU" sz="7800" dirty="0"/>
              <a:t>The interdependence between producers and consumers.  They rely on each other.</a:t>
            </a:r>
          </a:p>
          <a:p>
            <a:pPr lvl="1"/>
            <a:r>
              <a:rPr lang="en-AU" sz="7800" dirty="0"/>
              <a:t>Shows the real flow of resources between households and firms</a:t>
            </a:r>
          </a:p>
          <a:p>
            <a:pPr lvl="1"/>
            <a:r>
              <a:rPr lang="en-AU" sz="7800" dirty="0"/>
              <a:t>Shows the money flow between households and firms</a:t>
            </a:r>
          </a:p>
          <a:p>
            <a:pPr lvl="1"/>
            <a:r>
              <a:rPr lang="en-AU" sz="7800" dirty="0"/>
              <a:t>Consumers receive goods and services in return for payment to producers</a:t>
            </a:r>
          </a:p>
          <a:p>
            <a:pPr lvl="1"/>
            <a:r>
              <a:rPr lang="en-AU" sz="7800" dirty="0"/>
              <a:t>Firms use  the household’s resources to make goods and services</a:t>
            </a:r>
            <a:endParaRPr lang="en-AU" sz="8000" dirty="0"/>
          </a:p>
          <a:p>
            <a:pPr marL="0" indent="0">
              <a:buNone/>
            </a:pPr>
            <a:r>
              <a:rPr lang="en-AU" sz="8000" b="1" dirty="0"/>
              <a:t>We can see that in an economic system:</a:t>
            </a:r>
          </a:p>
          <a:p>
            <a:pPr lvl="1"/>
            <a:r>
              <a:rPr lang="en-AU" sz="7800" dirty="0"/>
              <a:t>Producers pay income to consumers for resources:</a:t>
            </a:r>
          </a:p>
          <a:p>
            <a:pPr lvl="2"/>
            <a:r>
              <a:rPr lang="en-AU" sz="7800" dirty="0"/>
              <a:t>Rent – businesses rent land</a:t>
            </a:r>
          </a:p>
          <a:p>
            <a:pPr lvl="2"/>
            <a:r>
              <a:rPr lang="en-AU" sz="7800" dirty="0"/>
              <a:t>Wages – hourly payment for labour</a:t>
            </a:r>
          </a:p>
          <a:p>
            <a:pPr lvl="2"/>
            <a:r>
              <a:rPr lang="en-AU" sz="7800" dirty="0"/>
              <a:t>Salaries – yearly payment for labour</a:t>
            </a:r>
          </a:p>
          <a:p>
            <a:pPr lvl="2"/>
            <a:r>
              <a:rPr lang="en-AU" sz="7800" dirty="0"/>
              <a:t>Interest – on investment</a:t>
            </a:r>
          </a:p>
          <a:p>
            <a:pPr lvl="2"/>
            <a:r>
              <a:rPr lang="en-AU" sz="7800" dirty="0"/>
              <a:t>Profit – business owners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0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BE52E9-BFD9-4CDC-9873-F2222930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 Checkout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F6ADD3-0E69-4D3A-AB58-E0E13E18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4E97082-58DD-42AD-9A9C-1268BD6B40F1}"/>
              </a:ext>
            </a:extLst>
          </p:cNvPr>
          <p:cNvSpPr/>
          <p:nvPr/>
        </p:nvSpPr>
        <p:spPr>
          <a:xfrm>
            <a:off x="897988" y="1537252"/>
            <a:ext cx="10396024" cy="5320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9928F7C-2FFD-412D-BA69-CAF19EC2C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296" y="3137478"/>
            <a:ext cx="562182" cy="579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C1DBB9A-6150-457C-815A-68A15C594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502" y="2821054"/>
            <a:ext cx="540692" cy="659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3DB5E90-D1D2-4BA0-9A9A-98F1D60E5248}"/>
              </a:ext>
            </a:extLst>
          </p:cNvPr>
          <p:cNvSpPr/>
          <p:nvPr/>
        </p:nvSpPr>
        <p:spPr>
          <a:xfrm>
            <a:off x="1451579" y="3786684"/>
            <a:ext cx="2378299" cy="161399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9E8A9C6-969B-41D3-98D5-7AC4764910A7}"/>
              </a:ext>
            </a:extLst>
          </p:cNvPr>
          <p:cNvSpPr/>
          <p:nvPr/>
        </p:nvSpPr>
        <p:spPr>
          <a:xfrm>
            <a:off x="8718547" y="3512231"/>
            <a:ext cx="2336307" cy="202684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572A91D7-1C30-40BB-B870-DE388881212A}"/>
              </a:ext>
            </a:extLst>
          </p:cNvPr>
          <p:cNvCxnSpPr>
            <a:cxnSpLocks/>
          </p:cNvCxnSpPr>
          <p:nvPr/>
        </p:nvCxnSpPr>
        <p:spPr>
          <a:xfrm>
            <a:off x="3962400" y="4568978"/>
            <a:ext cx="4651513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D97DC6FD-73C2-4C9A-8AC8-C100808DB879}"/>
              </a:ext>
            </a:extLst>
          </p:cNvPr>
          <p:cNvCxnSpPr>
            <a:cxnSpLocks/>
          </p:cNvCxnSpPr>
          <p:nvPr/>
        </p:nvCxnSpPr>
        <p:spPr>
          <a:xfrm flipH="1" flipV="1">
            <a:off x="3927457" y="4902543"/>
            <a:ext cx="4651513" cy="653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4A0F9A3-B147-4164-AA18-2338B7C46712}"/>
              </a:ext>
            </a:extLst>
          </p:cNvPr>
          <p:cNvSpPr txBox="1"/>
          <p:nvPr/>
        </p:nvSpPr>
        <p:spPr>
          <a:xfrm>
            <a:off x="4556110" y="3868011"/>
            <a:ext cx="3119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rgbClr val="0070C0"/>
                </a:solidFill>
              </a:rPr>
              <a:t>Factors of Production</a:t>
            </a:r>
          </a:p>
          <a:p>
            <a:pPr algn="ctr"/>
            <a:r>
              <a:rPr lang="en-AU" dirty="0">
                <a:solidFill>
                  <a:srgbClr val="0070C0"/>
                </a:solidFill>
              </a:rPr>
              <a:t>(land, labour, capital, enterprise)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E2FCD95-4070-48AE-8922-1E8B48AC9E38}"/>
              </a:ext>
            </a:extLst>
          </p:cNvPr>
          <p:cNvSpPr txBox="1"/>
          <p:nvPr/>
        </p:nvSpPr>
        <p:spPr>
          <a:xfrm>
            <a:off x="4566296" y="4938310"/>
            <a:ext cx="286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Supply of goods and services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DD506530-F25D-4097-96C6-16BD5C6369B5}"/>
              </a:ext>
            </a:extLst>
          </p:cNvPr>
          <p:cNvCxnSpPr>
            <a:cxnSpLocks/>
          </p:cNvCxnSpPr>
          <p:nvPr/>
        </p:nvCxnSpPr>
        <p:spPr>
          <a:xfrm>
            <a:off x="2229285" y="2302378"/>
            <a:ext cx="0" cy="103735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49BC4F86-CCEF-4FFF-986F-4D8347D1E480}"/>
              </a:ext>
            </a:extLst>
          </p:cNvPr>
          <p:cNvCxnSpPr>
            <a:cxnSpLocks/>
          </p:cNvCxnSpPr>
          <p:nvPr/>
        </p:nvCxnSpPr>
        <p:spPr>
          <a:xfrm flipV="1">
            <a:off x="9935430" y="5606840"/>
            <a:ext cx="0" cy="59223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AC88C0B8-D1C3-4069-9521-DAFEE1AB3396}"/>
              </a:ext>
            </a:extLst>
          </p:cNvPr>
          <p:cNvCxnSpPr/>
          <p:nvPr/>
        </p:nvCxnSpPr>
        <p:spPr>
          <a:xfrm flipH="1">
            <a:off x="2559680" y="6171256"/>
            <a:ext cx="738706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C92E65B0-216A-42D3-BB88-209A5D80E6DD}"/>
              </a:ext>
            </a:extLst>
          </p:cNvPr>
          <p:cNvCxnSpPr/>
          <p:nvPr/>
        </p:nvCxnSpPr>
        <p:spPr>
          <a:xfrm flipH="1">
            <a:off x="2229285" y="2292626"/>
            <a:ext cx="7387069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A03AF62B-CD58-428E-B78B-1F35680F9B4C}"/>
              </a:ext>
            </a:extLst>
          </p:cNvPr>
          <p:cNvCxnSpPr>
            <a:cxnSpLocks/>
          </p:cNvCxnSpPr>
          <p:nvPr/>
        </p:nvCxnSpPr>
        <p:spPr>
          <a:xfrm flipV="1">
            <a:off x="2640727" y="5484528"/>
            <a:ext cx="0" cy="68672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045EE63-F8F0-477C-B98A-95CFD70BF227}"/>
              </a:ext>
            </a:extLst>
          </p:cNvPr>
          <p:cNvCxnSpPr>
            <a:cxnSpLocks/>
          </p:cNvCxnSpPr>
          <p:nvPr/>
        </p:nvCxnSpPr>
        <p:spPr>
          <a:xfrm flipV="1">
            <a:off x="9617268" y="2283571"/>
            <a:ext cx="25591" cy="127933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E61BDCAA-DC83-4041-B587-39CD5FE1997D}"/>
              </a:ext>
            </a:extLst>
          </p:cNvPr>
          <p:cNvSpPr/>
          <p:nvPr/>
        </p:nvSpPr>
        <p:spPr>
          <a:xfrm rot="10800000">
            <a:off x="2141199" y="3349481"/>
            <a:ext cx="238539" cy="27522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F454473D-AF77-40BE-9AD5-FEC0E5AD75E1}"/>
              </a:ext>
            </a:extLst>
          </p:cNvPr>
          <p:cNvSpPr/>
          <p:nvPr/>
        </p:nvSpPr>
        <p:spPr>
          <a:xfrm>
            <a:off x="9816159" y="5534108"/>
            <a:ext cx="238539" cy="27522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AAD7FF09-8412-4A90-B4ED-0E6C74ADB3E1}"/>
              </a:ext>
            </a:extLst>
          </p:cNvPr>
          <p:cNvSpPr/>
          <p:nvPr/>
        </p:nvSpPr>
        <p:spPr>
          <a:xfrm rot="16200000">
            <a:off x="3860601" y="4754158"/>
            <a:ext cx="238539" cy="27522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D45CF946-B29A-4039-83ED-4A688E02570F}"/>
              </a:ext>
            </a:extLst>
          </p:cNvPr>
          <p:cNvSpPr/>
          <p:nvPr/>
        </p:nvSpPr>
        <p:spPr>
          <a:xfrm rot="5400000">
            <a:off x="8386744" y="4420382"/>
            <a:ext cx="238539" cy="27522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A4253F6F-75CA-4277-ACDA-58B4C9C49AA6}"/>
              </a:ext>
            </a:extLst>
          </p:cNvPr>
          <p:cNvSpPr txBox="1"/>
          <p:nvPr/>
        </p:nvSpPr>
        <p:spPr>
          <a:xfrm>
            <a:off x="4055575" y="2359389"/>
            <a:ext cx="3562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Earned Income</a:t>
            </a:r>
          </a:p>
          <a:p>
            <a:pPr algn="ctr"/>
            <a:r>
              <a:rPr lang="en-AU" dirty="0">
                <a:solidFill>
                  <a:srgbClr val="FF0000"/>
                </a:solidFill>
              </a:rPr>
              <a:t>(rent, wages, salaries, interest, profit)</a:t>
            </a:r>
          </a:p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D0126FA-4AF0-421D-B71A-DE0B4BCD8BB3}"/>
              </a:ext>
            </a:extLst>
          </p:cNvPr>
          <p:cNvSpPr txBox="1"/>
          <p:nvPr/>
        </p:nvSpPr>
        <p:spPr>
          <a:xfrm>
            <a:off x="4623456" y="5801924"/>
            <a:ext cx="265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Consumption Expenditure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5E5A7D3-9601-4FB1-B037-1F6DC44504D7}"/>
              </a:ext>
            </a:extLst>
          </p:cNvPr>
          <p:cNvSpPr txBox="1"/>
          <p:nvPr/>
        </p:nvSpPr>
        <p:spPr>
          <a:xfrm>
            <a:off x="1623267" y="5011040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Consumer Sector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7A60FC6-98DD-4768-B29F-DCF8C0F9C23C}"/>
              </a:ext>
            </a:extLst>
          </p:cNvPr>
          <p:cNvSpPr txBox="1"/>
          <p:nvPr/>
        </p:nvSpPr>
        <p:spPr>
          <a:xfrm>
            <a:off x="9072533" y="5133378"/>
            <a:ext cx="172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Producer Sector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CA2D369-0DEC-4861-A914-234AB37E34F8}"/>
              </a:ext>
            </a:extLst>
          </p:cNvPr>
          <p:cNvSpPr txBox="1"/>
          <p:nvPr/>
        </p:nvSpPr>
        <p:spPr>
          <a:xfrm>
            <a:off x="1994557" y="4568978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/>
              <a:t>Households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2546F40-BC65-4EFF-9B4D-E7B8F859BDAE}"/>
              </a:ext>
            </a:extLst>
          </p:cNvPr>
          <p:cNvSpPr txBox="1"/>
          <p:nvPr/>
        </p:nvSpPr>
        <p:spPr>
          <a:xfrm>
            <a:off x="8935157" y="464678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/>
              <a:t>Firms (Businesses)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F4634DF-5954-4C34-B240-A1F6915E4F81}"/>
              </a:ext>
            </a:extLst>
          </p:cNvPr>
          <p:cNvSpPr txBox="1"/>
          <p:nvPr/>
        </p:nvSpPr>
        <p:spPr>
          <a:xfrm>
            <a:off x="2261045" y="4060398"/>
            <a:ext cx="702436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Maria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463394D-E866-4CA8-AA7B-14818DED15C7}"/>
              </a:ext>
            </a:extLst>
          </p:cNvPr>
          <p:cNvSpPr txBox="1"/>
          <p:nvPr/>
        </p:nvSpPr>
        <p:spPr>
          <a:xfrm>
            <a:off x="9165582" y="3932047"/>
            <a:ext cx="1618457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Supermarket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27154AA-C9FA-4327-8C44-41D2E2AB01A4}"/>
              </a:ext>
            </a:extLst>
          </p:cNvPr>
          <p:cNvSpPr txBox="1"/>
          <p:nvPr/>
        </p:nvSpPr>
        <p:spPr>
          <a:xfrm>
            <a:off x="3979870" y="3265054"/>
            <a:ext cx="4616572" cy="58477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1. Maria gives sells the resource labour to the firm, by working as a checkout operator at the supermarket.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5CB321C7-CE51-46BD-9EE7-0A9E359F3239}"/>
              </a:ext>
            </a:extLst>
          </p:cNvPr>
          <p:cNvSpPr txBox="1"/>
          <p:nvPr/>
        </p:nvSpPr>
        <p:spPr>
          <a:xfrm>
            <a:off x="4055575" y="1603315"/>
            <a:ext cx="4616572" cy="58477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2. The supermarket pays Maria earned income for her labour, in the form of wages.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5E219D7-055E-4933-A4E4-F46619293C84}"/>
              </a:ext>
            </a:extLst>
          </p:cNvPr>
          <p:cNvSpPr txBox="1"/>
          <p:nvPr/>
        </p:nvSpPr>
        <p:spPr>
          <a:xfrm>
            <a:off x="3755090" y="6214447"/>
            <a:ext cx="5180067" cy="58477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3. Maria pays the supermarket money or ‘consumption expenditure’ for the groceries she needs.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25114D37-8A76-4B54-80B7-7361865F6976}"/>
              </a:ext>
            </a:extLst>
          </p:cNvPr>
          <p:cNvSpPr txBox="1"/>
          <p:nvPr/>
        </p:nvSpPr>
        <p:spPr>
          <a:xfrm>
            <a:off x="3979870" y="5272499"/>
            <a:ext cx="4616572" cy="58477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4. The supermarket (firm) supplies Maria with the groceries (goods) she paid for.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B82190A-461B-4290-9CAC-E50976BDE738}"/>
              </a:ext>
            </a:extLst>
          </p:cNvPr>
          <p:cNvSpPr txBox="1"/>
          <p:nvPr/>
        </p:nvSpPr>
        <p:spPr>
          <a:xfrm>
            <a:off x="8368695" y="258291"/>
            <a:ext cx="3372006" cy="830997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This is a simple economic model of how money can flow through an economy.</a:t>
            </a:r>
          </a:p>
        </p:txBody>
      </p:sp>
    </p:spTree>
    <p:extLst>
      <p:ext uri="{BB962C8B-B14F-4D97-AF65-F5344CB8AC3E}">
        <p14:creationId xmlns:p14="http://schemas.microsoft.com/office/powerpoint/2010/main" val="417517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315</Words>
  <Application>Microsoft Macintosh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Gallery</vt:lpstr>
      <vt:lpstr>Circular Flow of INCOME Model</vt:lpstr>
      <vt:lpstr>Circular Flow of Income Model:</vt:lpstr>
      <vt:lpstr>Circular Flow of Income Model</vt:lpstr>
      <vt:lpstr>Example:  Checkout Operator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Flow of INCOME Model</dc:title>
  <dc:creator>Adriana</dc:creator>
  <cp:lastModifiedBy>sami thayer</cp:lastModifiedBy>
  <cp:revision>39</cp:revision>
  <dcterms:created xsi:type="dcterms:W3CDTF">2017-07-03T03:47:18Z</dcterms:created>
  <dcterms:modified xsi:type="dcterms:W3CDTF">2017-10-16T03:10:45Z</dcterms:modified>
</cp:coreProperties>
</file>