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1" r:id="rId1"/>
  </p:sldMasterIdLst>
  <p:sldIdLst>
    <p:sldId id="256" r:id="rId2"/>
    <p:sldId id="266" r:id="rId3"/>
    <p:sldId id="267" r:id="rId4"/>
    <p:sldId id="268" r:id="rId5"/>
    <p:sldId id="269" r:id="rId6"/>
    <p:sldId id="270" r:id="rId7"/>
    <p:sldId id="271" r:id="rId8"/>
    <p:sldId id="272" r:id="rId9"/>
    <p:sldId id="273" r:id="rId10"/>
    <p:sldId id="274" r:id="rId11"/>
    <p:sldId id="275" r:id="rId12"/>
    <p:sldId id="277" r:id="rId13"/>
    <p:sldId id="276" r:id="rId14"/>
    <p:sldId id="278" r:id="rId15"/>
    <p:sldId id="279" r:id="rId16"/>
    <p:sldId id="280" r:id="rId17"/>
    <p:sldId id="281" r:id="rId18"/>
    <p:sldId id="282" r:id="rId19"/>
    <p:sldId id="283" r:id="rId20"/>
    <p:sldId id="265" r:id="rId21"/>
    <p:sldId id="257" r:id="rId22"/>
    <p:sldId id="258" r:id="rId23"/>
    <p:sldId id="259" r:id="rId24"/>
    <p:sldId id="260" r:id="rId25"/>
    <p:sldId id="261" r:id="rId26"/>
    <p:sldId id="262" r:id="rId27"/>
    <p:sldId id="263" r:id="rId28"/>
    <p:sldId id="264"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8" autoAdjust="0"/>
    <p:restoredTop sz="94660"/>
  </p:normalViewPr>
  <p:slideViewPr>
    <p:cSldViewPr snapToGrid="0">
      <p:cViewPr varScale="1">
        <p:scale>
          <a:sx n="113" d="100"/>
          <a:sy n="113" d="100"/>
        </p:scale>
        <p:origin x="5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72403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478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ED62726E-379B-B349-9EED-81ED093FA806}" type="datetimeFigureOut">
              <a:rPr lang="en-US" smtClean="0"/>
              <a:pPr/>
              <a:t>1/21/21</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653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4278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DFA1846-DA80-1C48-A609-854EA85C59AD}" type="datetimeFigureOut">
              <a:rPr lang="en-US" smtClean="0"/>
              <a:pPr/>
              <a:t>1/21/21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84715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8090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1/21/21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1248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1/21/21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247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1/21/21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8005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823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1/21/21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24186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09B482E8-6E0E-1B4F-B1FD-C69DB9E858D9}" type="datetimeFigureOut">
              <a:rPr lang="en-US" smtClean="0"/>
              <a:pPr/>
              <a:t>1/21/21</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6559091"/>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sldNum="0"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dsfPOpE-GEs" TargetMode="External"/><Relationship Id="rId2" Type="http://schemas.openxmlformats.org/officeDocument/2006/relationships/hyperlink" Target="https://www.youtube.com/watch?v=5zXuON7Rue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waxmanrenewables.co.uk/blog/wp-content/uploads/2014/11/calculator.jp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Topic 1: Microscopes and Investigating </a:t>
            </a:r>
          </a:p>
        </p:txBody>
      </p:sp>
      <p:sp>
        <p:nvSpPr>
          <p:cNvPr id="3" name="Subtitle 2"/>
          <p:cNvSpPr>
            <a:spLocks noGrp="1"/>
          </p:cNvSpPr>
          <p:nvPr>
            <p:ph type="subTitle" idx="1"/>
          </p:nvPr>
        </p:nvSpPr>
        <p:spPr/>
        <p:txBody>
          <a:bodyPr>
            <a:normAutofit fontScale="85000" lnSpcReduction="20000"/>
          </a:bodyPr>
          <a:lstStyle/>
          <a:p>
            <a:r>
              <a:rPr lang="en-AU" dirty="0"/>
              <a:t>R. Johansen 2021</a:t>
            </a:r>
          </a:p>
          <a:p>
            <a:r>
              <a:rPr lang="en-AU" dirty="0"/>
              <a:t>Chapter 1 </a:t>
            </a:r>
          </a:p>
        </p:txBody>
      </p:sp>
    </p:spTree>
    <p:extLst>
      <p:ext uri="{BB962C8B-B14F-4D97-AF65-F5344CB8AC3E}">
        <p14:creationId xmlns:p14="http://schemas.microsoft.com/office/powerpoint/2010/main" val="1371709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Methodology</a:t>
            </a:r>
          </a:p>
        </p:txBody>
      </p:sp>
      <p:sp>
        <p:nvSpPr>
          <p:cNvPr id="3" name="Content Placeholder 2"/>
          <p:cNvSpPr>
            <a:spLocks noGrp="1"/>
          </p:cNvSpPr>
          <p:nvPr>
            <p:ph idx="1"/>
          </p:nvPr>
        </p:nvSpPr>
        <p:spPr/>
        <p:txBody>
          <a:bodyPr>
            <a:normAutofit/>
          </a:bodyPr>
          <a:lstStyle/>
          <a:p>
            <a:r>
              <a:rPr lang="en-AU" sz="2400" dirty="0">
                <a:solidFill>
                  <a:schemeClr val="tx2">
                    <a:lumMod val="20000"/>
                    <a:lumOff val="80000"/>
                  </a:schemeClr>
                </a:solidFill>
              </a:rPr>
              <a:t>Numbered steps / logical sequence</a:t>
            </a:r>
          </a:p>
          <a:p>
            <a:r>
              <a:rPr lang="en-AU" sz="2400" dirty="0">
                <a:solidFill>
                  <a:schemeClr val="tx2">
                    <a:lumMod val="20000"/>
                    <a:lumOff val="80000"/>
                  </a:schemeClr>
                </a:solidFill>
              </a:rPr>
              <a:t>Outline:</a:t>
            </a:r>
          </a:p>
          <a:p>
            <a:pPr lvl="1"/>
            <a:r>
              <a:rPr lang="en-AU" sz="2400" dirty="0">
                <a:solidFill>
                  <a:schemeClr val="tx2">
                    <a:lumMod val="20000"/>
                    <a:lumOff val="80000"/>
                  </a:schemeClr>
                </a:solidFill>
              </a:rPr>
              <a:t>Equipment used</a:t>
            </a:r>
          </a:p>
          <a:p>
            <a:pPr lvl="1"/>
            <a:r>
              <a:rPr lang="en-AU" sz="2400" dirty="0">
                <a:solidFill>
                  <a:schemeClr val="tx2">
                    <a:lumMod val="20000"/>
                    <a:lumOff val="80000"/>
                  </a:schemeClr>
                </a:solidFill>
              </a:rPr>
              <a:t>How variables have been </a:t>
            </a:r>
            <a:r>
              <a:rPr lang="en-AU" sz="2400" u="sng" dirty="0">
                <a:solidFill>
                  <a:schemeClr val="tx2">
                    <a:lumMod val="20000"/>
                    <a:lumOff val="80000"/>
                  </a:schemeClr>
                </a:solidFill>
              </a:rPr>
              <a:t>controlled</a:t>
            </a:r>
            <a:r>
              <a:rPr lang="en-AU" sz="2400" dirty="0">
                <a:solidFill>
                  <a:schemeClr val="tx2">
                    <a:lumMod val="20000"/>
                    <a:lumOff val="80000"/>
                  </a:schemeClr>
                </a:solidFill>
              </a:rPr>
              <a:t> </a:t>
            </a:r>
            <a:r>
              <a:rPr lang="en-AU" sz="2400" i="1" dirty="0">
                <a:solidFill>
                  <a:schemeClr val="tx2">
                    <a:lumMod val="20000"/>
                    <a:lumOff val="80000"/>
                  </a:schemeClr>
                </a:solidFill>
              </a:rPr>
              <a:t>(important!)</a:t>
            </a:r>
          </a:p>
          <a:p>
            <a:pPr lvl="1"/>
            <a:r>
              <a:rPr lang="en-AU" sz="2400" dirty="0">
                <a:solidFill>
                  <a:schemeClr val="tx2">
                    <a:lumMod val="20000"/>
                    <a:lumOff val="80000"/>
                  </a:schemeClr>
                </a:solidFill>
              </a:rPr>
              <a:t>How results have been specifically measured</a:t>
            </a:r>
          </a:p>
          <a:p>
            <a:pPr lvl="1"/>
            <a:r>
              <a:rPr lang="en-AU" sz="2400" dirty="0">
                <a:solidFill>
                  <a:schemeClr val="tx2">
                    <a:lumMod val="20000"/>
                    <a:lumOff val="80000"/>
                  </a:schemeClr>
                </a:solidFill>
              </a:rPr>
              <a:t>Number of trails/repetition</a:t>
            </a:r>
          </a:p>
          <a:p>
            <a:pPr lvl="1"/>
            <a:endParaRPr lang="en-AU" sz="2400" dirty="0">
              <a:solidFill>
                <a:schemeClr val="tx2">
                  <a:lumMod val="20000"/>
                  <a:lumOff val="80000"/>
                </a:schemeClr>
              </a:solidFill>
            </a:endParaRPr>
          </a:p>
          <a:p>
            <a:r>
              <a:rPr lang="en-AU" sz="2400" dirty="0">
                <a:solidFill>
                  <a:schemeClr val="tx2">
                    <a:lumMod val="20000"/>
                    <a:lumOff val="80000"/>
                  </a:schemeClr>
                </a:solidFill>
              </a:rPr>
              <a:t>Should be detailed</a:t>
            </a:r>
          </a:p>
          <a:p>
            <a:r>
              <a:rPr lang="en-AU" sz="2400" dirty="0">
                <a:solidFill>
                  <a:schemeClr val="tx2">
                    <a:lumMod val="20000"/>
                    <a:lumOff val="80000"/>
                  </a:schemeClr>
                </a:solidFill>
              </a:rPr>
              <a:t>Include a diagram if possible</a:t>
            </a:r>
          </a:p>
          <a:p>
            <a:endParaRPr lang="en-AU" dirty="0"/>
          </a:p>
        </p:txBody>
      </p:sp>
    </p:spTree>
    <p:extLst>
      <p:ext uri="{BB962C8B-B14F-4D97-AF65-F5344CB8AC3E}">
        <p14:creationId xmlns:p14="http://schemas.microsoft.com/office/powerpoint/2010/main" val="1432030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Presenting Data</a:t>
            </a:r>
          </a:p>
        </p:txBody>
      </p:sp>
      <p:sp>
        <p:nvSpPr>
          <p:cNvPr id="3" name="Content Placeholder 2"/>
          <p:cNvSpPr>
            <a:spLocks noGrp="1"/>
          </p:cNvSpPr>
          <p:nvPr>
            <p:ph idx="1"/>
          </p:nvPr>
        </p:nvSpPr>
        <p:spPr>
          <a:xfrm>
            <a:off x="386542" y="1945179"/>
            <a:ext cx="5448993" cy="4588626"/>
          </a:xfrm>
        </p:spPr>
        <p:txBody>
          <a:bodyPr>
            <a:normAutofit fontScale="25000" lnSpcReduction="20000"/>
          </a:bodyPr>
          <a:lstStyle/>
          <a:p>
            <a:pPr marL="114300" indent="0">
              <a:buNone/>
            </a:pPr>
            <a:r>
              <a:rPr lang="en-AU" sz="5600" b="1" u="sng" dirty="0">
                <a:solidFill>
                  <a:srgbClr val="008000"/>
                </a:solidFill>
              </a:rPr>
              <a:t>Tables:</a:t>
            </a:r>
          </a:p>
          <a:p>
            <a:r>
              <a:rPr lang="en-AU" sz="5600" dirty="0">
                <a:solidFill>
                  <a:schemeClr val="tx2">
                    <a:lumMod val="20000"/>
                    <a:lumOff val="80000"/>
                  </a:schemeClr>
                </a:solidFill>
              </a:rPr>
              <a:t>Must have a title</a:t>
            </a:r>
          </a:p>
          <a:p>
            <a:r>
              <a:rPr lang="en-AU" sz="5600" dirty="0">
                <a:solidFill>
                  <a:schemeClr val="tx2">
                    <a:lumMod val="20000"/>
                    <a:lumOff val="80000"/>
                  </a:schemeClr>
                </a:solidFill>
              </a:rPr>
              <a:t>Data presented in columns (usually IV on left, DV on right)</a:t>
            </a:r>
          </a:p>
          <a:p>
            <a:r>
              <a:rPr lang="en-AU" sz="5600" dirty="0">
                <a:solidFill>
                  <a:schemeClr val="tx2">
                    <a:lumMod val="20000"/>
                    <a:lumOff val="80000"/>
                  </a:schemeClr>
                </a:solidFill>
              </a:rPr>
              <a:t>Headings for each column, with units</a:t>
            </a:r>
          </a:p>
          <a:p>
            <a:r>
              <a:rPr lang="en-AU" sz="5600" dirty="0">
                <a:solidFill>
                  <a:schemeClr val="tx2">
                    <a:lumMod val="20000"/>
                    <a:lumOff val="80000"/>
                  </a:schemeClr>
                </a:solidFill>
              </a:rPr>
              <a:t>Trials &amp; Averages</a:t>
            </a:r>
          </a:p>
          <a:p>
            <a:pPr marL="114300" indent="0">
              <a:buNone/>
            </a:pPr>
            <a:r>
              <a:rPr lang="en-AU" sz="5600" b="1" u="sng" dirty="0">
                <a:solidFill>
                  <a:srgbClr val="008000"/>
                </a:solidFill>
              </a:rPr>
              <a:t>Graphs:</a:t>
            </a:r>
          </a:p>
          <a:p>
            <a:r>
              <a:rPr lang="en-AU" sz="5600" dirty="0">
                <a:solidFill>
                  <a:schemeClr val="tx2">
                    <a:lumMod val="20000"/>
                    <a:lumOff val="80000"/>
                  </a:schemeClr>
                </a:solidFill>
              </a:rPr>
              <a:t>Discrete Data (BAR) vs. Continuous (LINE)</a:t>
            </a:r>
          </a:p>
          <a:p>
            <a:r>
              <a:rPr lang="en-AU" sz="5600" dirty="0">
                <a:solidFill>
                  <a:schemeClr val="tx2">
                    <a:lumMod val="20000"/>
                    <a:lumOff val="80000"/>
                  </a:schemeClr>
                </a:solidFill>
              </a:rPr>
              <a:t>Title</a:t>
            </a:r>
          </a:p>
          <a:p>
            <a:pPr lvl="1"/>
            <a:r>
              <a:rPr lang="en-AU" sz="4000" dirty="0">
                <a:solidFill>
                  <a:schemeClr val="tx2">
                    <a:lumMod val="20000"/>
                    <a:lumOff val="80000"/>
                  </a:schemeClr>
                </a:solidFill>
              </a:rPr>
              <a:t>does it include axis information (independent/dependent) </a:t>
            </a:r>
            <a:r>
              <a:rPr lang="en-AU" sz="4000" i="1" dirty="0">
                <a:solidFill>
                  <a:schemeClr val="tx2">
                    <a:lumMod val="20000"/>
                    <a:lumOff val="80000"/>
                  </a:schemeClr>
                </a:solidFill>
              </a:rPr>
              <a:t>(avoid vs.)</a:t>
            </a:r>
          </a:p>
          <a:p>
            <a:pPr lvl="1"/>
            <a:r>
              <a:rPr lang="en-AU" sz="4000" dirty="0">
                <a:solidFill>
                  <a:schemeClr val="tx2">
                    <a:lumMod val="20000"/>
                    <a:lumOff val="80000"/>
                  </a:schemeClr>
                </a:solidFill>
              </a:rPr>
              <a:t>Does it include groups</a:t>
            </a:r>
          </a:p>
          <a:p>
            <a:pPr lvl="1"/>
            <a:r>
              <a:rPr lang="en-AU" sz="4000" dirty="0">
                <a:solidFill>
                  <a:schemeClr val="tx2">
                    <a:lumMod val="20000"/>
                    <a:lumOff val="80000"/>
                  </a:schemeClr>
                </a:solidFill>
              </a:rPr>
              <a:t>Is it over time?</a:t>
            </a:r>
          </a:p>
          <a:p>
            <a:r>
              <a:rPr lang="en-AU" sz="5600" dirty="0">
                <a:solidFill>
                  <a:schemeClr val="tx2">
                    <a:lumMod val="20000"/>
                    <a:lumOff val="80000"/>
                  </a:schemeClr>
                </a:solidFill>
              </a:rPr>
              <a:t>Labelled axes, with units</a:t>
            </a:r>
          </a:p>
          <a:p>
            <a:r>
              <a:rPr lang="en-AU" sz="5600" dirty="0">
                <a:solidFill>
                  <a:schemeClr val="tx2">
                    <a:lumMod val="20000"/>
                    <a:lumOff val="80000"/>
                  </a:schemeClr>
                </a:solidFill>
              </a:rPr>
              <a:t>Even scales</a:t>
            </a:r>
          </a:p>
          <a:p>
            <a:r>
              <a:rPr lang="en-AU" sz="5600" dirty="0">
                <a:solidFill>
                  <a:schemeClr val="tx2">
                    <a:lumMod val="20000"/>
                    <a:lumOff val="80000"/>
                  </a:schemeClr>
                </a:solidFill>
              </a:rPr>
              <a:t>If multiple trials – use the average</a:t>
            </a:r>
          </a:p>
          <a:p>
            <a:r>
              <a:rPr lang="en-AU" sz="5600" dirty="0">
                <a:solidFill>
                  <a:schemeClr val="tx2">
                    <a:lumMod val="20000"/>
                    <a:lumOff val="80000"/>
                  </a:schemeClr>
                </a:solidFill>
              </a:rPr>
              <a:t>Correct plotting + ruled lines</a:t>
            </a:r>
          </a:p>
          <a:p>
            <a:r>
              <a:rPr lang="en-AU" sz="5600" dirty="0">
                <a:solidFill>
                  <a:schemeClr val="tx2">
                    <a:lumMod val="20000"/>
                    <a:lumOff val="80000"/>
                  </a:schemeClr>
                </a:solidFill>
              </a:rPr>
              <a:t>Key / identification of groups</a:t>
            </a:r>
          </a:p>
          <a:p>
            <a:endParaRPr lang="en-AU" dirty="0"/>
          </a:p>
        </p:txBody>
      </p:sp>
      <p:pic>
        <p:nvPicPr>
          <p:cNvPr id="4100" name="Picture 4" descr="Image result for line graph heart r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3619" y="2164081"/>
            <a:ext cx="5311282" cy="29981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450676" y="5295207"/>
            <a:ext cx="5012575" cy="1200329"/>
          </a:xfrm>
          <a:prstGeom prst="rect">
            <a:avLst/>
          </a:prstGeom>
          <a:noFill/>
        </p:spPr>
        <p:txBody>
          <a:bodyPr wrap="square" rtlCol="0">
            <a:spAutoFit/>
          </a:bodyPr>
          <a:lstStyle/>
          <a:p>
            <a:r>
              <a:rPr lang="en-AU" dirty="0">
                <a:solidFill>
                  <a:srgbClr val="008000"/>
                </a:solidFill>
              </a:rPr>
              <a:t>What improvements could be made to this graph?</a:t>
            </a:r>
          </a:p>
          <a:p>
            <a:endParaRPr lang="en-AU" dirty="0"/>
          </a:p>
          <a:p>
            <a:r>
              <a:rPr lang="en-AU" dirty="0"/>
              <a:t>Read page 11 of your text for more information on graphs. </a:t>
            </a:r>
          </a:p>
        </p:txBody>
      </p:sp>
    </p:spTree>
    <p:extLst>
      <p:ext uri="{BB962C8B-B14F-4D97-AF65-F5344CB8AC3E}">
        <p14:creationId xmlns:p14="http://schemas.microsoft.com/office/powerpoint/2010/main" val="688003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Validity and Reliability</a:t>
            </a:r>
          </a:p>
        </p:txBody>
      </p:sp>
      <p:sp>
        <p:nvSpPr>
          <p:cNvPr id="3" name="Content Placeholder 2"/>
          <p:cNvSpPr>
            <a:spLocks noGrp="1"/>
          </p:cNvSpPr>
          <p:nvPr>
            <p:ph idx="1"/>
          </p:nvPr>
        </p:nvSpPr>
        <p:spPr>
          <a:xfrm>
            <a:off x="462348" y="2036619"/>
            <a:ext cx="11265221" cy="3996747"/>
          </a:xfrm>
        </p:spPr>
        <p:txBody>
          <a:bodyPr>
            <a:normAutofit fontScale="77500" lnSpcReduction="20000"/>
          </a:bodyPr>
          <a:lstStyle/>
          <a:p>
            <a:pPr marL="114300" indent="0">
              <a:buNone/>
            </a:pPr>
            <a:r>
              <a:rPr lang="en-AU" u="sng" dirty="0">
                <a:solidFill>
                  <a:srgbClr val="008000"/>
                </a:solidFill>
              </a:rPr>
              <a:t>Validity</a:t>
            </a:r>
            <a:r>
              <a:rPr lang="en-AU" dirty="0">
                <a:solidFill>
                  <a:srgbClr val="008000"/>
                </a:solidFill>
              </a:rPr>
              <a:t> </a:t>
            </a:r>
            <a:r>
              <a:rPr lang="en-AU" dirty="0">
                <a:solidFill>
                  <a:schemeClr val="tx2">
                    <a:lumMod val="20000"/>
                    <a:lumOff val="80000"/>
                  </a:schemeClr>
                </a:solidFill>
              </a:rPr>
              <a:t>– does the experiment test what it is supposed to test? Did other things affect the results?</a:t>
            </a:r>
          </a:p>
          <a:p>
            <a:pPr marL="114300" indent="0">
              <a:buNone/>
            </a:pPr>
            <a:r>
              <a:rPr lang="en-AU" dirty="0">
                <a:solidFill>
                  <a:schemeClr val="tx2">
                    <a:lumMod val="20000"/>
                    <a:lumOff val="80000"/>
                  </a:schemeClr>
                </a:solidFill>
              </a:rPr>
              <a:t>Improved by:</a:t>
            </a:r>
          </a:p>
          <a:p>
            <a:r>
              <a:rPr lang="en-AU" dirty="0">
                <a:solidFill>
                  <a:schemeClr val="tx2">
                    <a:lumMod val="20000"/>
                    <a:lumOff val="80000"/>
                  </a:schemeClr>
                </a:solidFill>
              </a:rPr>
              <a:t>Controlling all variables between groups</a:t>
            </a:r>
          </a:p>
          <a:p>
            <a:r>
              <a:rPr lang="en-AU" dirty="0">
                <a:solidFill>
                  <a:schemeClr val="tx2">
                    <a:lumMod val="20000"/>
                    <a:lumOff val="80000"/>
                  </a:schemeClr>
                </a:solidFill>
              </a:rPr>
              <a:t>Using a placebo / control group</a:t>
            </a:r>
          </a:p>
          <a:p>
            <a:r>
              <a:rPr lang="en-AU" dirty="0">
                <a:solidFill>
                  <a:schemeClr val="tx2">
                    <a:lumMod val="20000"/>
                    <a:lumOff val="80000"/>
                  </a:schemeClr>
                </a:solidFill>
              </a:rPr>
              <a:t>Randomising subjects</a:t>
            </a:r>
          </a:p>
          <a:p>
            <a:pPr marL="114300" indent="0">
              <a:buNone/>
            </a:pPr>
            <a:endParaRPr lang="en-AU" dirty="0">
              <a:solidFill>
                <a:schemeClr val="accent2"/>
              </a:solidFill>
            </a:endParaRPr>
          </a:p>
          <a:p>
            <a:pPr marL="114300" indent="0">
              <a:buNone/>
            </a:pPr>
            <a:r>
              <a:rPr lang="en-AU" u="sng" dirty="0">
                <a:solidFill>
                  <a:srgbClr val="008000"/>
                </a:solidFill>
              </a:rPr>
              <a:t>Reliability</a:t>
            </a:r>
            <a:r>
              <a:rPr lang="en-AU" dirty="0">
                <a:solidFill>
                  <a:srgbClr val="008000"/>
                </a:solidFill>
              </a:rPr>
              <a:t> </a:t>
            </a:r>
            <a:r>
              <a:rPr lang="en-AU" i="1" dirty="0">
                <a:solidFill>
                  <a:srgbClr val="008000"/>
                </a:solidFill>
              </a:rPr>
              <a:t>– </a:t>
            </a:r>
            <a:r>
              <a:rPr lang="en-AU" i="1" dirty="0">
                <a:solidFill>
                  <a:schemeClr val="tx2">
                    <a:lumMod val="20000"/>
                    <a:lumOff val="80000"/>
                  </a:schemeClr>
                </a:solidFill>
              </a:rPr>
              <a:t>how consistent are the results?</a:t>
            </a:r>
          </a:p>
          <a:p>
            <a:pPr marL="114300" indent="0">
              <a:buNone/>
            </a:pPr>
            <a:r>
              <a:rPr lang="en-AU" dirty="0">
                <a:solidFill>
                  <a:schemeClr val="tx2">
                    <a:lumMod val="20000"/>
                    <a:lumOff val="80000"/>
                  </a:schemeClr>
                </a:solidFill>
              </a:rPr>
              <a:t>Improved by:</a:t>
            </a:r>
          </a:p>
          <a:p>
            <a:r>
              <a:rPr lang="en-AU" dirty="0">
                <a:solidFill>
                  <a:schemeClr val="tx2">
                    <a:lumMod val="20000"/>
                    <a:lumOff val="80000"/>
                  </a:schemeClr>
                </a:solidFill>
              </a:rPr>
              <a:t>Repetition (same experiment many times) </a:t>
            </a:r>
          </a:p>
          <a:p>
            <a:r>
              <a:rPr lang="en-AU" dirty="0">
                <a:solidFill>
                  <a:schemeClr val="tx2">
                    <a:lumMod val="20000"/>
                    <a:lumOff val="80000"/>
                  </a:schemeClr>
                </a:solidFill>
              </a:rPr>
              <a:t>Replication (number of identical experiments running at same time or on a larger number of subjects)</a:t>
            </a:r>
          </a:p>
          <a:p>
            <a:r>
              <a:rPr lang="en-AU" dirty="0">
                <a:solidFill>
                  <a:schemeClr val="tx2">
                    <a:lumMod val="20000"/>
                    <a:lumOff val="80000"/>
                  </a:schemeClr>
                </a:solidFill>
              </a:rPr>
              <a:t>Increased sample size</a:t>
            </a:r>
          </a:p>
          <a:p>
            <a:endParaRPr lang="en-AU" dirty="0"/>
          </a:p>
        </p:txBody>
      </p:sp>
    </p:spTree>
    <p:extLst>
      <p:ext uri="{BB962C8B-B14F-4D97-AF65-F5344CB8AC3E}">
        <p14:creationId xmlns:p14="http://schemas.microsoft.com/office/powerpoint/2010/main" val="30796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Analysis and Conclusion</a:t>
            </a:r>
          </a:p>
        </p:txBody>
      </p:sp>
      <p:sp>
        <p:nvSpPr>
          <p:cNvPr id="3" name="Content Placeholder 2"/>
          <p:cNvSpPr>
            <a:spLocks noGrp="1"/>
          </p:cNvSpPr>
          <p:nvPr>
            <p:ph idx="1"/>
          </p:nvPr>
        </p:nvSpPr>
        <p:spPr/>
        <p:txBody>
          <a:bodyPr>
            <a:normAutofit lnSpcReduction="10000"/>
          </a:bodyPr>
          <a:lstStyle/>
          <a:p>
            <a:r>
              <a:rPr lang="en-AU" dirty="0">
                <a:solidFill>
                  <a:schemeClr val="tx2">
                    <a:lumMod val="20000"/>
                    <a:lumOff val="80000"/>
                  </a:schemeClr>
                </a:solidFill>
              </a:rPr>
              <a:t>Express the results in words:</a:t>
            </a:r>
          </a:p>
          <a:p>
            <a:pPr lvl="1"/>
            <a:r>
              <a:rPr lang="en-AU" dirty="0">
                <a:solidFill>
                  <a:schemeClr val="tx2">
                    <a:lumMod val="20000"/>
                    <a:lumOff val="80000"/>
                  </a:schemeClr>
                </a:solidFill>
              </a:rPr>
              <a:t>Is there a noticeable relationship/trend in results</a:t>
            </a:r>
          </a:p>
          <a:p>
            <a:pPr lvl="1"/>
            <a:r>
              <a:rPr lang="en-AU" dirty="0">
                <a:solidFill>
                  <a:schemeClr val="tx2">
                    <a:lumMod val="20000"/>
                    <a:lumOff val="80000"/>
                  </a:schemeClr>
                </a:solidFill>
              </a:rPr>
              <a:t>What happens to the DV as the IV increases or decreases?</a:t>
            </a:r>
          </a:p>
          <a:p>
            <a:pPr lvl="1"/>
            <a:r>
              <a:rPr lang="en-AU" dirty="0">
                <a:solidFill>
                  <a:schemeClr val="tx2">
                    <a:lumMod val="20000"/>
                    <a:lumOff val="80000"/>
                  </a:schemeClr>
                </a:solidFill>
              </a:rPr>
              <a:t>Give evidence / data to support</a:t>
            </a:r>
          </a:p>
          <a:p>
            <a:pPr lvl="1"/>
            <a:r>
              <a:rPr lang="en-AU" dirty="0">
                <a:solidFill>
                  <a:schemeClr val="tx2">
                    <a:lumMod val="20000"/>
                    <a:lumOff val="80000"/>
                  </a:schemeClr>
                </a:solidFill>
              </a:rPr>
              <a:t>Reasons for outliers</a:t>
            </a:r>
          </a:p>
          <a:p>
            <a:pPr lvl="1"/>
            <a:endParaRPr lang="en-AU" dirty="0">
              <a:solidFill>
                <a:schemeClr val="tx2">
                  <a:lumMod val="20000"/>
                  <a:lumOff val="80000"/>
                </a:schemeClr>
              </a:solidFill>
            </a:endParaRPr>
          </a:p>
          <a:p>
            <a:r>
              <a:rPr lang="en-AU" dirty="0">
                <a:solidFill>
                  <a:schemeClr val="tx2">
                    <a:lumMod val="20000"/>
                    <a:lumOff val="80000"/>
                  </a:schemeClr>
                </a:solidFill>
              </a:rPr>
              <a:t>Do not forget to compare between </a:t>
            </a:r>
            <a:r>
              <a:rPr lang="en-AU" u="sng" dirty="0">
                <a:solidFill>
                  <a:schemeClr val="tx2">
                    <a:lumMod val="20000"/>
                    <a:lumOff val="80000"/>
                  </a:schemeClr>
                </a:solidFill>
              </a:rPr>
              <a:t>experimental</a:t>
            </a:r>
            <a:r>
              <a:rPr lang="en-AU" dirty="0">
                <a:solidFill>
                  <a:schemeClr val="tx2">
                    <a:lumMod val="20000"/>
                    <a:lumOff val="80000"/>
                  </a:schemeClr>
                </a:solidFill>
              </a:rPr>
              <a:t> and </a:t>
            </a:r>
            <a:r>
              <a:rPr lang="en-AU" u="sng" dirty="0">
                <a:solidFill>
                  <a:schemeClr val="tx2">
                    <a:lumMod val="20000"/>
                    <a:lumOff val="80000"/>
                  </a:schemeClr>
                </a:solidFill>
              </a:rPr>
              <a:t>control</a:t>
            </a:r>
            <a:r>
              <a:rPr lang="en-AU" dirty="0">
                <a:solidFill>
                  <a:schemeClr val="tx2">
                    <a:lumMod val="20000"/>
                    <a:lumOff val="80000"/>
                  </a:schemeClr>
                </a:solidFill>
              </a:rPr>
              <a:t> group.</a:t>
            </a:r>
          </a:p>
          <a:p>
            <a:pPr lvl="1"/>
            <a:r>
              <a:rPr lang="en-AU" i="1" dirty="0">
                <a:solidFill>
                  <a:schemeClr val="tx2">
                    <a:lumMod val="20000"/>
                    <a:lumOff val="80000"/>
                  </a:schemeClr>
                </a:solidFill>
              </a:rPr>
              <a:t>e.g., the experimental group showed an increase in BMR, in comparison to the controlled group who had no change to BMR / or a decrease in BMR</a:t>
            </a:r>
          </a:p>
          <a:p>
            <a:endParaRPr lang="en-AU" dirty="0">
              <a:solidFill>
                <a:schemeClr val="tx2">
                  <a:lumMod val="20000"/>
                  <a:lumOff val="80000"/>
                </a:schemeClr>
              </a:solidFill>
            </a:endParaRPr>
          </a:p>
          <a:p>
            <a:r>
              <a:rPr lang="en-AU" dirty="0">
                <a:solidFill>
                  <a:schemeClr val="tx2">
                    <a:lumMod val="20000"/>
                    <a:lumOff val="80000"/>
                  </a:schemeClr>
                </a:solidFill>
              </a:rPr>
              <a:t>Do results support or refute hypothesis?</a:t>
            </a:r>
          </a:p>
          <a:p>
            <a:endParaRPr lang="en-AU" dirty="0"/>
          </a:p>
        </p:txBody>
      </p:sp>
    </p:spTree>
    <p:extLst>
      <p:ext uri="{BB962C8B-B14F-4D97-AF65-F5344CB8AC3E}">
        <p14:creationId xmlns:p14="http://schemas.microsoft.com/office/powerpoint/2010/main" val="59864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Experimental Error</a:t>
            </a:r>
          </a:p>
        </p:txBody>
      </p:sp>
      <p:sp>
        <p:nvSpPr>
          <p:cNvPr id="3" name="Content Placeholder 2"/>
          <p:cNvSpPr>
            <a:spLocks noGrp="1"/>
          </p:cNvSpPr>
          <p:nvPr>
            <p:ph idx="1"/>
          </p:nvPr>
        </p:nvSpPr>
        <p:spPr>
          <a:xfrm>
            <a:off x="394763" y="2230600"/>
            <a:ext cx="11201492" cy="4228389"/>
          </a:xfrm>
        </p:spPr>
        <p:txBody>
          <a:bodyPr>
            <a:normAutofit fontScale="77500" lnSpcReduction="20000"/>
          </a:bodyPr>
          <a:lstStyle/>
          <a:p>
            <a:pPr marL="114300" indent="0">
              <a:buNone/>
            </a:pPr>
            <a:r>
              <a:rPr lang="en-AU" dirty="0">
                <a:solidFill>
                  <a:schemeClr val="tx2">
                    <a:lumMod val="20000"/>
                    <a:lumOff val="80000"/>
                  </a:schemeClr>
                </a:solidFill>
              </a:rPr>
              <a:t>Experiments always contain errors. Hence why it never really ‘proves’ a hypothesis, rather the results ‘support’. </a:t>
            </a:r>
          </a:p>
          <a:p>
            <a:pPr marL="114300" indent="0">
              <a:buNone/>
            </a:pPr>
            <a:endParaRPr lang="en-AU" dirty="0">
              <a:solidFill>
                <a:schemeClr val="tx2">
                  <a:lumMod val="75000"/>
                </a:schemeClr>
              </a:solidFill>
            </a:endParaRPr>
          </a:p>
          <a:p>
            <a:pPr marL="114300" indent="0">
              <a:buNone/>
            </a:pPr>
            <a:r>
              <a:rPr lang="en-AU" u="sng" dirty="0">
                <a:solidFill>
                  <a:srgbClr val="008000"/>
                </a:solidFill>
              </a:rPr>
              <a:t>Human Error:</a:t>
            </a:r>
          </a:p>
          <a:p>
            <a:pPr marL="114300" indent="0">
              <a:buNone/>
            </a:pPr>
            <a:r>
              <a:rPr lang="en-AU" dirty="0">
                <a:solidFill>
                  <a:schemeClr val="tx2">
                    <a:lumMod val="20000"/>
                    <a:lumOff val="80000"/>
                  </a:schemeClr>
                </a:solidFill>
              </a:rPr>
              <a:t>A mistake has occurred, e.g., incorrectly reading a scale, spilling of liquid before measuring volume. These are not part of experimental error, and can be avoided by taking care and regular checking.</a:t>
            </a:r>
            <a:endParaRPr lang="en-AU" dirty="0">
              <a:solidFill>
                <a:schemeClr val="tx2">
                  <a:lumMod val="75000"/>
                </a:schemeClr>
              </a:solidFill>
            </a:endParaRPr>
          </a:p>
          <a:p>
            <a:pPr marL="114300" indent="0">
              <a:buNone/>
            </a:pPr>
            <a:r>
              <a:rPr lang="en-AU" u="sng" dirty="0">
                <a:solidFill>
                  <a:srgbClr val="008000"/>
                </a:solidFill>
              </a:rPr>
              <a:t>Random Error:</a:t>
            </a:r>
          </a:p>
          <a:p>
            <a:pPr marL="114300" indent="0">
              <a:buNone/>
            </a:pPr>
            <a:r>
              <a:rPr lang="en-AU" dirty="0">
                <a:solidFill>
                  <a:schemeClr val="tx2">
                    <a:lumMod val="20000"/>
                    <a:lumOff val="80000"/>
                  </a:schemeClr>
                </a:solidFill>
              </a:rPr>
              <a:t>Unpredictable errors that occur. They are present in all experiments, because no measurements can be made with absolute precision, e.g., stopping a stop watch at the ‘right’ time. </a:t>
            </a:r>
          </a:p>
          <a:p>
            <a:r>
              <a:rPr lang="en-AU" dirty="0">
                <a:solidFill>
                  <a:schemeClr val="tx2">
                    <a:lumMod val="20000"/>
                    <a:lumOff val="80000"/>
                  </a:schemeClr>
                </a:solidFill>
              </a:rPr>
              <a:t>Reduced be taking several measurements and averaging</a:t>
            </a:r>
            <a:endParaRPr lang="en-AU" dirty="0">
              <a:solidFill>
                <a:schemeClr val="tx2">
                  <a:lumMod val="75000"/>
                </a:schemeClr>
              </a:solidFill>
            </a:endParaRPr>
          </a:p>
          <a:p>
            <a:pPr marL="114300" indent="0">
              <a:buNone/>
            </a:pPr>
            <a:r>
              <a:rPr lang="en-AU" u="sng" dirty="0">
                <a:solidFill>
                  <a:srgbClr val="008000"/>
                </a:solidFill>
              </a:rPr>
              <a:t>Systematic Error:</a:t>
            </a:r>
          </a:p>
          <a:p>
            <a:pPr marL="114300" indent="0">
              <a:buNone/>
            </a:pPr>
            <a:r>
              <a:rPr lang="en-AU" dirty="0">
                <a:solidFill>
                  <a:schemeClr val="tx2">
                    <a:lumMod val="20000"/>
                    <a:lumOff val="80000"/>
                  </a:schemeClr>
                </a:solidFill>
              </a:rPr>
              <a:t>Occur because of the way the experiment was designed. As a result, the measurements will all be too low or too high. </a:t>
            </a:r>
          </a:p>
          <a:p>
            <a:r>
              <a:rPr lang="en-AU" dirty="0">
                <a:solidFill>
                  <a:schemeClr val="tx2">
                    <a:lumMod val="20000"/>
                    <a:lumOff val="80000"/>
                  </a:schemeClr>
                </a:solidFill>
              </a:rPr>
              <a:t>Only fixed by changing the procedure. </a:t>
            </a:r>
          </a:p>
          <a:p>
            <a:endParaRPr lang="en-AU" dirty="0"/>
          </a:p>
        </p:txBody>
      </p:sp>
    </p:spTree>
    <p:extLst>
      <p:ext uri="{BB962C8B-B14F-4D97-AF65-F5344CB8AC3E}">
        <p14:creationId xmlns:p14="http://schemas.microsoft.com/office/powerpoint/2010/main" val="4167077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Bias and Blind Experiments</a:t>
            </a:r>
          </a:p>
        </p:txBody>
      </p:sp>
      <p:sp>
        <p:nvSpPr>
          <p:cNvPr id="3" name="Content Placeholder 2"/>
          <p:cNvSpPr>
            <a:spLocks noGrp="1"/>
          </p:cNvSpPr>
          <p:nvPr>
            <p:ph idx="1"/>
          </p:nvPr>
        </p:nvSpPr>
        <p:spPr>
          <a:xfrm>
            <a:off x="282633" y="2144683"/>
            <a:ext cx="11024151" cy="4013373"/>
          </a:xfrm>
        </p:spPr>
        <p:txBody>
          <a:bodyPr>
            <a:normAutofit fontScale="77500" lnSpcReduction="20000"/>
          </a:bodyPr>
          <a:lstStyle/>
          <a:p>
            <a:pPr marL="114300" indent="0">
              <a:buNone/>
            </a:pPr>
            <a:r>
              <a:rPr lang="en-AU" u="sng" dirty="0">
                <a:solidFill>
                  <a:srgbClr val="008000"/>
                </a:solidFill>
              </a:rPr>
              <a:t>Experimental Bias</a:t>
            </a:r>
          </a:p>
          <a:p>
            <a:pPr marL="114300" indent="0">
              <a:buNone/>
            </a:pPr>
            <a:r>
              <a:rPr lang="en-AU" dirty="0">
                <a:solidFill>
                  <a:schemeClr val="tx2">
                    <a:lumMod val="20000"/>
                    <a:lumOff val="80000"/>
                  </a:schemeClr>
                </a:solidFill>
              </a:rPr>
              <a:t>Research bias is a process where the scientists performing the research influence the results, in order to portray a certain outcome.</a:t>
            </a:r>
          </a:p>
          <a:p>
            <a:r>
              <a:rPr lang="en-AU" dirty="0">
                <a:solidFill>
                  <a:schemeClr val="tx2">
                    <a:lumMod val="20000"/>
                    <a:lumOff val="80000"/>
                  </a:schemeClr>
                </a:solidFill>
              </a:rPr>
              <a:t>Can arise from experimental error and failure to take into account all possible variables</a:t>
            </a:r>
          </a:p>
          <a:p>
            <a:r>
              <a:rPr lang="en-AU" dirty="0">
                <a:solidFill>
                  <a:schemeClr val="tx2">
                    <a:lumMod val="20000"/>
                    <a:lumOff val="80000"/>
                  </a:schemeClr>
                </a:solidFill>
              </a:rPr>
              <a:t>Other bias arises when researches select subject that are more likely to generate the desired results, a reversal of the normal processes governing science</a:t>
            </a:r>
          </a:p>
          <a:p>
            <a:pPr marL="114300" indent="0">
              <a:buNone/>
            </a:pPr>
            <a:r>
              <a:rPr lang="en-AU" dirty="0">
                <a:solidFill>
                  <a:schemeClr val="tx2">
                    <a:lumMod val="20000"/>
                    <a:lumOff val="80000"/>
                  </a:schemeClr>
                </a:solidFill>
              </a:rPr>
              <a:t>= reduced by using double blind studies</a:t>
            </a:r>
          </a:p>
          <a:p>
            <a:pPr marL="114300" indent="0">
              <a:buNone/>
            </a:pPr>
            <a:endParaRPr lang="en-AU" dirty="0">
              <a:solidFill>
                <a:schemeClr val="tx2">
                  <a:lumMod val="75000"/>
                </a:schemeClr>
              </a:solidFill>
            </a:endParaRPr>
          </a:p>
          <a:p>
            <a:pPr marL="114300" indent="0">
              <a:buNone/>
            </a:pPr>
            <a:r>
              <a:rPr lang="en-AU" u="sng" dirty="0">
                <a:solidFill>
                  <a:srgbClr val="008000"/>
                </a:solidFill>
              </a:rPr>
              <a:t>Blind studies </a:t>
            </a:r>
          </a:p>
          <a:p>
            <a:r>
              <a:rPr lang="en-AU" dirty="0">
                <a:solidFill>
                  <a:srgbClr val="008000"/>
                </a:solidFill>
              </a:rPr>
              <a:t>Blind</a:t>
            </a:r>
            <a:r>
              <a:rPr lang="en-AU" dirty="0">
                <a:solidFill>
                  <a:schemeClr val="accent2"/>
                </a:solidFill>
              </a:rPr>
              <a:t>: </a:t>
            </a:r>
            <a:r>
              <a:rPr lang="en-AU" dirty="0">
                <a:solidFill>
                  <a:schemeClr val="tx2">
                    <a:lumMod val="20000"/>
                    <a:lumOff val="80000"/>
                  </a:schemeClr>
                </a:solidFill>
              </a:rPr>
              <a:t>the subject is unaware if taking active drug or placebo</a:t>
            </a:r>
            <a:endParaRPr lang="en-AU" dirty="0">
              <a:solidFill>
                <a:schemeClr val="tx2">
                  <a:lumMod val="75000"/>
                </a:schemeClr>
              </a:solidFill>
            </a:endParaRPr>
          </a:p>
          <a:p>
            <a:r>
              <a:rPr lang="en-AU" dirty="0">
                <a:solidFill>
                  <a:srgbClr val="008000"/>
                </a:solidFill>
              </a:rPr>
              <a:t>Double Blind: </a:t>
            </a:r>
            <a:r>
              <a:rPr lang="en-AU" dirty="0">
                <a:solidFill>
                  <a:schemeClr val="tx2">
                    <a:lumMod val="20000"/>
                    <a:lumOff val="80000"/>
                  </a:schemeClr>
                </a:solidFill>
              </a:rPr>
              <a:t>both the subject and the administrator is unaware</a:t>
            </a:r>
          </a:p>
          <a:p>
            <a:r>
              <a:rPr lang="en-AU" dirty="0">
                <a:solidFill>
                  <a:schemeClr val="tx2">
                    <a:lumMod val="20000"/>
                    <a:lumOff val="80000"/>
                  </a:schemeClr>
                </a:solidFill>
              </a:rPr>
              <a:t>Blind studies reduce bias therefore </a:t>
            </a:r>
            <a:r>
              <a:rPr lang="en-AU" dirty="0">
                <a:solidFill>
                  <a:srgbClr val="FFFFFF"/>
                </a:solidFill>
              </a:rPr>
              <a:t>improve </a:t>
            </a:r>
            <a:r>
              <a:rPr lang="en-AU" dirty="0">
                <a:solidFill>
                  <a:schemeClr val="tx2">
                    <a:lumMod val="20000"/>
                    <a:lumOff val="80000"/>
                  </a:schemeClr>
                </a:solidFill>
              </a:rPr>
              <a:t>validity</a:t>
            </a:r>
          </a:p>
          <a:p>
            <a:endParaRPr lang="en-AU" dirty="0"/>
          </a:p>
        </p:txBody>
      </p:sp>
    </p:spTree>
    <p:extLst>
      <p:ext uri="{BB962C8B-B14F-4D97-AF65-F5344CB8AC3E}">
        <p14:creationId xmlns:p14="http://schemas.microsoft.com/office/powerpoint/2010/main" val="2508751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Type of Data and Study</a:t>
            </a:r>
          </a:p>
        </p:txBody>
      </p:sp>
      <p:sp>
        <p:nvSpPr>
          <p:cNvPr id="3" name="Content Placeholder 2"/>
          <p:cNvSpPr>
            <a:spLocks noGrp="1"/>
          </p:cNvSpPr>
          <p:nvPr>
            <p:ph idx="1"/>
          </p:nvPr>
        </p:nvSpPr>
        <p:spPr>
          <a:xfrm>
            <a:off x="1202919" y="2277687"/>
            <a:ext cx="9784080" cy="4206240"/>
          </a:xfrm>
        </p:spPr>
        <p:txBody>
          <a:bodyPr/>
          <a:lstStyle/>
          <a:p>
            <a:pPr marL="114300" indent="0">
              <a:buNone/>
            </a:pPr>
            <a:r>
              <a:rPr lang="en-AU" u="sng" dirty="0">
                <a:solidFill>
                  <a:srgbClr val="008000"/>
                </a:solidFill>
              </a:rPr>
              <a:t>Type of Data</a:t>
            </a:r>
          </a:p>
          <a:p>
            <a:r>
              <a:rPr lang="en-AU" dirty="0">
                <a:solidFill>
                  <a:srgbClr val="008000"/>
                </a:solidFill>
              </a:rPr>
              <a:t>Quantitative data:</a:t>
            </a:r>
            <a:r>
              <a:rPr lang="en-AU" dirty="0">
                <a:solidFill>
                  <a:srgbClr val="FFFFFF"/>
                </a:solidFill>
              </a:rPr>
              <a:t> measured in numbers and usually involving measurement</a:t>
            </a:r>
          </a:p>
          <a:p>
            <a:r>
              <a:rPr lang="en-AU" dirty="0">
                <a:solidFill>
                  <a:srgbClr val="008000"/>
                </a:solidFill>
              </a:rPr>
              <a:t>Qualitative data: </a:t>
            </a:r>
            <a:r>
              <a:rPr lang="en-AU" dirty="0">
                <a:solidFill>
                  <a:srgbClr val="FFFFFF"/>
                </a:solidFill>
              </a:rPr>
              <a:t>observations that do not involve numbers or measurement</a:t>
            </a:r>
          </a:p>
          <a:p>
            <a:pPr marL="114300" indent="0">
              <a:buNone/>
            </a:pPr>
            <a:endParaRPr lang="en-AU" dirty="0">
              <a:solidFill>
                <a:srgbClr val="FFFFFF"/>
              </a:solidFill>
            </a:endParaRPr>
          </a:p>
          <a:p>
            <a:pPr marL="114300" indent="0">
              <a:buNone/>
            </a:pPr>
            <a:r>
              <a:rPr lang="en-AU" u="sng" dirty="0">
                <a:solidFill>
                  <a:srgbClr val="008000"/>
                </a:solidFill>
              </a:rPr>
              <a:t>Types of Studies</a:t>
            </a:r>
          </a:p>
          <a:p>
            <a:r>
              <a:rPr lang="en-AU" dirty="0">
                <a:solidFill>
                  <a:srgbClr val="008000"/>
                </a:solidFill>
              </a:rPr>
              <a:t>Case Study: </a:t>
            </a:r>
            <a:r>
              <a:rPr lang="en-AU" dirty="0">
                <a:solidFill>
                  <a:srgbClr val="FFFFFF"/>
                </a:solidFill>
              </a:rPr>
              <a:t>an in-depth investigation of one particular person or situation, e.g., documenting a particular disease on one person.</a:t>
            </a:r>
          </a:p>
          <a:p>
            <a:r>
              <a:rPr lang="en-AU" dirty="0">
                <a:solidFill>
                  <a:srgbClr val="008000"/>
                </a:solidFill>
              </a:rPr>
              <a:t>Longitudinal: </a:t>
            </a:r>
            <a:r>
              <a:rPr lang="en-AU" dirty="0">
                <a:solidFill>
                  <a:srgbClr val="FFFFFF"/>
                </a:solidFill>
              </a:rPr>
              <a:t>conducted over a long period of time</a:t>
            </a:r>
          </a:p>
          <a:p>
            <a:endParaRPr lang="en-AU" dirty="0"/>
          </a:p>
        </p:txBody>
      </p:sp>
    </p:spTree>
    <p:extLst>
      <p:ext uri="{BB962C8B-B14F-4D97-AF65-F5344CB8AC3E}">
        <p14:creationId xmlns:p14="http://schemas.microsoft.com/office/powerpoint/2010/main" val="388704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Ethical Principles to Consider</a:t>
            </a:r>
          </a:p>
        </p:txBody>
      </p:sp>
      <p:sp>
        <p:nvSpPr>
          <p:cNvPr id="3" name="Content Placeholder 2"/>
          <p:cNvSpPr>
            <a:spLocks noGrp="1"/>
          </p:cNvSpPr>
          <p:nvPr>
            <p:ph idx="1"/>
          </p:nvPr>
        </p:nvSpPr>
        <p:spPr>
          <a:xfrm>
            <a:off x="679218" y="2310938"/>
            <a:ext cx="9784080" cy="4206240"/>
          </a:xfrm>
        </p:spPr>
        <p:txBody>
          <a:bodyPr>
            <a:normAutofit/>
          </a:bodyPr>
          <a:lstStyle/>
          <a:p>
            <a:r>
              <a:rPr lang="en-AU" sz="2000" dirty="0">
                <a:solidFill>
                  <a:srgbClr val="008000"/>
                </a:solidFill>
              </a:rPr>
              <a:t>Voluntary Participation </a:t>
            </a:r>
            <a:r>
              <a:rPr lang="en-AU" sz="2000" dirty="0">
                <a:solidFill>
                  <a:schemeClr val="tx2">
                    <a:lumMod val="20000"/>
                    <a:lumOff val="80000"/>
                  </a:schemeClr>
                </a:solidFill>
              </a:rPr>
              <a:t>– people should not be pressured into taking part in the research</a:t>
            </a:r>
          </a:p>
          <a:p>
            <a:r>
              <a:rPr lang="en-AU" sz="2000" dirty="0">
                <a:solidFill>
                  <a:srgbClr val="008000"/>
                </a:solidFill>
              </a:rPr>
              <a:t>Informed Consent </a:t>
            </a:r>
            <a:r>
              <a:rPr lang="en-AU" sz="2000" dirty="0">
                <a:solidFill>
                  <a:schemeClr val="tx2">
                    <a:lumMod val="20000"/>
                    <a:lumOff val="80000"/>
                  </a:schemeClr>
                </a:solidFill>
              </a:rPr>
              <a:t>– the participants should be fully informed about the objectives, procedures, possible risks and potential benefits </a:t>
            </a:r>
          </a:p>
          <a:p>
            <a:pPr lvl="1"/>
            <a:r>
              <a:rPr lang="en-AU" dirty="0">
                <a:solidFill>
                  <a:schemeClr val="tx2">
                    <a:lumMod val="20000"/>
                    <a:lumOff val="80000"/>
                  </a:schemeClr>
                </a:solidFill>
              </a:rPr>
              <a:t>Consent in writing is sought after </a:t>
            </a:r>
            <a:r>
              <a:rPr lang="en-AU" u="sng" dirty="0">
                <a:solidFill>
                  <a:schemeClr val="tx2">
                    <a:lumMod val="20000"/>
                    <a:lumOff val="80000"/>
                  </a:schemeClr>
                </a:solidFill>
              </a:rPr>
              <a:t>all</a:t>
            </a:r>
            <a:r>
              <a:rPr lang="en-AU" dirty="0">
                <a:solidFill>
                  <a:schemeClr val="tx2">
                    <a:lumMod val="20000"/>
                    <a:lumOff val="80000"/>
                  </a:schemeClr>
                </a:solidFill>
              </a:rPr>
              <a:t> information has been given</a:t>
            </a:r>
          </a:p>
          <a:p>
            <a:r>
              <a:rPr lang="en-AU" sz="2000" dirty="0">
                <a:solidFill>
                  <a:srgbClr val="008000"/>
                </a:solidFill>
              </a:rPr>
              <a:t>Risk of Harm </a:t>
            </a:r>
            <a:r>
              <a:rPr lang="en-AU" sz="2000" dirty="0">
                <a:solidFill>
                  <a:schemeClr val="tx2">
                    <a:lumMod val="20000"/>
                    <a:lumOff val="80000"/>
                  </a:schemeClr>
                </a:solidFill>
              </a:rPr>
              <a:t>– the possibility of harm should be minimised and the relationship between the risks and the benefit should be carefully assessed. </a:t>
            </a:r>
          </a:p>
          <a:p>
            <a:r>
              <a:rPr lang="en-AU" sz="2000" dirty="0">
                <a:solidFill>
                  <a:srgbClr val="008000"/>
                </a:solidFill>
              </a:rPr>
              <a:t>Confidentiality</a:t>
            </a:r>
            <a:r>
              <a:rPr lang="en-AU" sz="2000" dirty="0">
                <a:solidFill>
                  <a:schemeClr val="accent2"/>
                </a:solidFill>
              </a:rPr>
              <a:t> </a:t>
            </a:r>
            <a:r>
              <a:rPr lang="en-AU" sz="2000" dirty="0">
                <a:solidFill>
                  <a:srgbClr val="FFFFFF"/>
                </a:solidFill>
              </a:rPr>
              <a:t>– identities of the participants is not to be revealed, only to the people directly involved in the study</a:t>
            </a:r>
          </a:p>
          <a:p>
            <a:r>
              <a:rPr lang="en-AU" sz="2000" dirty="0">
                <a:solidFill>
                  <a:srgbClr val="008000"/>
                </a:solidFill>
              </a:rPr>
              <a:t>Anonymity</a:t>
            </a:r>
            <a:r>
              <a:rPr lang="en-AU" sz="2000" dirty="0">
                <a:solidFill>
                  <a:schemeClr val="accent2"/>
                </a:solidFill>
              </a:rPr>
              <a:t> </a:t>
            </a:r>
            <a:r>
              <a:rPr lang="en-AU" sz="2000" dirty="0">
                <a:solidFill>
                  <a:srgbClr val="FFFFFF"/>
                </a:solidFill>
              </a:rPr>
              <a:t>– participants remain anonymous, even to the researchers. </a:t>
            </a:r>
          </a:p>
          <a:p>
            <a:endParaRPr lang="en-AU" dirty="0"/>
          </a:p>
        </p:txBody>
      </p:sp>
    </p:spTree>
    <p:extLst>
      <p:ext uri="{BB962C8B-B14F-4D97-AF65-F5344CB8AC3E}">
        <p14:creationId xmlns:p14="http://schemas.microsoft.com/office/powerpoint/2010/main" val="1319557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Clinical Trails </a:t>
            </a:r>
          </a:p>
        </p:txBody>
      </p:sp>
      <p:sp>
        <p:nvSpPr>
          <p:cNvPr id="3" name="Content Placeholder 2"/>
          <p:cNvSpPr>
            <a:spLocks noGrp="1"/>
          </p:cNvSpPr>
          <p:nvPr>
            <p:ph idx="1"/>
          </p:nvPr>
        </p:nvSpPr>
        <p:spPr>
          <a:xfrm>
            <a:off x="494516" y="2338665"/>
            <a:ext cx="10554574" cy="4353080"/>
          </a:xfrm>
        </p:spPr>
        <p:txBody>
          <a:bodyPr>
            <a:normAutofit fontScale="77500" lnSpcReduction="20000"/>
          </a:bodyPr>
          <a:lstStyle/>
          <a:p>
            <a:pPr marL="114300" indent="0">
              <a:buNone/>
            </a:pPr>
            <a:r>
              <a:rPr lang="en-AU" sz="2000" u="sng" dirty="0">
                <a:solidFill>
                  <a:srgbClr val="008000"/>
                </a:solidFill>
              </a:rPr>
              <a:t>Process:</a:t>
            </a:r>
          </a:p>
          <a:p>
            <a:pPr marL="571500" indent="-457200">
              <a:buFont typeface="+mj-lt"/>
              <a:buAutoNum type="arabicPeriod"/>
            </a:pPr>
            <a:r>
              <a:rPr lang="en-AU" dirty="0">
                <a:solidFill>
                  <a:srgbClr val="FFFFFF"/>
                </a:solidFill>
              </a:rPr>
              <a:t>Laboratory studies and/or animal testing</a:t>
            </a:r>
          </a:p>
          <a:p>
            <a:pPr marL="571500" indent="-457200">
              <a:buFont typeface="+mj-lt"/>
              <a:buAutoNum type="arabicPeriod"/>
            </a:pPr>
            <a:r>
              <a:rPr lang="en-AU" dirty="0">
                <a:solidFill>
                  <a:srgbClr val="FFFFFF"/>
                </a:solidFill>
              </a:rPr>
              <a:t>Test the drug on a small group of patients (15-30)</a:t>
            </a:r>
          </a:p>
          <a:p>
            <a:pPr marL="571500" indent="-457200">
              <a:buFont typeface="+mj-lt"/>
              <a:buAutoNum type="arabicPeriod"/>
            </a:pPr>
            <a:r>
              <a:rPr lang="en-AU" dirty="0">
                <a:solidFill>
                  <a:srgbClr val="FFFFFF"/>
                </a:solidFill>
              </a:rPr>
              <a:t>Test a larger group (under 100)</a:t>
            </a:r>
          </a:p>
          <a:p>
            <a:pPr marL="571500" indent="-457200">
              <a:buFont typeface="+mj-lt"/>
              <a:buAutoNum type="arabicPeriod"/>
            </a:pPr>
            <a:r>
              <a:rPr lang="en-AU" dirty="0">
                <a:solidFill>
                  <a:srgbClr val="FFFFFF"/>
                </a:solidFill>
              </a:rPr>
              <a:t>Test an even larger group</a:t>
            </a:r>
          </a:p>
          <a:p>
            <a:pPr marL="571500" indent="-457200">
              <a:buFont typeface="+mj-lt"/>
              <a:buAutoNum type="arabicPeriod"/>
            </a:pPr>
            <a:r>
              <a:rPr lang="en-AU" dirty="0">
                <a:solidFill>
                  <a:srgbClr val="FFFFFF"/>
                </a:solidFill>
              </a:rPr>
              <a:t>Approval by medical authorities</a:t>
            </a:r>
          </a:p>
          <a:p>
            <a:pPr marL="571500" indent="-457200">
              <a:buFont typeface="+mj-lt"/>
              <a:buAutoNum type="arabicPeriod"/>
            </a:pPr>
            <a:r>
              <a:rPr lang="en-AU" dirty="0">
                <a:solidFill>
                  <a:srgbClr val="FFFFFF"/>
                </a:solidFill>
              </a:rPr>
              <a:t>Ongoing testing / made available to the public</a:t>
            </a:r>
          </a:p>
          <a:p>
            <a:pPr marL="571500" indent="-457200">
              <a:buFont typeface="+mj-lt"/>
              <a:buAutoNum type="arabicPeriod"/>
            </a:pPr>
            <a:endParaRPr lang="en-AU" dirty="0">
              <a:solidFill>
                <a:srgbClr val="FFFFFF"/>
              </a:solidFill>
            </a:endParaRPr>
          </a:p>
          <a:p>
            <a:pPr marL="571500" indent="-457200">
              <a:buFont typeface="+mj-lt"/>
              <a:buAutoNum type="arabicPeriod"/>
            </a:pPr>
            <a:endParaRPr lang="en-AU" dirty="0">
              <a:solidFill>
                <a:srgbClr val="FFFFFF"/>
              </a:solidFill>
            </a:endParaRPr>
          </a:p>
          <a:p>
            <a:pPr marL="114300" indent="0">
              <a:buNone/>
            </a:pPr>
            <a:r>
              <a:rPr lang="en-AU" dirty="0">
                <a:solidFill>
                  <a:srgbClr val="FFFFFF"/>
                </a:solidFill>
              </a:rPr>
              <a:t>Watch –</a:t>
            </a:r>
          </a:p>
          <a:p>
            <a:pPr marL="114300" indent="0">
              <a:buNone/>
            </a:pPr>
            <a:r>
              <a:rPr lang="en-AU" dirty="0">
                <a:hlinkClick r:id="rId2"/>
              </a:rPr>
              <a:t>https://www.youtube.com/watch?v=5zXuON7Rueo</a:t>
            </a:r>
            <a:endParaRPr lang="en-AU" dirty="0"/>
          </a:p>
          <a:p>
            <a:pPr marL="114300" indent="0">
              <a:buNone/>
            </a:pPr>
            <a:r>
              <a:rPr lang="en-AU" dirty="0">
                <a:hlinkClick r:id="rId3"/>
              </a:rPr>
              <a:t>https://www.youtube.com/watch?v=dsfPOpE-GEs</a:t>
            </a:r>
            <a:endParaRPr lang="en-AU" dirty="0"/>
          </a:p>
          <a:p>
            <a:pPr marL="114300" indent="0">
              <a:buNone/>
            </a:pPr>
            <a:endParaRPr lang="en-AU" dirty="0">
              <a:solidFill>
                <a:srgbClr val="FFFFFF"/>
              </a:solidFill>
            </a:endParaRPr>
          </a:p>
          <a:p>
            <a:endParaRPr lang="en-AU" dirty="0"/>
          </a:p>
        </p:txBody>
      </p:sp>
      <p:sp>
        <p:nvSpPr>
          <p:cNvPr id="4" name="Chevron 3"/>
          <p:cNvSpPr/>
          <p:nvPr/>
        </p:nvSpPr>
        <p:spPr>
          <a:xfrm>
            <a:off x="6683433" y="2502131"/>
            <a:ext cx="847898" cy="1878677"/>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5" name="TextBox 4"/>
          <p:cNvSpPr txBox="1"/>
          <p:nvPr/>
        </p:nvSpPr>
        <p:spPr>
          <a:xfrm>
            <a:off x="7830589" y="2826327"/>
            <a:ext cx="2668386" cy="1200329"/>
          </a:xfrm>
          <a:prstGeom prst="rect">
            <a:avLst/>
          </a:prstGeom>
          <a:noFill/>
        </p:spPr>
        <p:txBody>
          <a:bodyPr wrap="square" rtlCol="0">
            <a:spAutoFit/>
          </a:bodyPr>
          <a:lstStyle/>
          <a:p>
            <a:r>
              <a:rPr lang="en-AU" dirty="0"/>
              <a:t>Whilst completing ongoing assessment of side effects and risks. </a:t>
            </a:r>
          </a:p>
        </p:txBody>
      </p:sp>
    </p:spTree>
    <p:extLst>
      <p:ext uri="{BB962C8B-B14F-4D97-AF65-F5344CB8AC3E}">
        <p14:creationId xmlns:p14="http://schemas.microsoft.com/office/powerpoint/2010/main" val="1399958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Example</a:t>
            </a:r>
          </a:p>
        </p:txBody>
      </p:sp>
      <p:sp>
        <p:nvSpPr>
          <p:cNvPr id="3" name="Content Placeholder 2"/>
          <p:cNvSpPr>
            <a:spLocks noGrp="1"/>
          </p:cNvSpPr>
          <p:nvPr>
            <p:ph idx="1"/>
          </p:nvPr>
        </p:nvSpPr>
        <p:spPr/>
        <p:txBody>
          <a:bodyPr/>
          <a:lstStyle/>
          <a:p>
            <a:r>
              <a:rPr lang="en-AU" dirty="0"/>
              <a:t>Plan an experiment to test the following aim:</a:t>
            </a:r>
          </a:p>
          <a:p>
            <a:pPr marL="0" indent="0" algn="ctr">
              <a:buNone/>
            </a:pPr>
            <a:r>
              <a:rPr lang="en-AU" dirty="0">
                <a:solidFill>
                  <a:srgbClr val="008000"/>
                </a:solidFill>
              </a:rPr>
              <a:t>                  </a:t>
            </a:r>
            <a:r>
              <a:rPr lang="en-AU" b="1" dirty="0">
                <a:solidFill>
                  <a:srgbClr val="008000"/>
                </a:solidFill>
              </a:rPr>
              <a:t>Aim: to test the effectiveness of penicillin (an antibiotic) in treating bacterial infections.</a:t>
            </a:r>
          </a:p>
          <a:p>
            <a:pPr marL="0" indent="0">
              <a:buNone/>
            </a:pPr>
            <a:endParaRPr lang="en-AU" dirty="0"/>
          </a:p>
        </p:txBody>
      </p:sp>
    </p:spTree>
    <p:extLst>
      <p:ext uri="{BB962C8B-B14F-4D97-AF65-F5344CB8AC3E}">
        <p14:creationId xmlns:p14="http://schemas.microsoft.com/office/powerpoint/2010/main" val="1511510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Investigating</a:t>
            </a:r>
          </a:p>
        </p:txBody>
      </p:sp>
    </p:spTree>
    <p:extLst>
      <p:ext uri="{BB962C8B-B14F-4D97-AF65-F5344CB8AC3E}">
        <p14:creationId xmlns:p14="http://schemas.microsoft.com/office/powerpoint/2010/main" val="3438515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Microscopes</a:t>
            </a:r>
          </a:p>
        </p:txBody>
      </p:sp>
    </p:spTree>
    <p:extLst>
      <p:ext uri="{BB962C8B-B14F-4D97-AF65-F5344CB8AC3E}">
        <p14:creationId xmlns:p14="http://schemas.microsoft.com/office/powerpoint/2010/main" val="3916168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Microscopes - Parts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0372" y="2127242"/>
            <a:ext cx="5613875" cy="4290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15142" y="2685011"/>
            <a:ext cx="3840480" cy="646331"/>
          </a:xfrm>
          <a:prstGeom prst="rect">
            <a:avLst/>
          </a:prstGeom>
          <a:noFill/>
        </p:spPr>
        <p:txBody>
          <a:bodyPr wrap="square" rtlCol="0">
            <a:spAutoFit/>
          </a:bodyPr>
          <a:lstStyle/>
          <a:p>
            <a:r>
              <a:rPr lang="en-AU" dirty="0"/>
              <a:t>Can you name the parts on the microscope?</a:t>
            </a:r>
          </a:p>
        </p:txBody>
      </p:sp>
    </p:spTree>
    <p:extLst>
      <p:ext uri="{BB962C8B-B14F-4D97-AF65-F5344CB8AC3E}">
        <p14:creationId xmlns:p14="http://schemas.microsoft.com/office/powerpoint/2010/main" val="876135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Microscopes – Parts and Function</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2558" y="2033211"/>
            <a:ext cx="5485224" cy="464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65265" y="2734887"/>
            <a:ext cx="3990110" cy="646331"/>
          </a:xfrm>
          <a:prstGeom prst="rect">
            <a:avLst/>
          </a:prstGeom>
          <a:noFill/>
        </p:spPr>
        <p:txBody>
          <a:bodyPr wrap="square" rtlCol="0">
            <a:spAutoFit/>
          </a:bodyPr>
          <a:lstStyle/>
          <a:p>
            <a:r>
              <a:rPr lang="en-AU" dirty="0"/>
              <a:t>What is the function of each of the parts?</a:t>
            </a:r>
          </a:p>
        </p:txBody>
      </p:sp>
    </p:spTree>
    <p:extLst>
      <p:ext uri="{BB962C8B-B14F-4D97-AF65-F5344CB8AC3E}">
        <p14:creationId xmlns:p14="http://schemas.microsoft.com/office/powerpoint/2010/main" val="925766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Calculations</a:t>
            </a:r>
          </a:p>
        </p:txBody>
      </p:sp>
      <p:sp>
        <p:nvSpPr>
          <p:cNvPr id="3" name="Content Placeholder 2"/>
          <p:cNvSpPr>
            <a:spLocks noGrp="1"/>
          </p:cNvSpPr>
          <p:nvPr>
            <p:ph idx="1"/>
          </p:nvPr>
        </p:nvSpPr>
        <p:spPr/>
        <p:txBody>
          <a:bodyPr/>
          <a:lstStyle/>
          <a:p>
            <a:r>
              <a:rPr lang="en-AU" dirty="0"/>
              <a:t>Once we have looked at something through the microscope it is important for us to know how big it actually is. </a:t>
            </a:r>
          </a:p>
          <a:p>
            <a:r>
              <a:rPr lang="en-AU" dirty="0"/>
              <a:t>There are </a:t>
            </a:r>
            <a:r>
              <a:rPr lang="en-AU" b="1" u="sng" dirty="0"/>
              <a:t>three</a:t>
            </a:r>
            <a:r>
              <a:rPr lang="en-AU" dirty="0"/>
              <a:t> calculations we need to make:</a:t>
            </a:r>
          </a:p>
          <a:p>
            <a:r>
              <a:rPr lang="en-AU" sz="2400" b="1" dirty="0"/>
              <a:t>Magnification</a:t>
            </a:r>
          </a:p>
          <a:p>
            <a:r>
              <a:rPr lang="en-AU" sz="2400" b="1" dirty="0"/>
              <a:t>Field of View </a:t>
            </a:r>
          </a:p>
          <a:p>
            <a:r>
              <a:rPr lang="en-AU" sz="2400" b="1" dirty="0"/>
              <a:t>Estimated Cell Size </a:t>
            </a:r>
          </a:p>
          <a:p>
            <a:endParaRPr lang="en-AU" dirty="0"/>
          </a:p>
        </p:txBody>
      </p:sp>
      <p:pic>
        <p:nvPicPr>
          <p:cNvPr id="4" name="Picture 4" descr="calculato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1406" y="3642325"/>
            <a:ext cx="4286250" cy="2847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8790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Magnification</a:t>
            </a:r>
          </a:p>
        </p:txBody>
      </p:sp>
      <p:sp>
        <p:nvSpPr>
          <p:cNvPr id="3" name="Content Placeholder 2"/>
          <p:cNvSpPr>
            <a:spLocks noGrp="1"/>
          </p:cNvSpPr>
          <p:nvPr>
            <p:ph idx="1"/>
          </p:nvPr>
        </p:nvSpPr>
        <p:spPr/>
        <p:txBody>
          <a:bodyPr>
            <a:normAutofit fontScale="70000" lnSpcReduction="20000"/>
          </a:bodyPr>
          <a:lstStyle/>
          <a:p>
            <a:r>
              <a:rPr lang="en-AU" dirty="0"/>
              <a:t>Magnification tells us how much we have increased the size of an object!</a:t>
            </a:r>
          </a:p>
          <a:p>
            <a:r>
              <a:rPr lang="en-AU" dirty="0"/>
              <a:t>There are </a:t>
            </a:r>
            <a:r>
              <a:rPr lang="en-AU" b="1" dirty="0"/>
              <a:t>2 lenses </a:t>
            </a:r>
            <a:r>
              <a:rPr lang="en-AU" dirty="0"/>
              <a:t>on the our microscope:</a:t>
            </a:r>
          </a:p>
          <a:p>
            <a:r>
              <a:rPr lang="en-AU" b="1" dirty="0"/>
              <a:t>Ocular lens </a:t>
            </a:r>
          </a:p>
          <a:p>
            <a:r>
              <a:rPr lang="en-AU" b="1" dirty="0"/>
              <a:t>Objective lens </a:t>
            </a:r>
          </a:p>
          <a:p>
            <a:pPr marL="45720" indent="0">
              <a:buNone/>
            </a:pPr>
            <a:endParaRPr lang="en-AU" b="1" dirty="0"/>
          </a:p>
          <a:p>
            <a:r>
              <a:rPr lang="en-AU" dirty="0"/>
              <a:t>Each of these lenses have a different magnification:</a:t>
            </a:r>
          </a:p>
          <a:p>
            <a:r>
              <a:rPr lang="en-AU" dirty="0"/>
              <a:t>Ocular lens = x10</a:t>
            </a:r>
          </a:p>
          <a:p>
            <a:r>
              <a:rPr lang="en-AU" dirty="0"/>
              <a:t>Objective lens = x4, x10, x40</a:t>
            </a:r>
          </a:p>
          <a:p>
            <a:pPr marL="45720" indent="0">
              <a:buNone/>
            </a:pPr>
            <a:endParaRPr lang="en-AU" dirty="0"/>
          </a:p>
          <a:p>
            <a:r>
              <a:rPr lang="en-AU" dirty="0"/>
              <a:t>How would we work out the magnification?</a:t>
            </a:r>
          </a:p>
          <a:p>
            <a:r>
              <a:rPr lang="en-AU" b="1" dirty="0"/>
              <a:t>Multiply the magnification of the ocular lens by the magnification of the objective lens</a:t>
            </a:r>
          </a:p>
          <a:p>
            <a:r>
              <a:rPr lang="en-AU" b="1" dirty="0"/>
              <a:t>OCULAR X OBJECTIVE = MAGNIFICATION</a:t>
            </a:r>
          </a:p>
          <a:p>
            <a:endParaRPr lang="en-AU" dirty="0"/>
          </a:p>
        </p:txBody>
      </p:sp>
    </p:spTree>
    <p:extLst>
      <p:ext uri="{BB962C8B-B14F-4D97-AF65-F5344CB8AC3E}">
        <p14:creationId xmlns:p14="http://schemas.microsoft.com/office/powerpoint/2010/main" val="1951553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Field of View (FOV)</a:t>
            </a:r>
          </a:p>
        </p:txBody>
      </p:sp>
      <p:sp>
        <p:nvSpPr>
          <p:cNvPr id="3" name="Content Placeholder 2"/>
          <p:cNvSpPr>
            <a:spLocks noGrp="1"/>
          </p:cNvSpPr>
          <p:nvPr>
            <p:ph idx="1"/>
          </p:nvPr>
        </p:nvSpPr>
        <p:spPr>
          <a:xfrm>
            <a:off x="344886" y="2529858"/>
            <a:ext cx="6779121" cy="3636511"/>
          </a:xfrm>
        </p:spPr>
        <p:txBody>
          <a:bodyPr>
            <a:normAutofit fontScale="92500"/>
          </a:bodyPr>
          <a:lstStyle/>
          <a:p>
            <a:r>
              <a:rPr lang="en-US" dirty="0" err="1"/>
              <a:t>Microscopists</a:t>
            </a:r>
            <a:r>
              <a:rPr lang="en-US" dirty="0"/>
              <a:t> call the circle of light you see when you look through your microscope the </a:t>
            </a:r>
            <a:r>
              <a:rPr lang="en-US" b="1" dirty="0"/>
              <a:t>field of view</a:t>
            </a:r>
            <a:r>
              <a:rPr lang="en-US" dirty="0"/>
              <a:t>. It is important to know the diameter of the field of view so you can estimate the size of structures you are examining.</a:t>
            </a:r>
          </a:p>
          <a:p>
            <a:r>
              <a:rPr lang="en-US" dirty="0"/>
              <a:t>You can calculate the FOV by looking through the microscope on </a:t>
            </a:r>
            <a:r>
              <a:rPr lang="en-US" b="1" dirty="0"/>
              <a:t>low power </a:t>
            </a:r>
            <a:r>
              <a:rPr lang="en-US" dirty="0"/>
              <a:t>using a slide with a 1mm grid, or even just using a ruler. </a:t>
            </a:r>
          </a:p>
          <a:p>
            <a:r>
              <a:rPr lang="en-US" dirty="0"/>
              <a:t>Obviously, a millimeter is too large a unit of measurement to be useful in microscopy. We therefore use a much smaller unit called a micrometer which is one thousandth of a millimeter. </a:t>
            </a:r>
            <a:r>
              <a:rPr lang="en-US" b="1" dirty="0"/>
              <a:t>1 mm = 1 000 µm </a:t>
            </a:r>
            <a:endParaRPr lang="en-AU" b="1" dirty="0"/>
          </a:p>
          <a:p>
            <a:endParaRPr lang="en-AU" dirty="0"/>
          </a:p>
        </p:txBody>
      </p:sp>
      <p:pic>
        <p:nvPicPr>
          <p:cNvPr id="1026" name="Picture 2" descr="Image result for field of view microsc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0033" y="3252037"/>
            <a:ext cx="3867150"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5940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Field of View (FOV)</a:t>
            </a:r>
          </a:p>
        </p:txBody>
      </p:sp>
      <p:sp>
        <p:nvSpPr>
          <p:cNvPr id="3" name="Content Placeholder 2"/>
          <p:cNvSpPr>
            <a:spLocks noGrp="1"/>
          </p:cNvSpPr>
          <p:nvPr>
            <p:ph idx="1"/>
          </p:nvPr>
        </p:nvSpPr>
        <p:spPr>
          <a:xfrm>
            <a:off x="461265" y="2762615"/>
            <a:ext cx="5981099" cy="3636511"/>
          </a:xfrm>
        </p:spPr>
        <p:txBody>
          <a:bodyPr>
            <a:normAutofit fontScale="92500"/>
          </a:bodyPr>
          <a:lstStyle/>
          <a:p>
            <a:r>
              <a:rPr lang="en-AU" dirty="0"/>
              <a:t>If you </a:t>
            </a:r>
            <a:r>
              <a:rPr lang="en-AU" b="1" dirty="0"/>
              <a:t>increase </a:t>
            </a:r>
            <a:r>
              <a:rPr lang="en-AU" dirty="0"/>
              <a:t>the magnification you will </a:t>
            </a:r>
            <a:r>
              <a:rPr lang="en-AU" b="1" dirty="0"/>
              <a:t>decrease</a:t>
            </a:r>
            <a:r>
              <a:rPr lang="en-AU" dirty="0"/>
              <a:t> the FOV</a:t>
            </a:r>
          </a:p>
          <a:p>
            <a:r>
              <a:rPr lang="en-AU" dirty="0"/>
              <a:t>If you </a:t>
            </a:r>
            <a:r>
              <a:rPr lang="en-AU" b="1" dirty="0"/>
              <a:t>decrease </a:t>
            </a:r>
            <a:r>
              <a:rPr lang="en-AU" dirty="0"/>
              <a:t>the magnification you will </a:t>
            </a:r>
            <a:r>
              <a:rPr lang="en-AU" b="1" dirty="0"/>
              <a:t>increase</a:t>
            </a:r>
            <a:r>
              <a:rPr lang="en-AU" dirty="0"/>
              <a:t> the FOV</a:t>
            </a:r>
          </a:p>
          <a:p>
            <a:pPr marL="45720" indent="0">
              <a:buNone/>
            </a:pPr>
            <a:endParaRPr lang="en-AU" dirty="0"/>
          </a:p>
          <a:p>
            <a:r>
              <a:rPr lang="en-AU" dirty="0"/>
              <a:t>These values are proportional:</a:t>
            </a:r>
          </a:p>
          <a:p>
            <a:r>
              <a:rPr lang="en-AU" dirty="0"/>
              <a:t>If you </a:t>
            </a:r>
            <a:r>
              <a:rPr lang="en-AU" b="1" dirty="0"/>
              <a:t>double</a:t>
            </a:r>
            <a:r>
              <a:rPr lang="en-AU" dirty="0"/>
              <a:t> your magnification you </a:t>
            </a:r>
            <a:r>
              <a:rPr lang="en-AU" b="1" dirty="0"/>
              <a:t>half</a:t>
            </a:r>
            <a:r>
              <a:rPr lang="en-AU" dirty="0"/>
              <a:t> the FOV</a:t>
            </a:r>
          </a:p>
          <a:p>
            <a:r>
              <a:rPr lang="en-AU" dirty="0"/>
              <a:t>e.g. magnification is 50x and FOV is 2000um. Then at 100x, the FOV is 1000um</a:t>
            </a:r>
          </a:p>
          <a:p>
            <a:endParaRPr lang="en-AU" dirty="0"/>
          </a:p>
        </p:txBody>
      </p:sp>
      <p:pic>
        <p:nvPicPr>
          <p:cNvPr id="2050" name="Picture 2" descr="Image result for field of view microsc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3963" y="2201055"/>
            <a:ext cx="1747170" cy="168099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field of view microsco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3586" y="4256752"/>
            <a:ext cx="3341688" cy="2310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085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Field of View (FOV)</a:t>
            </a:r>
          </a:p>
        </p:txBody>
      </p:sp>
      <p:sp>
        <p:nvSpPr>
          <p:cNvPr id="3" name="Content Placeholder 2"/>
          <p:cNvSpPr>
            <a:spLocks noGrp="1"/>
          </p:cNvSpPr>
          <p:nvPr>
            <p:ph idx="1"/>
          </p:nvPr>
        </p:nvSpPr>
        <p:spPr/>
        <p:txBody>
          <a:bodyPr/>
          <a:lstStyle/>
          <a:p>
            <a:r>
              <a:rPr lang="en-AU" dirty="0"/>
              <a:t>How do we work out the FOV on </a:t>
            </a:r>
            <a:r>
              <a:rPr lang="en-AU" b="1" dirty="0"/>
              <a:t>high power</a:t>
            </a:r>
            <a:r>
              <a:rPr lang="en-AU" dirty="0"/>
              <a:t>?</a:t>
            </a:r>
          </a:p>
          <a:p>
            <a:r>
              <a:rPr lang="en-AU" dirty="0"/>
              <a:t>In order to calculate FOV in high power, you must find FOV in low power first…</a:t>
            </a:r>
          </a:p>
          <a:p>
            <a:pPr marL="45720" indent="0">
              <a:buNone/>
            </a:pPr>
            <a:endParaRPr lang="en-AU" dirty="0"/>
          </a:p>
          <a:p>
            <a:r>
              <a:rPr lang="en-AU" b="1" dirty="0"/>
              <a:t>HP MAG x HP FOV = LP MAG x LP FOV</a:t>
            </a:r>
          </a:p>
          <a:p>
            <a:pPr marL="45720" indent="0">
              <a:buNone/>
            </a:pPr>
            <a:endParaRPr lang="en-AU" dirty="0"/>
          </a:p>
          <a:p>
            <a:r>
              <a:rPr lang="en-AU" b="1" dirty="0"/>
              <a:t>HP FOV = LP MAG x LP FOV / HP MAG</a:t>
            </a:r>
            <a:endParaRPr lang="en-AU" dirty="0"/>
          </a:p>
          <a:p>
            <a:endParaRPr lang="en-AU" dirty="0"/>
          </a:p>
        </p:txBody>
      </p:sp>
    </p:spTree>
    <p:extLst>
      <p:ext uri="{BB962C8B-B14F-4D97-AF65-F5344CB8AC3E}">
        <p14:creationId xmlns:p14="http://schemas.microsoft.com/office/powerpoint/2010/main" val="2410462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Estimating Cell Size </a:t>
            </a:r>
          </a:p>
        </p:txBody>
      </p:sp>
      <p:sp>
        <p:nvSpPr>
          <p:cNvPr id="3" name="Content Placeholder 2"/>
          <p:cNvSpPr>
            <a:spLocks noGrp="1"/>
          </p:cNvSpPr>
          <p:nvPr>
            <p:ph idx="1"/>
          </p:nvPr>
        </p:nvSpPr>
        <p:spPr/>
        <p:txBody>
          <a:bodyPr/>
          <a:lstStyle/>
          <a:p>
            <a:r>
              <a:rPr lang="en-AU" dirty="0"/>
              <a:t>If we know the field of view then we can estimate the actual size of the objects in the microscope.</a:t>
            </a:r>
          </a:p>
          <a:p>
            <a:r>
              <a:rPr lang="en-AU" dirty="0"/>
              <a:t>We count how many cells we can see in the given FOV (high power or low power)</a:t>
            </a:r>
          </a:p>
          <a:p>
            <a:pPr marL="45720" indent="0">
              <a:buNone/>
            </a:pPr>
            <a:endParaRPr lang="en-AU" dirty="0"/>
          </a:p>
          <a:p>
            <a:r>
              <a:rPr lang="en-AU" b="1" dirty="0"/>
              <a:t>We the divide the FOV diameter by the number of cells we can see within that FOV</a:t>
            </a:r>
          </a:p>
          <a:p>
            <a:pPr marL="45720" indent="0">
              <a:buNone/>
            </a:pPr>
            <a:endParaRPr lang="en-AU" b="1" dirty="0"/>
          </a:p>
          <a:p>
            <a:r>
              <a:rPr lang="en-AU" b="1" dirty="0"/>
              <a:t>FOV/# CELLS = ESTIMATED SIZE OF CELL(µm)</a:t>
            </a:r>
          </a:p>
          <a:p>
            <a:endParaRPr lang="en-AU" dirty="0"/>
          </a:p>
        </p:txBody>
      </p:sp>
      <p:pic>
        <p:nvPicPr>
          <p:cNvPr id="3074" name="Picture 2" descr="Image result for field of view microsc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8877" y="4772140"/>
            <a:ext cx="20574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5564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DO: Questions in the text</a:t>
            </a:r>
          </a:p>
        </p:txBody>
      </p:sp>
      <p:sp>
        <p:nvSpPr>
          <p:cNvPr id="3" name="Content Placeholder 2"/>
          <p:cNvSpPr>
            <a:spLocks noGrp="1"/>
          </p:cNvSpPr>
          <p:nvPr>
            <p:ph idx="1"/>
          </p:nvPr>
        </p:nvSpPr>
        <p:spPr/>
        <p:txBody>
          <a:bodyPr/>
          <a:lstStyle/>
          <a:p>
            <a:r>
              <a:rPr lang="en-AU" dirty="0"/>
              <a:t>Complete a glossary using the key words from chapter 1 (Page 22)</a:t>
            </a:r>
          </a:p>
          <a:p>
            <a:r>
              <a:rPr lang="en-AU" dirty="0"/>
              <a:t>Complete all Chapter 1 Review Questions (Page 23-24)</a:t>
            </a:r>
          </a:p>
          <a:p>
            <a:r>
              <a:rPr lang="en-AU" dirty="0"/>
              <a:t>Prepare your own notes </a:t>
            </a:r>
          </a:p>
        </p:txBody>
      </p:sp>
    </p:spTree>
    <p:extLst>
      <p:ext uri="{BB962C8B-B14F-4D97-AF65-F5344CB8AC3E}">
        <p14:creationId xmlns:p14="http://schemas.microsoft.com/office/powerpoint/2010/main" val="244740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Key concepts in investigations </a:t>
            </a:r>
          </a:p>
        </p:txBody>
      </p:sp>
      <p:sp>
        <p:nvSpPr>
          <p:cNvPr id="3" name="Content Placeholder 2"/>
          <p:cNvSpPr>
            <a:spLocks noGrp="1"/>
          </p:cNvSpPr>
          <p:nvPr>
            <p:ph idx="1"/>
          </p:nvPr>
        </p:nvSpPr>
        <p:spPr>
          <a:xfrm>
            <a:off x="818712" y="2222287"/>
            <a:ext cx="10554574" cy="4353080"/>
          </a:xfrm>
        </p:spPr>
        <p:txBody>
          <a:bodyPr>
            <a:normAutofit fontScale="62500" lnSpcReduction="20000"/>
          </a:bodyPr>
          <a:lstStyle/>
          <a:p>
            <a:r>
              <a:rPr lang="en-AU" sz="2900" dirty="0">
                <a:solidFill>
                  <a:schemeClr val="tx2">
                    <a:lumMod val="20000"/>
                    <a:lumOff val="80000"/>
                  </a:schemeClr>
                </a:solidFill>
              </a:rPr>
              <a:t>Variables</a:t>
            </a:r>
          </a:p>
          <a:p>
            <a:r>
              <a:rPr lang="en-AU" sz="2900" dirty="0">
                <a:solidFill>
                  <a:schemeClr val="tx2">
                    <a:lumMod val="20000"/>
                    <a:lumOff val="80000"/>
                  </a:schemeClr>
                </a:solidFill>
              </a:rPr>
              <a:t>Aim vs. Hypothesis</a:t>
            </a:r>
          </a:p>
          <a:p>
            <a:r>
              <a:rPr lang="en-AU" sz="2900" b="1" dirty="0">
                <a:solidFill>
                  <a:schemeClr val="tx2">
                    <a:lumMod val="20000"/>
                    <a:lumOff val="80000"/>
                  </a:schemeClr>
                </a:solidFill>
              </a:rPr>
              <a:t>Role of a placebo</a:t>
            </a:r>
          </a:p>
          <a:p>
            <a:r>
              <a:rPr lang="en-AU" sz="2900" dirty="0">
                <a:solidFill>
                  <a:schemeClr val="tx2">
                    <a:lumMod val="20000"/>
                    <a:lumOff val="80000"/>
                  </a:schemeClr>
                </a:solidFill>
              </a:rPr>
              <a:t>Control vs. Experimental Group</a:t>
            </a:r>
          </a:p>
          <a:p>
            <a:r>
              <a:rPr lang="en-AU" sz="2900" dirty="0">
                <a:solidFill>
                  <a:schemeClr val="tx2">
                    <a:lumMod val="20000"/>
                    <a:lumOff val="80000"/>
                  </a:schemeClr>
                </a:solidFill>
              </a:rPr>
              <a:t>Methodology</a:t>
            </a:r>
          </a:p>
          <a:p>
            <a:r>
              <a:rPr lang="en-AU" sz="2900" dirty="0">
                <a:solidFill>
                  <a:schemeClr val="tx2">
                    <a:lumMod val="20000"/>
                    <a:lumOff val="80000"/>
                  </a:schemeClr>
                </a:solidFill>
              </a:rPr>
              <a:t>Presenting Data</a:t>
            </a:r>
          </a:p>
          <a:p>
            <a:r>
              <a:rPr lang="en-AU" sz="2900" dirty="0">
                <a:solidFill>
                  <a:schemeClr val="tx2">
                    <a:lumMod val="20000"/>
                    <a:lumOff val="80000"/>
                  </a:schemeClr>
                </a:solidFill>
              </a:rPr>
              <a:t>Conclusion / Results that support or refute</a:t>
            </a:r>
          </a:p>
          <a:p>
            <a:r>
              <a:rPr lang="en-AU" sz="2900" dirty="0">
                <a:solidFill>
                  <a:schemeClr val="tx2">
                    <a:lumMod val="20000"/>
                    <a:lumOff val="80000"/>
                  </a:schemeClr>
                </a:solidFill>
              </a:rPr>
              <a:t>Validity</a:t>
            </a:r>
          </a:p>
          <a:p>
            <a:r>
              <a:rPr lang="en-AU" sz="2900" dirty="0">
                <a:solidFill>
                  <a:schemeClr val="tx2">
                    <a:lumMod val="20000"/>
                    <a:lumOff val="80000"/>
                  </a:schemeClr>
                </a:solidFill>
              </a:rPr>
              <a:t>Reliability</a:t>
            </a:r>
          </a:p>
          <a:p>
            <a:r>
              <a:rPr lang="en-AU" sz="2900" dirty="0">
                <a:solidFill>
                  <a:schemeClr val="tx2">
                    <a:lumMod val="20000"/>
                    <a:lumOff val="80000"/>
                  </a:schemeClr>
                </a:solidFill>
              </a:rPr>
              <a:t>Others:</a:t>
            </a:r>
          </a:p>
          <a:p>
            <a:pPr lvl="1"/>
            <a:r>
              <a:rPr lang="en-AU" sz="2000" b="1" dirty="0">
                <a:solidFill>
                  <a:schemeClr val="tx2">
                    <a:lumMod val="20000"/>
                    <a:lumOff val="80000"/>
                  </a:schemeClr>
                </a:solidFill>
              </a:rPr>
              <a:t>Things that impact results</a:t>
            </a:r>
          </a:p>
          <a:p>
            <a:pPr lvl="1"/>
            <a:r>
              <a:rPr lang="en-AU" sz="2000" b="1" dirty="0">
                <a:solidFill>
                  <a:schemeClr val="tx2">
                    <a:lumMod val="20000"/>
                    <a:lumOff val="80000"/>
                  </a:schemeClr>
                </a:solidFill>
              </a:rPr>
              <a:t>Ethical considerations – Animal ethics </a:t>
            </a:r>
          </a:p>
          <a:p>
            <a:pPr lvl="1"/>
            <a:r>
              <a:rPr lang="en-AU" sz="2000" b="1" dirty="0">
                <a:solidFill>
                  <a:schemeClr val="tx2">
                    <a:lumMod val="20000"/>
                    <a:lumOff val="80000"/>
                  </a:schemeClr>
                </a:solidFill>
              </a:rPr>
              <a:t>Type of study</a:t>
            </a:r>
          </a:p>
          <a:p>
            <a:endParaRPr lang="en-AU" dirty="0"/>
          </a:p>
        </p:txBody>
      </p:sp>
      <p:sp>
        <p:nvSpPr>
          <p:cNvPr id="4" name="TextBox 3"/>
          <p:cNvSpPr txBox="1"/>
          <p:nvPr/>
        </p:nvSpPr>
        <p:spPr>
          <a:xfrm>
            <a:off x="5793971" y="2610196"/>
            <a:ext cx="4621876" cy="2862322"/>
          </a:xfrm>
          <a:prstGeom prst="rect">
            <a:avLst/>
          </a:prstGeom>
          <a:noFill/>
        </p:spPr>
        <p:txBody>
          <a:bodyPr wrap="square" rtlCol="0">
            <a:spAutoFit/>
          </a:bodyPr>
          <a:lstStyle/>
          <a:p>
            <a:r>
              <a:rPr lang="en-AU" dirty="0"/>
              <a:t>Many of these concepts are the same as you have experienced in lower school. The </a:t>
            </a:r>
            <a:r>
              <a:rPr lang="en-AU" b="1" dirty="0"/>
              <a:t>bold</a:t>
            </a:r>
            <a:r>
              <a:rPr lang="en-AU" dirty="0"/>
              <a:t> concepts may be new to you. </a:t>
            </a:r>
          </a:p>
          <a:p>
            <a:endParaRPr lang="en-AU" dirty="0"/>
          </a:p>
          <a:p>
            <a:endParaRPr lang="en-AU" dirty="0"/>
          </a:p>
          <a:p>
            <a:endParaRPr lang="en-AU" dirty="0"/>
          </a:p>
          <a:p>
            <a:r>
              <a:rPr lang="en-AU" dirty="0"/>
              <a:t>Make sure you are completing the activities in your </a:t>
            </a:r>
            <a:r>
              <a:rPr lang="en-AU" b="1" u="sng" dirty="0"/>
              <a:t>investigating booklet </a:t>
            </a:r>
            <a:r>
              <a:rPr lang="en-AU" dirty="0"/>
              <a:t>throughout the term. </a:t>
            </a:r>
          </a:p>
        </p:txBody>
      </p:sp>
    </p:spTree>
    <p:extLst>
      <p:ext uri="{BB962C8B-B14F-4D97-AF65-F5344CB8AC3E}">
        <p14:creationId xmlns:p14="http://schemas.microsoft.com/office/powerpoint/2010/main" val="561861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Variables </a:t>
            </a:r>
          </a:p>
        </p:txBody>
      </p:sp>
      <p:sp>
        <p:nvSpPr>
          <p:cNvPr id="3" name="Content Placeholder 2"/>
          <p:cNvSpPr>
            <a:spLocks noGrp="1"/>
          </p:cNvSpPr>
          <p:nvPr>
            <p:ph idx="1"/>
          </p:nvPr>
        </p:nvSpPr>
        <p:spPr>
          <a:xfrm>
            <a:off x="718959" y="2446730"/>
            <a:ext cx="10554574" cy="3636511"/>
          </a:xfrm>
        </p:spPr>
        <p:txBody>
          <a:bodyPr>
            <a:normAutofit fontScale="85000" lnSpcReduction="20000"/>
          </a:bodyPr>
          <a:lstStyle/>
          <a:p>
            <a:pPr marL="114300" indent="0">
              <a:buNone/>
            </a:pPr>
            <a:r>
              <a:rPr lang="en-AU" b="1" u="sng" dirty="0">
                <a:solidFill>
                  <a:srgbClr val="008000"/>
                </a:solidFill>
              </a:rPr>
              <a:t>Independent Variable:</a:t>
            </a:r>
          </a:p>
          <a:p>
            <a:pPr marL="114300" indent="0">
              <a:buNone/>
            </a:pPr>
            <a:r>
              <a:rPr lang="en-AU" dirty="0">
                <a:solidFill>
                  <a:schemeClr val="tx2">
                    <a:lumMod val="20000"/>
                    <a:lumOff val="80000"/>
                  </a:schemeClr>
                </a:solidFill>
              </a:rPr>
              <a:t>The variable that is changing/manipulated……… (the cause)</a:t>
            </a:r>
          </a:p>
          <a:p>
            <a:pPr marL="114300" indent="0">
              <a:buNone/>
            </a:pPr>
            <a:r>
              <a:rPr lang="en-AU" b="1" u="sng" dirty="0">
                <a:solidFill>
                  <a:srgbClr val="008000"/>
                </a:solidFill>
              </a:rPr>
              <a:t>Dependent Variable:</a:t>
            </a:r>
          </a:p>
          <a:p>
            <a:pPr marL="114300" indent="0">
              <a:buNone/>
            </a:pPr>
            <a:r>
              <a:rPr lang="en-AU" dirty="0">
                <a:solidFill>
                  <a:schemeClr val="tx2">
                    <a:lumMod val="20000"/>
                    <a:lumOff val="80000"/>
                  </a:schemeClr>
                </a:solidFill>
              </a:rPr>
              <a:t>The variable that is measured……. (the effect)</a:t>
            </a:r>
          </a:p>
          <a:p>
            <a:pPr marL="114300" indent="0">
              <a:buNone/>
            </a:pPr>
            <a:r>
              <a:rPr lang="en-AU" b="1" u="sng" dirty="0">
                <a:solidFill>
                  <a:srgbClr val="008000"/>
                </a:solidFill>
              </a:rPr>
              <a:t>Controlled Variables:</a:t>
            </a:r>
          </a:p>
          <a:p>
            <a:pPr marL="114300" indent="0">
              <a:buNone/>
            </a:pPr>
            <a:r>
              <a:rPr lang="en-AU" dirty="0">
                <a:solidFill>
                  <a:schemeClr val="tx2">
                    <a:lumMod val="20000"/>
                    <a:lumOff val="80000"/>
                  </a:schemeClr>
                </a:solidFill>
              </a:rPr>
              <a:t>Variables that must be kept the same throughout the experiment. If two groups are used in an experiment – these variables must be the same for </a:t>
            </a:r>
            <a:r>
              <a:rPr lang="en-AU" u="sng" dirty="0">
                <a:solidFill>
                  <a:schemeClr val="tx2">
                    <a:lumMod val="20000"/>
                    <a:lumOff val="80000"/>
                  </a:schemeClr>
                </a:solidFill>
              </a:rPr>
              <a:t>both</a:t>
            </a:r>
            <a:r>
              <a:rPr lang="en-AU" dirty="0">
                <a:solidFill>
                  <a:schemeClr val="tx2">
                    <a:lumMod val="20000"/>
                    <a:lumOff val="80000"/>
                  </a:schemeClr>
                </a:solidFill>
              </a:rPr>
              <a:t> groups.</a:t>
            </a:r>
          </a:p>
          <a:p>
            <a:r>
              <a:rPr lang="en-AU" dirty="0">
                <a:solidFill>
                  <a:schemeClr val="tx2">
                    <a:lumMod val="20000"/>
                    <a:lumOff val="80000"/>
                  </a:schemeClr>
                </a:solidFill>
              </a:rPr>
              <a:t>Helps to make a fair test = improving validity</a:t>
            </a:r>
          </a:p>
          <a:p>
            <a:pPr marL="114300" indent="0">
              <a:buNone/>
            </a:pPr>
            <a:r>
              <a:rPr lang="en-AU" b="1" u="sng" dirty="0">
                <a:solidFill>
                  <a:srgbClr val="008000"/>
                </a:solidFill>
              </a:rPr>
              <a:t>Uncontrolled Variable:</a:t>
            </a:r>
          </a:p>
          <a:p>
            <a:pPr marL="114300" indent="0">
              <a:buNone/>
            </a:pPr>
            <a:r>
              <a:rPr lang="en-AU" dirty="0">
                <a:solidFill>
                  <a:schemeClr val="tx2">
                    <a:lumMod val="20000"/>
                    <a:lumOff val="80000"/>
                  </a:schemeClr>
                </a:solidFill>
              </a:rPr>
              <a:t>Variables that are not kept the same for the control and experimental groups</a:t>
            </a:r>
          </a:p>
          <a:p>
            <a:endParaRPr lang="en-AU" dirty="0"/>
          </a:p>
        </p:txBody>
      </p:sp>
    </p:spTree>
    <p:extLst>
      <p:ext uri="{BB962C8B-B14F-4D97-AF65-F5344CB8AC3E}">
        <p14:creationId xmlns:p14="http://schemas.microsoft.com/office/powerpoint/2010/main" val="2388711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Hypothesis vs. Aim</a:t>
            </a:r>
          </a:p>
        </p:txBody>
      </p:sp>
      <p:sp>
        <p:nvSpPr>
          <p:cNvPr id="3" name="Content Placeholder 2"/>
          <p:cNvSpPr>
            <a:spLocks noGrp="1"/>
          </p:cNvSpPr>
          <p:nvPr>
            <p:ph idx="1"/>
          </p:nvPr>
        </p:nvSpPr>
        <p:spPr/>
        <p:txBody>
          <a:bodyPr>
            <a:normAutofit fontScale="85000" lnSpcReduction="20000"/>
          </a:bodyPr>
          <a:lstStyle/>
          <a:p>
            <a:pPr marL="114300" indent="0">
              <a:buNone/>
            </a:pPr>
            <a:r>
              <a:rPr lang="en-AU" b="1" u="sng" dirty="0">
                <a:solidFill>
                  <a:srgbClr val="008000"/>
                </a:solidFill>
              </a:rPr>
              <a:t>Hypothesis: </a:t>
            </a:r>
          </a:p>
          <a:p>
            <a:r>
              <a:rPr lang="en-AU" dirty="0">
                <a:solidFill>
                  <a:srgbClr val="FFFFFF"/>
                </a:solidFill>
              </a:rPr>
              <a:t>A scientific statement based on the available information that can be tested by experimentation. When appropriate, the statement expresses an expected relationship between the independent and dependent variables for observed phenomena.</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Examples:</a:t>
            </a:r>
          </a:p>
          <a:p>
            <a:r>
              <a:rPr lang="en-AU" i="1" dirty="0">
                <a:solidFill>
                  <a:schemeClr val="tx2">
                    <a:lumMod val="20000"/>
                    <a:lumOff val="80000"/>
                  </a:schemeClr>
                </a:solidFill>
              </a:rPr>
              <a:t>If the room temperature increases, the urine production decreases</a:t>
            </a:r>
          </a:p>
          <a:p>
            <a:r>
              <a:rPr lang="en-AU" i="1" dirty="0">
                <a:solidFill>
                  <a:schemeClr val="tx2">
                    <a:lumMod val="20000"/>
                    <a:lumOff val="80000"/>
                  </a:schemeClr>
                </a:solidFill>
              </a:rPr>
              <a:t>The synthetic hormone, Levothyroxine, increases BMR in individuals with Hypothyroidism</a:t>
            </a:r>
          </a:p>
          <a:p>
            <a:pPr marL="114300" indent="0">
              <a:buNone/>
            </a:pPr>
            <a:endParaRPr lang="en-AU" dirty="0">
              <a:solidFill>
                <a:schemeClr val="tx2">
                  <a:lumMod val="75000"/>
                </a:schemeClr>
              </a:solidFill>
            </a:endParaRPr>
          </a:p>
          <a:p>
            <a:pPr marL="114300" indent="0">
              <a:buNone/>
            </a:pPr>
            <a:r>
              <a:rPr lang="en-AU" b="1" u="sng" dirty="0">
                <a:solidFill>
                  <a:srgbClr val="008000"/>
                </a:solidFill>
              </a:rPr>
              <a:t>Aim:</a:t>
            </a:r>
          </a:p>
          <a:p>
            <a:pPr marL="114300" indent="0">
              <a:buNone/>
            </a:pPr>
            <a:r>
              <a:rPr lang="en-AU" dirty="0">
                <a:solidFill>
                  <a:schemeClr val="tx2">
                    <a:lumMod val="20000"/>
                    <a:lumOff val="80000"/>
                  </a:schemeClr>
                </a:solidFill>
              </a:rPr>
              <a:t>Outlines the purpose of the experiment.</a:t>
            </a:r>
          </a:p>
          <a:p>
            <a:pPr marL="114300" indent="0">
              <a:buNone/>
            </a:pPr>
            <a:r>
              <a:rPr lang="en-AU" dirty="0">
                <a:solidFill>
                  <a:schemeClr val="tx2">
                    <a:lumMod val="20000"/>
                    <a:lumOff val="80000"/>
                  </a:schemeClr>
                </a:solidFill>
              </a:rPr>
              <a:t>e.g. to test the effectiveness of the synthetic hormone…….</a:t>
            </a:r>
          </a:p>
          <a:p>
            <a:endParaRPr lang="en-AU" dirty="0"/>
          </a:p>
        </p:txBody>
      </p:sp>
    </p:spTree>
    <p:extLst>
      <p:ext uri="{BB962C8B-B14F-4D97-AF65-F5344CB8AC3E}">
        <p14:creationId xmlns:p14="http://schemas.microsoft.com/office/powerpoint/2010/main" val="306167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Placebo </a:t>
            </a:r>
          </a:p>
        </p:txBody>
      </p:sp>
      <p:sp>
        <p:nvSpPr>
          <p:cNvPr id="3" name="Content Placeholder 2"/>
          <p:cNvSpPr>
            <a:spLocks noGrp="1"/>
          </p:cNvSpPr>
          <p:nvPr>
            <p:ph idx="1"/>
          </p:nvPr>
        </p:nvSpPr>
        <p:spPr/>
        <p:txBody>
          <a:bodyPr/>
          <a:lstStyle/>
          <a:p>
            <a:pPr marL="114300" indent="0">
              <a:buNone/>
            </a:pPr>
            <a:r>
              <a:rPr lang="en-AU" dirty="0">
                <a:solidFill>
                  <a:schemeClr val="tx2">
                    <a:lumMod val="20000"/>
                    <a:lumOff val="80000"/>
                  </a:schemeClr>
                </a:solidFill>
              </a:rPr>
              <a:t>A</a:t>
            </a:r>
            <a:r>
              <a:rPr lang="en-AU" dirty="0">
                <a:solidFill>
                  <a:srgbClr val="008000"/>
                </a:solidFill>
              </a:rPr>
              <a:t> </a:t>
            </a:r>
            <a:r>
              <a:rPr lang="en-AU" u="sng" dirty="0">
                <a:solidFill>
                  <a:srgbClr val="008000"/>
                </a:solidFill>
              </a:rPr>
              <a:t>placebo</a:t>
            </a:r>
            <a:r>
              <a:rPr lang="en-AU" dirty="0">
                <a:solidFill>
                  <a:srgbClr val="008000"/>
                </a:solidFill>
              </a:rPr>
              <a:t> </a:t>
            </a:r>
            <a:r>
              <a:rPr lang="en-AU" dirty="0">
                <a:solidFill>
                  <a:schemeClr val="tx2">
                    <a:lumMod val="20000"/>
                    <a:lumOff val="80000"/>
                  </a:schemeClr>
                </a:solidFill>
              </a:rPr>
              <a:t>is an </a:t>
            </a:r>
            <a:r>
              <a:rPr lang="en-AU" u="sng" dirty="0">
                <a:solidFill>
                  <a:schemeClr val="tx2">
                    <a:lumMod val="20000"/>
                    <a:lumOff val="80000"/>
                  </a:schemeClr>
                </a:solidFill>
              </a:rPr>
              <a:t>inactive</a:t>
            </a:r>
            <a:r>
              <a:rPr lang="en-AU" dirty="0">
                <a:solidFill>
                  <a:schemeClr val="tx2">
                    <a:lumMod val="20000"/>
                    <a:lumOff val="80000"/>
                  </a:schemeClr>
                </a:solidFill>
              </a:rPr>
              <a:t> substance (</a:t>
            </a:r>
            <a:r>
              <a:rPr lang="en-AU" i="1" dirty="0">
                <a:solidFill>
                  <a:schemeClr val="tx2">
                    <a:lumMod val="20000"/>
                    <a:lumOff val="80000"/>
                  </a:schemeClr>
                </a:solidFill>
              </a:rPr>
              <a:t>does not contain any active ingredients</a:t>
            </a:r>
            <a:r>
              <a:rPr lang="en-AU" dirty="0">
                <a:solidFill>
                  <a:schemeClr val="tx2">
                    <a:lumMod val="20000"/>
                    <a:lumOff val="80000"/>
                  </a:schemeClr>
                </a:solidFill>
              </a:rPr>
              <a:t>) used to test the effectiveness of medical treatments &amp; eliminate </a:t>
            </a:r>
            <a:r>
              <a:rPr lang="en-AU" u="sng" dirty="0">
                <a:solidFill>
                  <a:schemeClr val="tx2">
                    <a:lumMod val="20000"/>
                    <a:lumOff val="80000"/>
                  </a:schemeClr>
                </a:solidFill>
              </a:rPr>
              <a:t>psychological effects</a:t>
            </a:r>
            <a:r>
              <a:rPr lang="en-AU" dirty="0">
                <a:solidFill>
                  <a:schemeClr val="tx2">
                    <a:lumMod val="20000"/>
                    <a:lumOff val="80000"/>
                  </a:schemeClr>
                </a:solidFill>
              </a:rPr>
              <a:t>. </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A placebo should look exactly the same, and be given the same way, as the real drug being tests. It is important that the subject does not know if it is the real treatment or the placebo. </a:t>
            </a:r>
            <a:r>
              <a:rPr lang="en-AU" dirty="0" err="1">
                <a:solidFill>
                  <a:schemeClr val="tx2">
                    <a:lumMod val="20000"/>
                    <a:lumOff val="80000"/>
                  </a:schemeClr>
                </a:solidFill>
              </a:rPr>
              <a:t>He/She</a:t>
            </a:r>
            <a:r>
              <a:rPr lang="en-AU" dirty="0">
                <a:solidFill>
                  <a:schemeClr val="tx2">
                    <a:lumMod val="20000"/>
                    <a:lumOff val="80000"/>
                  </a:schemeClr>
                </a:solidFill>
              </a:rPr>
              <a:t> needs to believe they are receiving the same treatment as everyone else in the trial.</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It could be a tablet, injection, skin patch, nasal spray, a special diet, a physical therapy or even mock surgery. </a:t>
            </a:r>
          </a:p>
          <a:p>
            <a:endParaRPr lang="en-AU" dirty="0"/>
          </a:p>
        </p:txBody>
      </p:sp>
    </p:spTree>
    <p:extLst>
      <p:ext uri="{BB962C8B-B14F-4D97-AF65-F5344CB8AC3E}">
        <p14:creationId xmlns:p14="http://schemas.microsoft.com/office/powerpoint/2010/main" val="3681928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Placebo Effect</a:t>
            </a:r>
          </a:p>
        </p:txBody>
      </p:sp>
      <p:sp>
        <p:nvSpPr>
          <p:cNvPr id="3" name="Content Placeholder 2"/>
          <p:cNvSpPr>
            <a:spLocks noGrp="1"/>
          </p:cNvSpPr>
          <p:nvPr>
            <p:ph idx="1"/>
          </p:nvPr>
        </p:nvSpPr>
        <p:spPr/>
        <p:txBody>
          <a:bodyPr/>
          <a:lstStyle/>
          <a:p>
            <a:pPr marL="114300" indent="0">
              <a:buNone/>
            </a:pPr>
            <a:r>
              <a:rPr lang="en-AU" dirty="0">
                <a:solidFill>
                  <a:schemeClr val="tx2">
                    <a:lumMod val="20000"/>
                    <a:lumOff val="80000"/>
                  </a:schemeClr>
                </a:solidFill>
              </a:rPr>
              <a:t>If patients who are given a placebo show an improvement in their condition – this is known as the </a:t>
            </a:r>
            <a:r>
              <a:rPr lang="en-AU" u="sng" dirty="0">
                <a:solidFill>
                  <a:srgbClr val="008000"/>
                </a:solidFill>
              </a:rPr>
              <a:t>placebo effect</a:t>
            </a:r>
            <a:r>
              <a:rPr lang="en-AU" dirty="0">
                <a:solidFill>
                  <a:srgbClr val="008000"/>
                </a:solidFill>
              </a:rPr>
              <a:t>. </a:t>
            </a:r>
          </a:p>
          <a:p>
            <a:pPr marL="114300" indent="0">
              <a:buNone/>
            </a:pPr>
            <a:r>
              <a:rPr lang="en-AU" dirty="0">
                <a:solidFill>
                  <a:schemeClr val="tx2">
                    <a:lumMod val="20000"/>
                    <a:lumOff val="80000"/>
                  </a:schemeClr>
                </a:solidFill>
              </a:rPr>
              <a:t>This is because the patient believes it to be the ‘real’ therapy. </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To reduce this effect – blind experiments are conducted. </a:t>
            </a:r>
          </a:p>
          <a:p>
            <a:pPr marL="114300" indent="0">
              <a:buNone/>
            </a:pPr>
            <a:endParaRPr lang="en-AU" dirty="0">
              <a:solidFill>
                <a:schemeClr val="tx2">
                  <a:lumMod val="20000"/>
                  <a:lumOff val="80000"/>
                </a:schemeClr>
              </a:solidFill>
            </a:endParaRPr>
          </a:p>
          <a:p>
            <a:r>
              <a:rPr lang="en-AU" dirty="0">
                <a:solidFill>
                  <a:schemeClr val="accent6">
                    <a:lumMod val="60000"/>
                    <a:lumOff val="40000"/>
                  </a:schemeClr>
                </a:solidFill>
              </a:rPr>
              <a:t>Watch - https://www.youtube.com/watch?v=z03FQGlGgo0</a:t>
            </a:r>
          </a:p>
          <a:p>
            <a:endParaRPr lang="en-AU" dirty="0"/>
          </a:p>
        </p:txBody>
      </p:sp>
    </p:spTree>
    <p:extLst>
      <p:ext uri="{BB962C8B-B14F-4D97-AF65-F5344CB8AC3E}">
        <p14:creationId xmlns:p14="http://schemas.microsoft.com/office/powerpoint/2010/main" val="1149019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Groups</a:t>
            </a:r>
          </a:p>
        </p:txBody>
      </p:sp>
      <p:sp>
        <p:nvSpPr>
          <p:cNvPr id="3" name="Content Placeholder 2"/>
          <p:cNvSpPr>
            <a:spLocks noGrp="1"/>
          </p:cNvSpPr>
          <p:nvPr>
            <p:ph idx="1"/>
          </p:nvPr>
        </p:nvSpPr>
        <p:spPr>
          <a:xfrm>
            <a:off x="802087" y="2521545"/>
            <a:ext cx="10554574" cy="3636511"/>
          </a:xfrm>
        </p:spPr>
        <p:txBody>
          <a:bodyPr>
            <a:normAutofit fontScale="85000" lnSpcReduction="20000"/>
          </a:bodyPr>
          <a:lstStyle/>
          <a:p>
            <a:pPr marL="114300" indent="0">
              <a:buNone/>
            </a:pPr>
            <a:r>
              <a:rPr lang="en-AU" u="sng" dirty="0">
                <a:solidFill>
                  <a:srgbClr val="008000"/>
                </a:solidFill>
              </a:rPr>
              <a:t>Experimental Group</a:t>
            </a:r>
            <a:r>
              <a:rPr lang="en-AU" dirty="0">
                <a:solidFill>
                  <a:srgbClr val="008000"/>
                </a:solidFill>
              </a:rPr>
              <a:t>:</a:t>
            </a:r>
          </a:p>
          <a:p>
            <a:pPr marL="114300" indent="0">
              <a:buNone/>
            </a:pPr>
            <a:r>
              <a:rPr lang="en-AU" dirty="0">
                <a:solidFill>
                  <a:schemeClr val="tx2">
                    <a:lumMod val="20000"/>
                    <a:lumOff val="80000"/>
                  </a:schemeClr>
                </a:solidFill>
              </a:rPr>
              <a:t>The group receiving the independent variable</a:t>
            </a:r>
          </a:p>
          <a:p>
            <a:pPr marL="114300" indent="0">
              <a:buNone/>
            </a:pPr>
            <a:r>
              <a:rPr lang="en-AU" i="1" dirty="0">
                <a:solidFill>
                  <a:schemeClr val="tx2">
                    <a:lumMod val="20000"/>
                    <a:lumOff val="80000"/>
                  </a:schemeClr>
                </a:solidFill>
              </a:rPr>
              <a:t>e.g. if testing the effectiveness of a vitamin on rats. The experimental group would receive the vitamin</a:t>
            </a:r>
          </a:p>
          <a:p>
            <a:pPr marL="114300" indent="0">
              <a:buNone/>
            </a:pPr>
            <a:r>
              <a:rPr lang="en-AU" u="sng" dirty="0">
                <a:solidFill>
                  <a:srgbClr val="008000"/>
                </a:solidFill>
              </a:rPr>
              <a:t>Control Group:</a:t>
            </a:r>
          </a:p>
          <a:p>
            <a:pPr marL="114300" indent="0">
              <a:buNone/>
            </a:pPr>
            <a:r>
              <a:rPr lang="en-AU" dirty="0">
                <a:solidFill>
                  <a:schemeClr val="tx2">
                    <a:lumMod val="20000"/>
                    <a:lumOff val="80000"/>
                  </a:schemeClr>
                </a:solidFill>
              </a:rPr>
              <a:t>A group that is used for comparison (to test the effectiveness of the IV). Receives either the placebo or no treatment/drug</a:t>
            </a:r>
          </a:p>
          <a:p>
            <a:pPr marL="114300" indent="0">
              <a:buNone/>
            </a:pPr>
            <a:r>
              <a:rPr lang="en-AU" i="1" dirty="0">
                <a:solidFill>
                  <a:schemeClr val="tx2">
                    <a:lumMod val="20000"/>
                    <a:lumOff val="80000"/>
                  </a:schemeClr>
                </a:solidFill>
              </a:rPr>
              <a:t>e.g. rat experiment – receives a placebo vitamin or no vitamin at all.</a:t>
            </a:r>
          </a:p>
          <a:p>
            <a:pPr marL="114300" indent="0" algn="ctr">
              <a:buNone/>
            </a:pPr>
            <a:r>
              <a:rPr lang="en-AU" i="1" dirty="0">
                <a:solidFill>
                  <a:schemeClr val="accent1">
                    <a:lumMod val="60000"/>
                    <a:lumOff val="40000"/>
                  </a:schemeClr>
                </a:solidFill>
              </a:rPr>
              <a:t>Apart from the IV – group dynamics/characteristics should be the same</a:t>
            </a:r>
          </a:p>
          <a:p>
            <a:pPr marL="114300" indent="0" algn="ctr">
              <a:buNone/>
            </a:pPr>
            <a:endParaRPr lang="en-AU" dirty="0">
              <a:solidFill>
                <a:schemeClr val="accent1">
                  <a:lumMod val="60000"/>
                  <a:lumOff val="40000"/>
                </a:schemeClr>
              </a:solidFill>
            </a:endParaRPr>
          </a:p>
          <a:p>
            <a:pPr marL="114300" indent="0">
              <a:buNone/>
            </a:pPr>
            <a:r>
              <a:rPr lang="en-AU" dirty="0">
                <a:solidFill>
                  <a:schemeClr val="accent1">
                    <a:lumMod val="60000"/>
                    <a:lumOff val="40000"/>
                  </a:schemeClr>
                </a:solidFill>
              </a:rPr>
              <a:t>Watch - </a:t>
            </a:r>
            <a:r>
              <a:rPr lang="en-AU" dirty="0">
                <a:solidFill>
                  <a:schemeClr val="accent6">
                    <a:lumMod val="60000"/>
                    <a:lumOff val="40000"/>
                  </a:schemeClr>
                </a:solidFill>
              </a:rPr>
              <a:t>https://www.youtube.com/watch?v=GMqrOdCx4Yg</a:t>
            </a:r>
          </a:p>
          <a:p>
            <a:pPr marL="114300" indent="0">
              <a:buNone/>
            </a:pPr>
            <a:endParaRPr lang="en-AU" dirty="0">
              <a:solidFill>
                <a:schemeClr val="accent1">
                  <a:lumMod val="60000"/>
                  <a:lumOff val="40000"/>
                </a:schemeClr>
              </a:solidFill>
            </a:endParaRPr>
          </a:p>
          <a:p>
            <a:endParaRPr lang="en-AU" dirty="0"/>
          </a:p>
        </p:txBody>
      </p:sp>
    </p:spTree>
    <p:extLst>
      <p:ext uri="{BB962C8B-B14F-4D97-AF65-F5344CB8AC3E}">
        <p14:creationId xmlns:p14="http://schemas.microsoft.com/office/powerpoint/2010/main" val="698105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Controlling variables in groups </a:t>
            </a:r>
          </a:p>
        </p:txBody>
      </p:sp>
      <p:sp>
        <p:nvSpPr>
          <p:cNvPr id="3" name="Content Placeholder 2"/>
          <p:cNvSpPr>
            <a:spLocks noGrp="1"/>
          </p:cNvSpPr>
          <p:nvPr>
            <p:ph idx="1"/>
          </p:nvPr>
        </p:nvSpPr>
        <p:spPr>
          <a:xfrm>
            <a:off x="641072" y="2128058"/>
            <a:ext cx="10907773" cy="4271067"/>
          </a:xfrm>
        </p:spPr>
        <p:txBody>
          <a:bodyPr>
            <a:normAutofit fontScale="77500" lnSpcReduction="20000"/>
          </a:bodyPr>
          <a:lstStyle/>
          <a:p>
            <a:pPr marL="114300" indent="0">
              <a:buNone/>
            </a:pPr>
            <a:r>
              <a:rPr lang="en-AU" dirty="0">
                <a:solidFill>
                  <a:schemeClr val="tx2">
                    <a:lumMod val="20000"/>
                    <a:lumOff val="80000"/>
                  </a:schemeClr>
                </a:solidFill>
              </a:rPr>
              <a:t>Some variables to consider:</a:t>
            </a:r>
          </a:p>
          <a:p>
            <a:r>
              <a:rPr lang="en-AU" dirty="0">
                <a:solidFill>
                  <a:schemeClr val="tx2">
                    <a:lumMod val="20000"/>
                    <a:lumOff val="80000"/>
                  </a:schemeClr>
                </a:solidFill>
              </a:rPr>
              <a:t>Age groups</a:t>
            </a:r>
          </a:p>
          <a:p>
            <a:r>
              <a:rPr lang="en-AU" dirty="0">
                <a:solidFill>
                  <a:schemeClr val="tx2">
                    <a:lumMod val="20000"/>
                    <a:lumOff val="80000"/>
                  </a:schemeClr>
                </a:solidFill>
              </a:rPr>
              <a:t>Gender</a:t>
            </a:r>
          </a:p>
          <a:p>
            <a:r>
              <a:rPr lang="en-AU" dirty="0">
                <a:solidFill>
                  <a:schemeClr val="tx2">
                    <a:lumMod val="20000"/>
                    <a:lumOff val="80000"/>
                  </a:schemeClr>
                </a:solidFill>
              </a:rPr>
              <a:t>Ethnicity</a:t>
            </a:r>
          </a:p>
          <a:p>
            <a:r>
              <a:rPr lang="en-AU" dirty="0">
                <a:solidFill>
                  <a:schemeClr val="tx2">
                    <a:lumMod val="20000"/>
                    <a:lumOff val="80000"/>
                  </a:schemeClr>
                </a:solidFill>
              </a:rPr>
              <a:t>Fitness levels</a:t>
            </a:r>
          </a:p>
          <a:p>
            <a:r>
              <a:rPr lang="en-AU" dirty="0">
                <a:solidFill>
                  <a:schemeClr val="tx2">
                    <a:lumMod val="20000"/>
                    <a:lumOff val="80000"/>
                  </a:schemeClr>
                </a:solidFill>
              </a:rPr>
              <a:t>Diet / fluid intake</a:t>
            </a:r>
          </a:p>
          <a:p>
            <a:r>
              <a:rPr lang="en-AU" dirty="0">
                <a:solidFill>
                  <a:schemeClr val="tx2">
                    <a:lumMod val="20000"/>
                    <a:lumOff val="80000"/>
                  </a:schemeClr>
                </a:solidFill>
              </a:rPr>
              <a:t>Previous medical history</a:t>
            </a:r>
          </a:p>
          <a:p>
            <a:r>
              <a:rPr lang="en-AU" dirty="0">
                <a:solidFill>
                  <a:schemeClr val="tx2">
                    <a:lumMod val="20000"/>
                    <a:lumOff val="80000"/>
                  </a:schemeClr>
                </a:solidFill>
              </a:rPr>
              <a:t>No other medications</a:t>
            </a:r>
          </a:p>
          <a:p>
            <a:r>
              <a:rPr lang="en-AU" dirty="0">
                <a:solidFill>
                  <a:schemeClr val="tx2">
                    <a:lumMod val="20000"/>
                    <a:lumOff val="80000"/>
                  </a:schemeClr>
                </a:solidFill>
              </a:rPr>
              <a:t>No. of subjects per group</a:t>
            </a:r>
          </a:p>
          <a:p>
            <a:r>
              <a:rPr lang="en-AU" dirty="0">
                <a:solidFill>
                  <a:schemeClr val="tx2">
                    <a:lumMod val="20000"/>
                    <a:lumOff val="80000"/>
                  </a:schemeClr>
                </a:solidFill>
              </a:rPr>
              <a:t>Same dosage / administration</a:t>
            </a:r>
          </a:p>
          <a:p>
            <a:endParaRPr lang="en-AU" dirty="0">
              <a:solidFill>
                <a:schemeClr val="tx2">
                  <a:lumMod val="20000"/>
                  <a:lumOff val="80000"/>
                </a:schemeClr>
              </a:solidFill>
            </a:endParaRPr>
          </a:p>
          <a:p>
            <a:pPr marL="114300" indent="0">
              <a:buNone/>
            </a:pPr>
            <a:r>
              <a:rPr lang="en-AU" sz="2300" b="1" i="1" dirty="0">
                <a:solidFill>
                  <a:srgbClr val="008000"/>
                </a:solidFill>
              </a:rPr>
              <a:t>Controlling increases validity</a:t>
            </a:r>
          </a:p>
          <a:p>
            <a:endParaRPr lang="en-AU" dirty="0"/>
          </a:p>
        </p:txBody>
      </p:sp>
    </p:spTree>
    <p:extLst>
      <p:ext uri="{BB962C8B-B14F-4D97-AF65-F5344CB8AC3E}">
        <p14:creationId xmlns:p14="http://schemas.microsoft.com/office/powerpoint/2010/main" val="2618032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docProps/app.xml><?xml version="1.0" encoding="utf-8"?>
<Properties xmlns="http://schemas.openxmlformats.org/officeDocument/2006/extended-properties" xmlns:vt="http://schemas.openxmlformats.org/officeDocument/2006/docPropsVTypes">
  <Template>Banded</Template>
  <TotalTime>57</TotalTime>
  <Words>1931</Words>
  <Application>Microsoft Macintosh PowerPoint</Application>
  <PresentationFormat>Widescreen</PresentationFormat>
  <Paragraphs>240</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Corbel</vt:lpstr>
      <vt:lpstr>Wingdings</vt:lpstr>
      <vt:lpstr>Banded</vt:lpstr>
      <vt:lpstr>Topic 1: Microscopes and Investigating </vt:lpstr>
      <vt:lpstr>Investigating</vt:lpstr>
      <vt:lpstr>Key concepts in investigations </vt:lpstr>
      <vt:lpstr>Variables </vt:lpstr>
      <vt:lpstr>Hypothesis vs. Aim</vt:lpstr>
      <vt:lpstr>Placebo </vt:lpstr>
      <vt:lpstr>Placebo Effect</vt:lpstr>
      <vt:lpstr>Groups</vt:lpstr>
      <vt:lpstr>Controlling variables in groups </vt:lpstr>
      <vt:lpstr>Methodology</vt:lpstr>
      <vt:lpstr>Presenting Data</vt:lpstr>
      <vt:lpstr>Validity and Reliability</vt:lpstr>
      <vt:lpstr>Analysis and Conclusion</vt:lpstr>
      <vt:lpstr>Experimental Error</vt:lpstr>
      <vt:lpstr>Bias and Blind Experiments</vt:lpstr>
      <vt:lpstr>Type of Data and Study</vt:lpstr>
      <vt:lpstr>Ethical Principles to Consider</vt:lpstr>
      <vt:lpstr>Clinical Trails </vt:lpstr>
      <vt:lpstr>Example</vt:lpstr>
      <vt:lpstr>Microscopes</vt:lpstr>
      <vt:lpstr>Microscopes - Parts</vt:lpstr>
      <vt:lpstr>Microscopes – Parts and Function</vt:lpstr>
      <vt:lpstr>Calculations</vt:lpstr>
      <vt:lpstr>Magnification</vt:lpstr>
      <vt:lpstr>Field of View (FOV)</vt:lpstr>
      <vt:lpstr>Field of View (FOV)</vt:lpstr>
      <vt:lpstr>Field of View (FOV)</vt:lpstr>
      <vt:lpstr>Estimating Cell Size </vt:lpstr>
      <vt:lpstr>DO: Questions in the text</vt:lpstr>
    </vt:vector>
  </TitlesOfParts>
  <Company>Department of Education Western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1: Microscopes and Investigating</dc:title>
  <dc:creator>JOHANSEN Rebecca [Rossmoyne Senior High School]</dc:creator>
  <cp:lastModifiedBy>JOHANSEN Rebecca [Rossmoyne Senior High School]</cp:lastModifiedBy>
  <cp:revision>36</cp:revision>
  <dcterms:created xsi:type="dcterms:W3CDTF">2019-02-01T03:05:53Z</dcterms:created>
  <dcterms:modified xsi:type="dcterms:W3CDTF">2021-01-21T06:18:23Z</dcterms:modified>
</cp:coreProperties>
</file>