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5" r:id="rId2"/>
    <p:sldId id="266" r:id="rId3"/>
    <p:sldId id="256" r:id="rId4"/>
    <p:sldId id="264" r:id="rId5"/>
    <p:sldId id="259" r:id="rId6"/>
    <p:sldId id="257" r:id="rId7"/>
    <p:sldId id="260" r:id="rId8"/>
    <p:sldId id="258" r:id="rId9"/>
    <p:sldId id="261" r:id="rId10"/>
    <p:sldId id="262" r:id="rId11"/>
    <p:sldId id="26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4850A-E371-4ED0-8CFC-E6727411E3E2}" type="datetimeFigureOut">
              <a:rPr lang="en-AU" smtClean="0"/>
              <a:t>24/08/2016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4B5446EF-FBDD-4A01-8501-6653E862BA37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4850A-E371-4ED0-8CFC-E6727411E3E2}" type="datetimeFigureOut">
              <a:rPr lang="en-AU" smtClean="0"/>
              <a:t>24/08/2016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446EF-FBDD-4A01-8501-6653E862BA37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4850A-E371-4ED0-8CFC-E6727411E3E2}" type="datetimeFigureOut">
              <a:rPr lang="en-AU" smtClean="0"/>
              <a:t>24/08/2016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446EF-FBDD-4A01-8501-6653E862BA37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4850A-E371-4ED0-8CFC-E6727411E3E2}" type="datetimeFigureOut">
              <a:rPr lang="en-AU" smtClean="0"/>
              <a:t>24/08/2016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446EF-FBDD-4A01-8501-6653E862BA37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4850A-E371-4ED0-8CFC-E6727411E3E2}" type="datetimeFigureOut">
              <a:rPr lang="en-AU" smtClean="0"/>
              <a:t>24/08/2016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446EF-FBDD-4A01-8501-6653E862BA37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4850A-E371-4ED0-8CFC-E6727411E3E2}" type="datetimeFigureOut">
              <a:rPr lang="en-AU" smtClean="0"/>
              <a:t>24/08/2016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446EF-FBDD-4A01-8501-6653E862BA37}" type="slidenum">
              <a:rPr lang="en-AU" smtClean="0"/>
              <a:t>‹#›</a:t>
            </a:fld>
            <a:endParaRPr lang="en-AU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4850A-E371-4ED0-8CFC-E6727411E3E2}" type="datetimeFigureOut">
              <a:rPr lang="en-AU" smtClean="0"/>
              <a:t>24/08/2016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446EF-FBDD-4A01-8501-6653E862BA37}" type="slidenum">
              <a:rPr lang="en-AU" smtClean="0"/>
              <a:t>‹#›</a:t>
            </a:fld>
            <a:endParaRPr lang="en-AU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4850A-E371-4ED0-8CFC-E6727411E3E2}" type="datetimeFigureOut">
              <a:rPr lang="en-AU" smtClean="0"/>
              <a:t>24/08/2016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446EF-FBDD-4A01-8501-6653E862BA37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4850A-E371-4ED0-8CFC-E6727411E3E2}" type="datetimeFigureOut">
              <a:rPr lang="en-AU" smtClean="0"/>
              <a:t>24/08/2016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446EF-FBDD-4A01-8501-6653E862BA37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4850A-E371-4ED0-8CFC-E6727411E3E2}" type="datetimeFigureOut">
              <a:rPr lang="en-AU" smtClean="0"/>
              <a:t>24/08/2016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446EF-FBDD-4A01-8501-6653E862BA37}" type="slidenum">
              <a:rPr lang="en-AU" smtClean="0"/>
              <a:t>‹#›</a:t>
            </a:fld>
            <a:endParaRPr lang="en-AU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4850A-E371-4ED0-8CFC-E6727411E3E2}" type="datetimeFigureOut">
              <a:rPr lang="en-AU" smtClean="0"/>
              <a:t>24/08/2016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446EF-FBDD-4A01-8501-6653E862BA37}" type="slidenum">
              <a:rPr lang="en-AU" smtClean="0"/>
              <a:t>‹#›</a:t>
            </a:fld>
            <a:endParaRPr lang="en-AU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2DC4850A-E371-4ED0-8CFC-E6727411E3E2}" type="datetimeFigureOut">
              <a:rPr lang="en-AU" smtClean="0"/>
              <a:t>24/08/2016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4B5446EF-FBDD-4A01-8501-6653E862BA37}" type="slidenum">
              <a:rPr lang="en-AU" smtClean="0"/>
              <a:t>‹#›</a:t>
            </a:fld>
            <a:endParaRPr lang="en-A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4000" b="1" dirty="0" smtClean="0">
                <a:latin typeface="Arial" pitchFamily="34" charset="0"/>
                <a:cs typeface="Arial" pitchFamily="34" charset="0"/>
              </a:rPr>
              <a:t>Starter</a:t>
            </a:r>
            <a:endParaRPr lang="en-AU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/>
          </a:p>
          <a:p>
            <a:r>
              <a:rPr lang="en-AU" sz="3600" dirty="0">
                <a:latin typeface="Arial" pitchFamily="34" charset="0"/>
                <a:cs typeface="Arial" pitchFamily="34" charset="0"/>
              </a:rPr>
              <a:t>T</a:t>
            </a:r>
            <a:r>
              <a:rPr lang="en-AU" sz="3600" dirty="0" smtClean="0">
                <a:latin typeface="Arial" pitchFamily="34" charset="0"/>
                <a:cs typeface="Arial" pitchFamily="34" charset="0"/>
              </a:rPr>
              <a:t>hink </a:t>
            </a:r>
            <a:r>
              <a:rPr lang="en-AU" sz="3600" dirty="0">
                <a:latin typeface="Arial" pitchFamily="34" charset="0"/>
                <a:cs typeface="Arial" pitchFamily="34" charset="0"/>
              </a:rPr>
              <a:t>about a specific product from a specific company. </a:t>
            </a:r>
            <a:endParaRPr lang="en-AU" sz="3600" dirty="0" smtClean="0">
              <a:latin typeface="Arial" pitchFamily="34" charset="0"/>
              <a:cs typeface="Arial" pitchFamily="34" charset="0"/>
            </a:endParaRPr>
          </a:p>
          <a:p>
            <a:r>
              <a:rPr lang="en-AU" sz="3600" dirty="0" smtClean="0">
                <a:latin typeface="Arial" pitchFamily="34" charset="0"/>
                <a:cs typeface="Arial" pitchFamily="34" charset="0"/>
              </a:rPr>
              <a:t>Think </a:t>
            </a:r>
            <a:r>
              <a:rPr lang="en-AU" sz="3600" dirty="0">
                <a:latin typeface="Arial" pitchFamily="34" charset="0"/>
                <a:cs typeface="Arial" pitchFamily="34" charset="0"/>
              </a:rPr>
              <a:t>about the target </a:t>
            </a:r>
            <a:r>
              <a:rPr lang="en-AU" sz="3600" dirty="0" smtClean="0">
                <a:latin typeface="Arial" pitchFamily="34" charset="0"/>
                <a:cs typeface="Arial" pitchFamily="34" charset="0"/>
              </a:rPr>
              <a:t>audience (customers) </a:t>
            </a:r>
            <a:r>
              <a:rPr lang="en-AU" sz="3600" dirty="0">
                <a:latin typeface="Arial" pitchFamily="34" charset="0"/>
                <a:cs typeface="Arial" pitchFamily="34" charset="0"/>
              </a:rPr>
              <a:t>for the </a:t>
            </a:r>
            <a:r>
              <a:rPr lang="en-AU" sz="3600" dirty="0" smtClean="0">
                <a:latin typeface="Arial" pitchFamily="34" charset="0"/>
                <a:cs typeface="Arial" pitchFamily="34" charset="0"/>
              </a:rPr>
              <a:t>brand. </a:t>
            </a:r>
          </a:p>
          <a:p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17820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4000" b="1" dirty="0" smtClean="0">
                <a:latin typeface="Arial" pitchFamily="34" charset="0"/>
                <a:cs typeface="Arial" pitchFamily="34" charset="0"/>
              </a:rPr>
              <a:t>Place </a:t>
            </a:r>
            <a:endParaRPr lang="en-AU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>
                <a:latin typeface="Arial" pitchFamily="34" charset="0"/>
                <a:cs typeface="Arial" pitchFamily="34" charset="0"/>
              </a:rPr>
              <a:t>Refers to how and where you are going to sell </a:t>
            </a:r>
          </a:p>
          <a:p>
            <a:r>
              <a:rPr lang="en-AU" b="1" dirty="0" smtClean="0">
                <a:latin typeface="Arial" pitchFamily="34" charset="0"/>
                <a:cs typeface="Arial" pitchFamily="34" charset="0"/>
              </a:rPr>
              <a:t>Direct distribution</a:t>
            </a:r>
            <a:r>
              <a:rPr lang="en-AU" dirty="0" smtClean="0">
                <a:latin typeface="Arial" pitchFamily="34" charset="0"/>
                <a:cs typeface="Arial" pitchFamily="34" charset="0"/>
              </a:rPr>
              <a:t> – sell product directly to customer </a:t>
            </a:r>
          </a:p>
          <a:p>
            <a:r>
              <a:rPr lang="en-AU" b="1" dirty="0" smtClean="0">
                <a:latin typeface="Arial" pitchFamily="34" charset="0"/>
                <a:cs typeface="Arial" pitchFamily="34" charset="0"/>
              </a:rPr>
              <a:t>Indirect distribution</a:t>
            </a:r>
            <a:r>
              <a:rPr lang="en-AU" dirty="0">
                <a:latin typeface="Arial" pitchFamily="34" charset="0"/>
                <a:cs typeface="Arial" pitchFamily="34" charset="0"/>
              </a:rPr>
              <a:t> </a:t>
            </a:r>
            <a:r>
              <a:rPr lang="en-AU" dirty="0" smtClean="0">
                <a:latin typeface="Arial" pitchFamily="34" charset="0"/>
                <a:cs typeface="Arial" pitchFamily="34" charset="0"/>
              </a:rPr>
              <a:t>– sold through a 3</a:t>
            </a:r>
            <a:r>
              <a:rPr lang="en-AU" baseline="30000" dirty="0" smtClean="0">
                <a:latin typeface="Arial" pitchFamily="34" charset="0"/>
                <a:cs typeface="Arial" pitchFamily="34" charset="0"/>
              </a:rPr>
              <a:t>rd</a:t>
            </a:r>
            <a:r>
              <a:rPr lang="en-AU" dirty="0" smtClean="0">
                <a:latin typeface="Arial" pitchFamily="34" charset="0"/>
                <a:cs typeface="Arial" pitchFamily="34" charset="0"/>
              </a:rPr>
              <a:t> party </a:t>
            </a:r>
          </a:p>
          <a:p>
            <a:endParaRPr lang="en-AU" dirty="0">
              <a:latin typeface="Arial" pitchFamily="34" charset="0"/>
              <a:cs typeface="Arial" pitchFamily="34" charset="0"/>
            </a:endParaRPr>
          </a:p>
          <a:p>
            <a:r>
              <a:rPr lang="en-AU" dirty="0" smtClean="0">
                <a:latin typeface="Arial" pitchFamily="34" charset="0"/>
                <a:cs typeface="Arial" pitchFamily="34" charset="0"/>
              </a:rPr>
              <a:t>Where are you going to locate to best reach your </a:t>
            </a:r>
            <a:r>
              <a:rPr lang="en-AU" b="1" dirty="0" smtClean="0">
                <a:latin typeface="Arial" pitchFamily="34" charset="0"/>
                <a:cs typeface="Arial" pitchFamily="34" charset="0"/>
              </a:rPr>
              <a:t>target market</a:t>
            </a:r>
            <a:r>
              <a:rPr lang="en-AU" dirty="0" smtClean="0">
                <a:latin typeface="Arial" pitchFamily="34" charset="0"/>
                <a:cs typeface="Arial" pitchFamily="34" charset="0"/>
              </a:rPr>
              <a:t> (customers) ? </a:t>
            </a:r>
            <a:endParaRPr lang="en-AU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76658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4000" b="1" dirty="0" smtClean="0">
                <a:latin typeface="Arial" pitchFamily="34" charset="0"/>
                <a:cs typeface="Arial" pitchFamily="34" charset="0"/>
              </a:rPr>
              <a:t>Promotion </a:t>
            </a:r>
            <a:endParaRPr lang="en-AU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2400" dirty="0" smtClean="0">
                <a:latin typeface="Arial" pitchFamily="34" charset="0"/>
                <a:cs typeface="Arial" pitchFamily="34" charset="0"/>
              </a:rPr>
              <a:t>Communication of your product/service to your target market </a:t>
            </a:r>
          </a:p>
          <a:p>
            <a:r>
              <a:rPr lang="en-AU" sz="2400" dirty="0" smtClean="0">
                <a:latin typeface="Arial" pitchFamily="34" charset="0"/>
                <a:cs typeface="Arial" pitchFamily="34" charset="0"/>
              </a:rPr>
              <a:t>There are many ways to get the word out… </a:t>
            </a:r>
            <a:endParaRPr lang="en-A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Image result for promo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3140968"/>
            <a:ext cx="3657600" cy="2428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8379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3200" dirty="0" smtClean="0">
                <a:latin typeface="Arial" pitchFamily="34" charset="0"/>
                <a:cs typeface="Arial" pitchFamily="34" charset="0"/>
              </a:rPr>
              <a:t>What do you think the following words </a:t>
            </a:r>
          </a:p>
          <a:p>
            <a:pPr lvl="1"/>
            <a:r>
              <a:rPr lang="en-AU" sz="2400" dirty="0">
                <a:latin typeface="Arial" pitchFamily="34" charset="0"/>
                <a:cs typeface="Arial" pitchFamily="34" charset="0"/>
              </a:rPr>
              <a:t>Product, </a:t>
            </a:r>
            <a:endParaRPr lang="en-AU" sz="24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AU" sz="2400" dirty="0" smtClean="0">
                <a:latin typeface="Arial" pitchFamily="34" charset="0"/>
                <a:cs typeface="Arial" pitchFamily="34" charset="0"/>
              </a:rPr>
              <a:t>Price, </a:t>
            </a:r>
          </a:p>
          <a:p>
            <a:pPr lvl="1"/>
            <a:r>
              <a:rPr lang="en-AU" sz="2400" dirty="0" smtClean="0">
                <a:latin typeface="Arial" pitchFamily="34" charset="0"/>
                <a:cs typeface="Arial" pitchFamily="34" charset="0"/>
              </a:rPr>
              <a:t>Place and, </a:t>
            </a:r>
          </a:p>
          <a:p>
            <a:pPr lvl="1"/>
            <a:r>
              <a:rPr lang="en-AU" sz="2400" dirty="0" smtClean="0">
                <a:latin typeface="Arial" pitchFamily="34" charset="0"/>
                <a:cs typeface="Arial" pitchFamily="34" charset="0"/>
              </a:rPr>
              <a:t>Promotion</a:t>
            </a:r>
            <a:endParaRPr lang="en-AU" sz="2400" dirty="0">
              <a:latin typeface="Arial" pitchFamily="34" charset="0"/>
              <a:cs typeface="Arial" pitchFamily="34" charset="0"/>
            </a:endParaRPr>
          </a:p>
          <a:p>
            <a:pPr marL="68580" indent="0">
              <a:buNone/>
            </a:pPr>
            <a:r>
              <a:rPr lang="en-AU" sz="3200" dirty="0" smtClean="0">
                <a:latin typeface="Arial" pitchFamily="34" charset="0"/>
                <a:cs typeface="Arial" pitchFamily="34" charset="0"/>
              </a:rPr>
              <a:t>mean in relation to your product? </a:t>
            </a:r>
            <a:endParaRPr lang="en-AU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5176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AU" sz="4800" dirty="0" smtClean="0">
                <a:latin typeface="Arial" pitchFamily="34" charset="0"/>
                <a:cs typeface="Arial" pitchFamily="34" charset="0"/>
              </a:rPr>
              <a:t>The 4 P’s of Marketing</a:t>
            </a:r>
            <a:endParaRPr lang="en-AU" sz="4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122926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4000" b="1" dirty="0" smtClean="0">
                <a:latin typeface="Arial" pitchFamily="34" charset="0"/>
                <a:cs typeface="Arial" pitchFamily="34" charset="0"/>
              </a:rPr>
              <a:t>Objectives</a:t>
            </a:r>
            <a:endParaRPr lang="en-AU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3600" dirty="0" smtClean="0">
                <a:latin typeface="Arial" pitchFamily="34" charset="0"/>
                <a:cs typeface="Arial" pitchFamily="34" charset="0"/>
              </a:rPr>
              <a:t>Students should be able to: </a:t>
            </a:r>
          </a:p>
          <a:p>
            <a:pPr lvl="1"/>
            <a:r>
              <a:rPr lang="en-AU" sz="2800" dirty="0" smtClean="0">
                <a:latin typeface="Arial" pitchFamily="34" charset="0"/>
                <a:cs typeface="Arial" pitchFamily="34" charset="0"/>
              </a:rPr>
              <a:t>Explain what marketing is  </a:t>
            </a:r>
          </a:p>
          <a:p>
            <a:pPr lvl="1"/>
            <a:r>
              <a:rPr lang="en-AU" sz="2800" dirty="0" smtClean="0">
                <a:latin typeface="Arial" pitchFamily="34" charset="0"/>
                <a:cs typeface="Arial" pitchFamily="34" charset="0"/>
              </a:rPr>
              <a:t>Understand and explain the 4 P’s of marketing </a:t>
            </a:r>
            <a:endParaRPr lang="en-AU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51343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 is Marketing?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3200" dirty="0">
                <a:latin typeface="Arial" pitchFamily="34" charset="0"/>
                <a:cs typeface="Arial" pitchFamily="34" charset="0"/>
              </a:rPr>
              <a:t>T</a:t>
            </a:r>
            <a:r>
              <a:rPr lang="en-AU" sz="3200" dirty="0" smtClean="0">
                <a:latin typeface="Arial" pitchFamily="34" charset="0"/>
                <a:cs typeface="Arial" pitchFamily="34" charset="0"/>
              </a:rPr>
              <a:t>he </a:t>
            </a:r>
            <a:r>
              <a:rPr lang="en-AU" sz="3200" dirty="0">
                <a:latin typeface="Arial" pitchFamily="34" charset="0"/>
                <a:cs typeface="Arial" pitchFamily="34" charset="0"/>
              </a:rPr>
              <a:t>means by which an </a:t>
            </a:r>
            <a:r>
              <a:rPr lang="en-AU" sz="3200" dirty="0" smtClean="0">
                <a:latin typeface="Arial" pitchFamily="34" charset="0"/>
                <a:cs typeface="Arial" pitchFamily="34" charset="0"/>
              </a:rPr>
              <a:t>organisation </a:t>
            </a:r>
            <a:r>
              <a:rPr lang="en-AU" sz="3200" dirty="0">
                <a:latin typeface="Arial" pitchFamily="34" charset="0"/>
                <a:cs typeface="Arial" pitchFamily="34" charset="0"/>
              </a:rPr>
              <a:t>communicates to, connects with, and engages its target audience to convey the value of and ultimately sell its products and services.</a:t>
            </a:r>
            <a:endParaRPr lang="en-AU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7491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4000" b="1" dirty="0" smtClean="0">
                <a:latin typeface="Arial" pitchFamily="34" charset="0"/>
                <a:cs typeface="Arial" pitchFamily="34" charset="0"/>
              </a:rPr>
              <a:t>The 4 P’s</a:t>
            </a:r>
            <a:endParaRPr lang="en-AU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en-AU" sz="8000" dirty="0" smtClean="0">
                <a:latin typeface="Arial" pitchFamily="34" charset="0"/>
                <a:cs typeface="Arial" pitchFamily="34" charset="0"/>
              </a:rPr>
              <a:t>Referred to as the </a:t>
            </a:r>
            <a:r>
              <a:rPr lang="en-AU" sz="8000" b="1" dirty="0" smtClean="0">
                <a:latin typeface="Arial" pitchFamily="34" charset="0"/>
                <a:cs typeface="Arial" pitchFamily="34" charset="0"/>
              </a:rPr>
              <a:t>Marketing Mix - </a:t>
            </a:r>
            <a:r>
              <a:rPr lang="en-AU" sz="8000" dirty="0" smtClean="0">
                <a:latin typeface="Arial" pitchFamily="34" charset="0"/>
                <a:cs typeface="Arial" pitchFamily="34" charset="0"/>
              </a:rPr>
              <a:t>combination </a:t>
            </a:r>
            <a:r>
              <a:rPr lang="en-AU" sz="8000" dirty="0">
                <a:latin typeface="Arial" pitchFamily="34" charset="0"/>
                <a:cs typeface="Arial" pitchFamily="34" charset="0"/>
              </a:rPr>
              <a:t>of variables that a business uses to carry out its marketing strategy and meet customer needs</a:t>
            </a:r>
            <a:endParaRPr lang="en-AU" sz="80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AU" sz="8000" dirty="0" smtClean="0">
                <a:latin typeface="Arial" pitchFamily="34" charset="0"/>
                <a:cs typeface="Arial" pitchFamily="34" charset="0"/>
              </a:rPr>
              <a:t>4 P’s stand for </a:t>
            </a:r>
          </a:p>
          <a:p>
            <a:pPr lvl="1"/>
            <a:r>
              <a:rPr lang="en-AU" sz="8000" dirty="0" smtClean="0">
                <a:latin typeface="Arial" pitchFamily="34" charset="0"/>
                <a:cs typeface="Arial" pitchFamily="34" charset="0"/>
              </a:rPr>
              <a:t>Product </a:t>
            </a:r>
          </a:p>
          <a:p>
            <a:pPr lvl="1"/>
            <a:r>
              <a:rPr lang="en-AU" sz="8000" dirty="0" smtClean="0">
                <a:latin typeface="Arial" pitchFamily="34" charset="0"/>
                <a:cs typeface="Arial" pitchFamily="34" charset="0"/>
              </a:rPr>
              <a:t>Price</a:t>
            </a:r>
          </a:p>
          <a:p>
            <a:pPr lvl="1"/>
            <a:r>
              <a:rPr lang="en-AU" sz="8000" dirty="0" smtClean="0">
                <a:latin typeface="Arial" pitchFamily="34" charset="0"/>
                <a:cs typeface="Arial" pitchFamily="34" charset="0"/>
              </a:rPr>
              <a:t>Place </a:t>
            </a:r>
          </a:p>
          <a:p>
            <a:pPr lvl="1"/>
            <a:r>
              <a:rPr lang="en-AU" sz="8000" dirty="0" smtClean="0">
                <a:latin typeface="Arial" pitchFamily="34" charset="0"/>
                <a:cs typeface="Arial" pitchFamily="34" charset="0"/>
              </a:rPr>
              <a:t>Promotion</a:t>
            </a:r>
          </a:p>
          <a:p>
            <a:pPr lvl="0">
              <a:buClr>
                <a:srgbClr val="86CE24"/>
              </a:buClr>
            </a:pPr>
            <a:r>
              <a:rPr lang="en-AU" sz="80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Mix of all four is necessary to sell a product  </a:t>
            </a:r>
            <a:endParaRPr lang="en-AU" sz="8000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pPr lvl="1"/>
            <a:endParaRPr lang="en-AU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74654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mage.slidesharecdn.com/1a-the4psofmarketing-120223094204-phpapp01/95/1a-the-4-ps-of-marketing-1-728.jpg?cb=132999125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60648"/>
            <a:ext cx="6934200" cy="5200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33809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4000" b="1" dirty="0" smtClean="0">
                <a:latin typeface="Arial" pitchFamily="34" charset="0"/>
                <a:cs typeface="Arial" pitchFamily="34" charset="0"/>
              </a:rPr>
              <a:t>Product</a:t>
            </a:r>
            <a:endParaRPr lang="en-AU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sz="3200" dirty="0" smtClean="0">
                <a:latin typeface="Arial" pitchFamily="34" charset="0"/>
                <a:cs typeface="Arial" pitchFamily="34" charset="0"/>
              </a:rPr>
              <a:t>Refers to the benefit of buying a product </a:t>
            </a:r>
          </a:p>
          <a:p>
            <a:pPr lvl="1"/>
            <a:r>
              <a:rPr lang="en-AU" sz="2400" dirty="0" smtClean="0">
                <a:latin typeface="Arial" pitchFamily="34" charset="0"/>
                <a:cs typeface="Arial" pitchFamily="34" charset="0"/>
              </a:rPr>
              <a:t>What need does the product/service fulfil?  </a:t>
            </a:r>
          </a:p>
          <a:p>
            <a:pPr lvl="0">
              <a:buClr>
                <a:srgbClr val="86CE24"/>
              </a:buClr>
            </a:pPr>
            <a:r>
              <a:rPr lang="en-AU" sz="32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Elements to consider:</a:t>
            </a:r>
            <a:endParaRPr lang="en-AU" sz="3200" dirty="0">
              <a:latin typeface="Arial" pitchFamily="34" charset="0"/>
              <a:cs typeface="Arial" pitchFamily="34" charset="0"/>
            </a:endParaRPr>
          </a:p>
          <a:p>
            <a:pPr lvl="1">
              <a:buClr>
                <a:srgbClr val="86CE24"/>
              </a:buClr>
            </a:pPr>
            <a:r>
              <a:rPr lang="en-AU" sz="24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Product quality </a:t>
            </a:r>
          </a:p>
          <a:p>
            <a:pPr lvl="1">
              <a:buClr>
                <a:srgbClr val="86CE24"/>
              </a:buClr>
            </a:pPr>
            <a:r>
              <a:rPr lang="en-AU" sz="24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Product features</a:t>
            </a:r>
          </a:p>
          <a:p>
            <a:pPr lvl="1">
              <a:buClr>
                <a:srgbClr val="86CE24"/>
              </a:buClr>
            </a:pPr>
            <a:r>
              <a:rPr lang="en-AU" sz="24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Product design </a:t>
            </a:r>
          </a:p>
          <a:p>
            <a:pPr lvl="1">
              <a:buClr>
                <a:srgbClr val="86CE24"/>
              </a:buClr>
            </a:pPr>
            <a:r>
              <a:rPr lang="en-AU" sz="24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Packaging </a:t>
            </a:r>
          </a:p>
          <a:p>
            <a:pPr lvl="1">
              <a:buClr>
                <a:srgbClr val="86CE24"/>
              </a:buClr>
            </a:pPr>
            <a:r>
              <a:rPr lang="en-AU" sz="24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Range of products </a:t>
            </a:r>
          </a:p>
          <a:p>
            <a:pPr lvl="1">
              <a:buClr>
                <a:srgbClr val="86CE24"/>
              </a:buClr>
            </a:pPr>
            <a:endParaRPr lang="en-AU" sz="2400" dirty="0" smtClean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14863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4000" b="1" dirty="0" smtClean="0">
                <a:latin typeface="Arial" pitchFamily="34" charset="0"/>
                <a:cs typeface="Arial" pitchFamily="34" charset="0"/>
              </a:rPr>
              <a:t>Price</a:t>
            </a:r>
            <a:endParaRPr lang="en-AU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sz="3200" dirty="0" smtClean="0">
                <a:latin typeface="Arial" pitchFamily="34" charset="0"/>
                <a:cs typeface="Arial" pitchFamily="34" charset="0"/>
              </a:rPr>
              <a:t>Must consider costs of all inputs </a:t>
            </a:r>
          </a:p>
          <a:p>
            <a:r>
              <a:rPr lang="en-AU" sz="3200" b="1" dirty="0" smtClean="0">
                <a:latin typeface="Arial" pitchFamily="34" charset="0"/>
                <a:cs typeface="Arial" pitchFamily="34" charset="0"/>
              </a:rPr>
              <a:t>Mark-up price</a:t>
            </a:r>
            <a:r>
              <a:rPr lang="en-AU" sz="3200" dirty="0" smtClean="0">
                <a:latin typeface="Arial" pitchFamily="34" charset="0"/>
                <a:cs typeface="Arial" pitchFamily="34" charset="0"/>
              </a:rPr>
              <a:t> – How much profit do you want to make on each product/customer? </a:t>
            </a:r>
          </a:p>
          <a:p>
            <a:r>
              <a:rPr lang="en-AU" sz="3200" dirty="0" smtClean="0">
                <a:latin typeface="Arial" pitchFamily="34" charset="0"/>
                <a:cs typeface="Arial" pitchFamily="34" charset="0"/>
              </a:rPr>
              <a:t>Different price strategies: </a:t>
            </a:r>
          </a:p>
          <a:p>
            <a:pPr lvl="1"/>
            <a:r>
              <a:rPr lang="en-AU" sz="2400" dirty="0" smtClean="0">
                <a:latin typeface="Arial" pitchFamily="34" charset="0"/>
                <a:cs typeface="Arial" pitchFamily="34" charset="0"/>
              </a:rPr>
              <a:t>Competition </a:t>
            </a:r>
          </a:p>
          <a:p>
            <a:pPr lvl="1"/>
            <a:r>
              <a:rPr lang="en-AU" sz="2400" dirty="0" smtClean="0">
                <a:latin typeface="Arial" pitchFamily="34" charset="0"/>
                <a:cs typeface="Arial" pitchFamily="34" charset="0"/>
              </a:rPr>
              <a:t>Penetration </a:t>
            </a:r>
          </a:p>
          <a:p>
            <a:pPr lvl="1"/>
            <a:r>
              <a:rPr lang="en-AU" sz="2400" dirty="0" smtClean="0">
                <a:latin typeface="Arial" pitchFamily="34" charset="0"/>
                <a:cs typeface="Arial" pitchFamily="34" charset="0"/>
              </a:rPr>
              <a:t>Bundle </a:t>
            </a:r>
          </a:p>
          <a:p>
            <a:pPr lvl="1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25409853"/>
      </p:ext>
    </p:extLst>
  </p:cSld>
  <p:clrMapOvr>
    <a:masterClrMapping/>
  </p:clrMapOvr>
</p:sld>
</file>

<file path=ppt/theme/theme1.xml><?xml version="1.0" encoding="utf-8"?>
<a:theme xmlns:a="http://schemas.openxmlformats.org/drawingml/2006/main" name="Urban Pop">
  <a:themeElements>
    <a:clrScheme name="Urban Pop">
      <a:dk1>
        <a:srgbClr val="000000"/>
      </a:dk1>
      <a:lt1>
        <a:srgbClr val="FFFFFF"/>
      </a:lt1>
      <a:dk2>
        <a:srgbClr val="282828"/>
      </a:dk2>
      <a:lt2>
        <a:srgbClr val="D4D4D4"/>
      </a:lt2>
      <a:accent1>
        <a:srgbClr val="86CE24"/>
      </a:accent1>
      <a:accent2>
        <a:srgbClr val="00A2E6"/>
      </a:accent2>
      <a:accent3>
        <a:srgbClr val="FAC810"/>
      </a:accent3>
      <a:accent4>
        <a:srgbClr val="7D8F8C"/>
      </a:accent4>
      <a:accent5>
        <a:srgbClr val="D06B20"/>
      </a:accent5>
      <a:accent6>
        <a:srgbClr val="958B8B"/>
      </a:accent6>
      <a:hlink>
        <a:srgbClr val="FF9900"/>
      </a:hlink>
      <a:folHlink>
        <a:srgbClr val="969696"/>
      </a:folHlink>
    </a:clrScheme>
    <a:fontScheme name="Urban Pop">
      <a:maj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Urban Pop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58000"/>
              </a:srgbClr>
            </a:outerShdw>
          </a:effectLst>
          <a:scene3d>
            <a:camera prst="orthographicFront">
              <a:rot lat="0" lon="0" rev="0"/>
            </a:camera>
            <a:lightRig rig="flat" dir="t"/>
          </a:scene3d>
          <a:sp3d contourW="15875">
            <a:bevelT w="95250" h="1270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TM01859862[[fn=Urban Pop]]</Template>
  <TotalTime>22</TotalTime>
  <Words>269</Words>
  <Application>Microsoft Office PowerPoint</Application>
  <PresentationFormat>On-screen Show (4:3)</PresentationFormat>
  <Paragraphs>50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Urban Pop</vt:lpstr>
      <vt:lpstr>Starter</vt:lpstr>
      <vt:lpstr>PowerPoint Presentation</vt:lpstr>
      <vt:lpstr>The 4 P’s of Marketing</vt:lpstr>
      <vt:lpstr>Objectives</vt:lpstr>
      <vt:lpstr>What is Marketing? </vt:lpstr>
      <vt:lpstr>The 4 P’s</vt:lpstr>
      <vt:lpstr>PowerPoint Presentation</vt:lpstr>
      <vt:lpstr>Product</vt:lpstr>
      <vt:lpstr>Price</vt:lpstr>
      <vt:lpstr>Place </vt:lpstr>
      <vt:lpstr>Promotion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4 P’s of Marketing</dc:title>
  <dc:creator>BARTOSIAK Michael</dc:creator>
  <cp:lastModifiedBy>BARTOSIAK Michael</cp:lastModifiedBy>
  <cp:revision>3</cp:revision>
  <dcterms:created xsi:type="dcterms:W3CDTF">2016-08-23T23:50:48Z</dcterms:created>
  <dcterms:modified xsi:type="dcterms:W3CDTF">2016-08-24T00:13:08Z</dcterms:modified>
</cp:coreProperties>
</file>