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2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90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58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2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7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5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24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7200" dirty="0"/>
              <a:t>Topic 3: Cellular Metabolism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R. Johansen 2021</a:t>
            </a:r>
          </a:p>
        </p:txBody>
      </p:sp>
    </p:spTree>
    <p:extLst>
      <p:ext uri="{BB962C8B-B14F-4D97-AF65-F5344CB8AC3E}">
        <p14:creationId xmlns:p14="http://schemas.microsoft.com/office/powerpoint/2010/main" val="311418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35" y="309114"/>
            <a:ext cx="9784080" cy="1508760"/>
          </a:xfrm>
        </p:spPr>
        <p:txBody>
          <a:bodyPr/>
          <a:lstStyle/>
          <a:p>
            <a:r>
              <a:rPr lang="en-AU" dirty="0"/>
              <a:t>Cellular respiration - 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35" y="2161309"/>
            <a:ext cx="9784080" cy="42062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Breaks down one molecule of glucose (C</a:t>
            </a:r>
            <a:r>
              <a:rPr lang="en-US" altLang="en-US" baseline="-25000" dirty="0"/>
              <a:t>6</a:t>
            </a:r>
            <a:r>
              <a:rPr lang="en-US" altLang="en-US" dirty="0"/>
              <a:t>H</a:t>
            </a:r>
            <a:r>
              <a:rPr lang="en-US" altLang="en-US" baseline="-25000" dirty="0"/>
              <a:t>12</a:t>
            </a:r>
            <a:r>
              <a:rPr lang="en-US" altLang="en-US" dirty="0"/>
              <a:t>O</a:t>
            </a:r>
            <a:r>
              <a:rPr lang="en-US" altLang="en-US" baseline="-25000" dirty="0"/>
              <a:t>6</a:t>
            </a:r>
            <a:r>
              <a:rPr lang="en-US" altLang="en-US" dirty="0"/>
              <a:t>) to produce two molecules of pyruvate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b="1" dirty="0">
                <a:solidFill>
                  <a:srgbClr val="00B0F0"/>
                </a:solidFill>
              </a:rPr>
              <a:t>pyruvic acid</a:t>
            </a:r>
            <a:r>
              <a:rPr lang="en-US" altLang="en-US" dirty="0">
                <a:solidFill>
                  <a:srgbClr val="00B0F0"/>
                </a:solidFill>
              </a:rPr>
              <a:t> </a:t>
            </a:r>
            <a:r>
              <a:rPr lang="en-US" altLang="en-US" dirty="0"/>
              <a:t>- C</a:t>
            </a:r>
            <a:r>
              <a:rPr lang="en-US" altLang="en-US" baseline="-25000" dirty="0"/>
              <a:t>3</a:t>
            </a:r>
            <a:r>
              <a:rPr lang="en-US" altLang="en-US" dirty="0"/>
              <a:t>H</a:t>
            </a:r>
            <a:r>
              <a:rPr lang="en-US" altLang="en-US" baseline="-25000" dirty="0"/>
              <a:t>4</a:t>
            </a:r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).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Yields </a:t>
            </a:r>
            <a:r>
              <a:rPr lang="en-US" altLang="en-US" b="1" u="sng" dirty="0"/>
              <a:t>two</a:t>
            </a:r>
            <a:r>
              <a:rPr lang="en-US" altLang="en-US" dirty="0"/>
              <a:t> molecules of ATP.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Takes place in the cytoplasm.</a:t>
            </a:r>
            <a:br>
              <a:rPr lang="en-US" altLang="en-US" dirty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Requires no oxygen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>
                <a:solidFill>
                  <a:srgbClr val="00B0F0"/>
                </a:solidFill>
              </a:rPr>
              <a:t>(</a:t>
            </a:r>
            <a:r>
              <a:rPr lang="en-US" altLang="en-US" b="1" i="1" dirty="0">
                <a:solidFill>
                  <a:srgbClr val="00B0F0"/>
                </a:solidFill>
              </a:rPr>
              <a:t>anaerobic</a:t>
            </a:r>
            <a:r>
              <a:rPr lang="en-US" altLang="en-US" dirty="0">
                <a:solidFill>
                  <a:srgbClr val="00B0F0"/>
                </a:solidFill>
              </a:rPr>
              <a:t>)</a:t>
            </a:r>
            <a:r>
              <a:rPr lang="en-US" altLang="en-US" dirty="0">
                <a:solidFill>
                  <a:srgbClr val="CC0000"/>
                </a:solidFill>
              </a:rPr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263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15" y="249382"/>
            <a:ext cx="10527457" cy="1492132"/>
          </a:xfrm>
        </p:spPr>
        <p:txBody>
          <a:bodyPr>
            <a:normAutofit/>
          </a:bodyPr>
          <a:lstStyle/>
          <a:p>
            <a:r>
              <a:rPr lang="en-AU" dirty="0"/>
              <a:t>Cellular Respiration – Krebs cycle &amp; Electron transport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50" y="2169621"/>
            <a:ext cx="9784080" cy="4206240"/>
          </a:xfrm>
        </p:spPr>
        <p:txBody>
          <a:bodyPr/>
          <a:lstStyle/>
          <a:p>
            <a:r>
              <a:rPr lang="en-US" altLang="en-US" dirty="0"/>
              <a:t>The series of reactions during which pyruvate (via acetyl coenzyme A) is completely broken down to C0</a:t>
            </a:r>
            <a:r>
              <a:rPr lang="en-US" altLang="en-US" baseline="-25000" dirty="0"/>
              <a:t>2</a:t>
            </a:r>
            <a:r>
              <a:rPr lang="en-US" altLang="en-US" dirty="0"/>
              <a:t> (after glycolysis)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Yields </a:t>
            </a:r>
            <a:r>
              <a:rPr lang="en-US" altLang="en-US" u="sng" dirty="0"/>
              <a:t>36</a:t>
            </a:r>
            <a:r>
              <a:rPr lang="en-US" altLang="en-US" dirty="0"/>
              <a:t> molecules of ATP.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Takes place in the mitochondria.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Requires oxygen </a:t>
            </a:r>
            <a:r>
              <a:rPr lang="en-US" altLang="en-US" dirty="0">
                <a:solidFill>
                  <a:srgbClr val="00B0F0"/>
                </a:solidFill>
              </a:rPr>
              <a:t>(aerobic).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95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35" y="241069"/>
            <a:ext cx="10560707" cy="1492132"/>
          </a:xfrm>
        </p:spPr>
        <p:txBody>
          <a:bodyPr/>
          <a:lstStyle/>
          <a:p>
            <a:r>
              <a:rPr lang="en-AU" dirty="0"/>
              <a:t>Anaerobic vs aerobic respiration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26333"/>
              </p:ext>
            </p:extLst>
          </p:nvPr>
        </p:nvGraphicFramePr>
        <p:xfrm>
          <a:off x="926406" y="2099578"/>
          <a:ext cx="10146147" cy="448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2049">
                  <a:extLst>
                    <a:ext uri="{9D8B030D-6E8A-4147-A177-3AD203B41FA5}">
                      <a16:colId xmlns:a16="http://schemas.microsoft.com/office/drawing/2014/main" val="4007169373"/>
                    </a:ext>
                  </a:extLst>
                </a:gridCol>
                <a:gridCol w="3382049">
                  <a:extLst>
                    <a:ext uri="{9D8B030D-6E8A-4147-A177-3AD203B41FA5}">
                      <a16:colId xmlns:a16="http://schemas.microsoft.com/office/drawing/2014/main" val="2472183202"/>
                    </a:ext>
                  </a:extLst>
                </a:gridCol>
                <a:gridCol w="3382049">
                  <a:extLst>
                    <a:ext uri="{9D8B030D-6E8A-4147-A177-3AD203B41FA5}">
                      <a16:colId xmlns:a16="http://schemas.microsoft.com/office/drawing/2014/main" val="2962093365"/>
                    </a:ext>
                  </a:extLst>
                </a:gridCol>
              </a:tblGrid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Anaerobic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Aerobic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227742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Oxygen required?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86607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Where it occurs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Cytoplasm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Mitochondria*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30083"/>
                  </a:ext>
                </a:extLst>
              </a:tr>
              <a:tr h="657574">
                <a:tc>
                  <a:txBody>
                    <a:bodyPr/>
                    <a:lstStyle/>
                    <a:p>
                      <a:r>
                        <a:rPr lang="en-AU" dirty="0"/>
                        <a:t>Name</a:t>
                      </a:r>
                      <a:r>
                        <a:rPr lang="en-AU" baseline="0" dirty="0"/>
                        <a:t> of processes involved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Krebs Cycle</a:t>
                      </a:r>
                      <a:r>
                        <a:rPr lang="en-AU" baseline="0" dirty="0"/>
                        <a:t> and Electron Transfer/Transport Chain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90995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Molecule broken down (Reactant)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Pyruvate (product</a:t>
                      </a:r>
                      <a:r>
                        <a:rPr lang="en-AU" baseline="0" dirty="0"/>
                        <a:t> of glycolysis)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13326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By-products produced (other than ATP)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Lactic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Carbon Dioxide and Water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604727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Number of ATP molecules 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36*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91677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Rate</a:t>
                      </a:r>
                      <a:r>
                        <a:rPr lang="en-AU" baseline="0" dirty="0"/>
                        <a:t> at which the process occurs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295384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r>
                        <a:rPr lang="en-AU" dirty="0"/>
                        <a:t>Example of when it occurs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During short periods of intense 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At rest or during long periods of</a:t>
                      </a:r>
                      <a:r>
                        <a:rPr lang="en-AU" baseline="0" dirty="0"/>
                        <a:t> low intensity exercise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97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9" y="363682"/>
            <a:ext cx="9784080" cy="1508760"/>
          </a:xfrm>
        </p:spPr>
        <p:txBody>
          <a:bodyPr/>
          <a:lstStyle/>
          <a:p>
            <a:r>
              <a:rPr lang="en-AU" dirty="0"/>
              <a:t>ATP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79" y="2019993"/>
            <a:ext cx="7217874" cy="4206240"/>
          </a:xfrm>
        </p:spPr>
        <p:txBody>
          <a:bodyPr/>
          <a:lstStyle/>
          <a:p>
            <a:r>
              <a:rPr lang="en-US" altLang="en-US" dirty="0"/>
              <a:t>ATP =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adenosine triphosphate</a:t>
            </a:r>
          </a:p>
          <a:p>
            <a:r>
              <a:rPr lang="en-US" altLang="en-US" dirty="0"/>
              <a:t>Energy from the Krebs cycle is used to convert adenosine diphosphate (ADP) to the energy-rich compound, ATP.</a:t>
            </a:r>
          </a:p>
          <a:p>
            <a:r>
              <a:rPr lang="en-US" altLang="en-US" b="1" i="1" dirty="0">
                <a:solidFill>
                  <a:srgbClr val="00B0F0"/>
                </a:solidFill>
              </a:rPr>
              <a:t>Energy is stored in cells as ATP</a:t>
            </a:r>
            <a:r>
              <a:rPr lang="en-US" altLang="en-US" sz="1800" dirty="0"/>
              <a:t>.</a:t>
            </a:r>
          </a:p>
          <a:p>
            <a:r>
              <a:rPr lang="en-US" altLang="en-US" sz="1800" dirty="0"/>
              <a:t>When a phosphate molecule is stripped from ATP energy is released and ATP becomes ADP again.</a:t>
            </a:r>
          </a:p>
          <a:p>
            <a:r>
              <a:rPr lang="en-US" altLang="en-US" sz="1800" dirty="0"/>
              <a:t>Energy released by this process is available to do biological work (e.g. muscle contraction).</a:t>
            </a:r>
          </a:p>
          <a:p>
            <a:endParaRPr lang="en-US" altLang="en-US" sz="1800" dirty="0"/>
          </a:p>
          <a:p>
            <a:endParaRPr lang="en-AU" dirty="0"/>
          </a:p>
        </p:txBody>
      </p:sp>
      <p:pic>
        <p:nvPicPr>
          <p:cNvPr id="5124" name="Picture 4" descr="Image result for atp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98" y="2275874"/>
            <a:ext cx="2335876" cy="24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tp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86" y="4876269"/>
            <a:ext cx="2857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5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Atp</a:t>
            </a:r>
            <a:r>
              <a:rPr lang="en-AU" dirty="0"/>
              <a:t>/</a:t>
            </a:r>
            <a:r>
              <a:rPr lang="en-AU" dirty="0" err="1"/>
              <a:t>adp</a:t>
            </a:r>
            <a:r>
              <a:rPr lang="en-AU" dirty="0"/>
              <a:t> cycle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56189"/>
              </p:ext>
            </p:extLst>
          </p:nvPr>
        </p:nvGraphicFramePr>
        <p:xfrm>
          <a:off x="167727" y="-134938"/>
          <a:ext cx="7213600" cy="7458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ocument" r:id="rId3" imgW="5538787" imgH="5726620" progId="Word.Document.8">
                  <p:embed/>
                </p:oleObj>
              </mc:Choice>
              <mc:Fallback>
                <p:oleObj name="Document" r:id="rId3" imgW="5538787" imgH="5726620" progId="Word.Document.8">
                  <p:embed/>
                  <p:pic>
                    <p:nvPicPr>
                      <p:cNvPr id="174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27" y="-134938"/>
                        <a:ext cx="7213600" cy="7458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1" name="Picture 25" descr="Image result for atp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01" y="2411326"/>
            <a:ext cx="3981212" cy="330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30" y="334052"/>
            <a:ext cx="9784080" cy="1508760"/>
          </a:xfrm>
        </p:spPr>
        <p:txBody>
          <a:bodyPr/>
          <a:lstStyle/>
          <a:p>
            <a:r>
              <a:rPr lang="en-AU" dirty="0"/>
              <a:t>Uses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48" y="2132650"/>
            <a:ext cx="10178322" cy="4571999"/>
          </a:xfrm>
        </p:spPr>
        <p:txBody>
          <a:bodyPr>
            <a:normAutofit/>
          </a:bodyPr>
          <a:lstStyle/>
          <a:p>
            <a:r>
              <a:rPr lang="en-AU" altLang="en-US" dirty="0">
                <a:solidFill>
                  <a:schemeClr val="tx1"/>
                </a:solidFill>
              </a:rPr>
              <a:t>60-80% of the energy produced by the breakdown of ATP is </a:t>
            </a:r>
            <a:r>
              <a:rPr lang="en-AU" altLang="en-US" dirty="0">
                <a:solidFill>
                  <a:srgbClr val="00B0F0"/>
                </a:solidFill>
              </a:rPr>
              <a:t>heat energy, </a:t>
            </a:r>
            <a:r>
              <a:rPr lang="en-AU" altLang="en-US" dirty="0">
                <a:solidFill>
                  <a:schemeClr val="tx1"/>
                </a:solidFill>
              </a:rPr>
              <a:t>which maintains of our body temperature.  </a:t>
            </a:r>
          </a:p>
          <a:p>
            <a:endParaRPr lang="en-AU" altLang="en-US" dirty="0">
              <a:solidFill>
                <a:schemeClr val="tx1"/>
              </a:solidFill>
            </a:endParaRPr>
          </a:p>
          <a:p>
            <a:r>
              <a:rPr lang="en-AU" altLang="en-US" dirty="0">
                <a:solidFill>
                  <a:schemeClr val="tx1"/>
                </a:solidFill>
              </a:rPr>
              <a:t>The remaining energy is used for important biological processes such as:</a:t>
            </a:r>
          </a:p>
          <a:p>
            <a:pPr lvl="1">
              <a:lnSpc>
                <a:spcPct val="90000"/>
              </a:lnSpc>
              <a:buNone/>
            </a:pPr>
            <a:r>
              <a:rPr lang="en-AU" altLang="en-US" dirty="0">
                <a:solidFill>
                  <a:schemeClr val="tx1"/>
                </a:solidFill>
              </a:rPr>
              <a:t>•	</a:t>
            </a:r>
            <a:r>
              <a:rPr lang="en-AU" altLang="en-US" b="1" dirty="0">
                <a:solidFill>
                  <a:schemeClr val="tx1"/>
                </a:solidFill>
              </a:rPr>
              <a:t>muscle contraction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altLang="en-US" b="1" dirty="0">
                <a:solidFill>
                  <a:schemeClr val="tx1"/>
                </a:solidFill>
              </a:rPr>
              <a:t>active transport across cell membranes</a:t>
            </a:r>
          </a:p>
          <a:p>
            <a:pPr lvl="1">
              <a:lnSpc>
                <a:spcPct val="90000"/>
              </a:lnSpc>
              <a:buNone/>
            </a:pPr>
            <a:r>
              <a:rPr lang="en-AU" altLang="en-US" b="1" dirty="0">
                <a:solidFill>
                  <a:schemeClr val="tx1"/>
                </a:solidFill>
              </a:rPr>
              <a:t>•	synthesis of large molecules needed for growth and repair</a:t>
            </a:r>
          </a:p>
          <a:p>
            <a:pPr lvl="1">
              <a:lnSpc>
                <a:spcPct val="90000"/>
              </a:lnSpc>
              <a:buNone/>
            </a:pPr>
            <a:r>
              <a:rPr lang="en-AU" altLang="en-US" b="1" dirty="0">
                <a:solidFill>
                  <a:schemeClr val="tx1"/>
                </a:solidFill>
              </a:rPr>
              <a:t>•	transmission of nerve impulses</a:t>
            </a:r>
          </a:p>
          <a:p>
            <a:pPr lvl="1">
              <a:lnSpc>
                <a:spcPct val="90000"/>
              </a:lnSpc>
              <a:buNone/>
            </a:pPr>
            <a:r>
              <a:rPr lang="en-AU" altLang="en-US" b="1" dirty="0">
                <a:solidFill>
                  <a:schemeClr val="tx1"/>
                </a:solidFill>
              </a:rPr>
              <a:t>•	cell division</a:t>
            </a:r>
          </a:p>
          <a:p>
            <a:pPr lvl="1">
              <a:lnSpc>
                <a:spcPct val="90000"/>
              </a:lnSpc>
              <a:buNone/>
            </a:pPr>
            <a:r>
              <a:rPr lang="en-AU" altLang="en-US" b="1" dirty="0">
                <a:solidFill>
                  <a:schemeClr val="tx1"/>
                </a:solidFill>
              </a:rPr>
              <a:t>•	cellular activities such as the movement of substances in the cell</a:t>
            </a:r>
            <a:endParaRPr lang="en-US" altLang="en-US" b="1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pic>
        <p:nvPicPr>
          <p:cNvPr id="7170" name="Picture 2" descr="Image result for bicep contr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06" y="4239615"/>
            <a:ext cx="2723169" cy="15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8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Anabolic reactions</a:t>
            </a:r>
          </a:p>
        </p:txBody>
      </p:sp>
    </p:spTree>
    <p:extLst>
      <p:ext uri="{BB962C8B-B14F-4D97-AF65-F5344CB8AC3E}">
        <p14:creationId xmlns:p14="http://schemas.microsoft.com/office/powerpoint/2010/main" val="393584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81" y="300801"/>
            <a:ext cx="9784080" cy="1508760"/>
          </a:xfrm>
        </p:spPr>
        <p:txBody>
          <a:bodyPr/>
          <a:lstStyle/>
          <a:p>
            <a:r>
              <a:rPr lang="en-AU" dirty="0"/>
              <a:t>Anabolic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10" y="2259815"/>
            <a:ext cx="10178322" cy="3593591"/>
          </a:xfrm>
        </p:spPr>
        <p:txBody>
          <a:bodyPr/>
          <a:lstStyle/>
          <a:p>
            <a:r>
              <a:rPr lang="en-US" altLang="en-US" b="1" dirty="0">
                <a:solidFill>
                  <a:srgbClr val="00B0F0"/>
                </a:solidFill>
              </a:rPr>
              <a:t>Anabolic</a:t>
            </a:r>
            <a:r>
              <a:rPr lang="en-US" altLang="en-US" dirty="0">
                <a:solidFill>
                  <a:srgbClr val="00B0F0"/>
                </a:solidFill>
              </a:rPr>
              <a:t> </a:t>
            </a:r>
            <a:r>
              <a:rPr lang="en-US" altLang="en-US" dirty="0"/>
              <a:t>reactions construct complex substances from simpler ones.</a:t>
            </a:r>
          </a:p>
          <a:p>
            <a:r>
              <a:rPr lang="en-US" altLang="en-US" dirty="0"/>
              <a:t>Anabolic processes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use energy</a:t>
            </a:r>
            <a:r>
              <a:rPr lang="en-US" altLang="en-US" dirty="0">
                <a:solidFill>
                  <a:srgbClr val="00B0F0"/>
                </a:solidFill>
              </a:rPr>
              <a:t>.</a:t>
            </a:r>
          </a:p>
          <a:p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71" y="3857106"/>
            <a:ext cx="5283332" cy="218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6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26" y="237061"/>
            <a:ext cx="9784080" cy="1508760"/>
          </a:xfrm>
        </p:spPr>
        <p:txBody>
          <a:bodyPr/>
          <a:lstStyle/>
          <a:p>
            <a:r>
              <a:rPr lang="en-AU" dirty="0"/>
              <a:t>Example of an anabolic reaction – protein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94" y="2136371"/>
            <a:ext cx="9784080" cy="4206240"/>
          </a:xfrm>
        </p:spPr>
        <p:txBody>
          <a:bodyPr/>
          <a:lstStyle/>
          <a:p>
            <a:r>
              <a:rPr lang="en-US" altLang="en-US" b="1" dirty="0">
                <a:solidFill>
                  <a:srgbClr val="00B0F0"/>
                </a:solidFill>
              </a:rPr>
              <a:t>Protein synthesis</a:t>
            </a:r>
            <a:r>
              <a:rPr lang="en-US" altLang="en-US" dirty="0">
                <a:solidFill>
                  <a:srgbClr val="00B0F0"/>
                </a:solidFill>
              </a:rPr>
              <a:t> </a:t>
            </a:r>
            <a:r>
              <a:rPr lang="en-US" altLang="en-US" dirty="0"/>
              <a:t>is an example of an anabolic process.</a:t>
            </a:r>
          </a:p>
          <a:p>
            <a:endParaRPr lang="en-US" altLang="en-US" dirty="0"/>
          </a:p>
          <a:p>
            <a:r>
              <a:rPr lang="en-US" altLang="en-US" dirty="0"/>
              <a:t>Proteins are long chains of amino acids</a:t>
            </a:r>
          </a:p>
          <a:p>
            <a:r>
              <a:rPr lang="en-US" altLang="en-US" dirty="0"/>
              <a:t>There are 20 common amino acids</a:t>
            </a:r>
          </a:p>
          <a:p>
            <a:endParaRPr lang="en-US" altLang="en-US" dirty="0"/>
          </a:p>
          <a:p>
            <a:r>
              <a:rPr lang="en-US" altLang="en-US" dirty="0"/>
              <a:t>Instruction for the assembly of proteins (the number and sequence of the amino acids) is carried by DNA in the cell nucleus (see chapter 18).</a:t>
            </a:r>
          </a:p>
          <a:p>
            <a:r>
              <a:rPr lang="en-US" altLang="en-US" dirty="0"/>
              <a:t>Ribosomes are protein construction sites.</a:t>
            </a:r>
          </a:p>
          <a:p>
            <a:endParaRPr lang="en-US" altLang="en-US" dirty="0"/>
          </a:p>
          <a:p>
            <a:endParaRPr lang="en-AU" dirty="0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 rot="759539">
            <a:off x="6673059" y="2148114"/>
            <a:ext cx="4501630" cy="2222468"/>
            <a:chOff x="216" y="1256"/>
            <a:chExt cx="4222" cy="1965"/>
          </a:xfrm>
        </p:grpSpPr>
        <p:sp>
          <p:nvSpPr>
            <p:cNvPr id="5" name="Oval 31"/>
            <p:cNvSpPr>
              <a:spLocks noChangeArrowheads="1"/>
            </p:cNvSpPr>
            <p:nvPr/>
          </p:nvSpPr>
          <p:spPr bwMode="auto">
            <a:xfrm>
              <a:off x="4286" y="1320"/>
              <a:ext cx="116" cy="1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4169" y="1282"/>
              <a:ext cx="152" cy="1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4017" y="1282"/>
              <a:ext cx="197" cy="2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3836" y="1256"/>
              <a:ext cx="254" cy="27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3592" y="1282"/>
              <a:ext cx="317" cy="3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auto">
            <a:xfrm>
              <a:off x="3334" y="1356"/>
              <a:ext cx="386" cy="4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auto">
            <a:xfrm>
              <a:off x="3068" y="1551"/>
              <a:ext cx="490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auto">
            <a:xfrm>
              <a:off x="2680" y="1795"/>
              <a:ext cx="567" cy="60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3" name="Oval 39"/>
            <p:cNvSpPr>
              <a:spLocks noChangeArrowheads="1"/>
            </p:cNvSpPr>
            <p:nvPr/>
          </p:nvSpPr>
          <p:spPr bwMode="auto">
            <a:xfrm>
              <a:off x="2188" y="2011"/>
              <a:ext cx="655" cy="6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auto">
            <a:xfrm>
              <a:off x="1622" y="2196"/>
              <a:ext cx="709" cy="74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935" y="2278"/>
              <a:ext cx="782" cy="7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6" name="Oval 42"/>
            <p:cNvSpPr>
              <a:spLocks noChangeArrowheads="1"/>
            </p:cNvSpPr>
            <p:nvPr/>
          </p:nvSpPr>
          <p:spPr bwMode="auto">
            <a:xfrm>
              <a:off x="216" y="2396"/>
              <a:ext cx="825" cy="8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1800"/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497" y="2677"/>
              <a:ext cx="2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His</a:t>
              </a:r>
              <a:endParaRPr lang="en-US" altLang="en-US" sz="1600"/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173" y="2562"/>
              <a:ext cx="27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Met</a:t>
              </a:r>
              <a:endParaRPr lang="en-US" altLang="en-US" sz="1600"/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1844" y="2504"/>
              <a:ext cx="27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err="1"/>
                <a:t>Phe</a:t>
              </a:r>
              <a:endParaRPr lang="en-US" altLang="en-US" sz="1600" dirty="0"/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2405" y="2278"/>
              <a:ext cx="27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/>
                <a:t>His</a:t>
              </a:r>
              <a:endParaRPr lang="en-US" altLang="en-US" sz="1600"/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875" y="1996"/>
              <a:ext cx="27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Glu</a:t>
              </a:r>
              <a:endParaRPr lang="en-US" altLang="en-US" sz="1600"/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3398" y="1491"/>
              <a:ext cx="2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Pro</a:t>
              </a:r>
              <a:endParaRPr lang="en-US" altLang="en-US" sz="1600"/>
            </a:p>
          </p:txBody>
        </p:sp>
        <p:sp>
          <p:nvSpPr>
            <p:cNvPr id="23" name="Text Box 49"/>
            <p:cNvSpPr txBox="1">
              <a:spLocks noChangeArrowheads="1"/>
            </p:cNvSpPr>
            <p:nvPr/>
          </p:nvSpPr>
          <p:spPr bwMode="auto">
            <a:xfrm>
              <a:off x="3634" y="1350"/>
              <a:ext cx="2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Cys</a:t>
              </a:r>
              <a:endParaRPr lang="en-US" altLang="en-US" sz="1600"/>
            </a:p>
          </p:txBody>
        </p:sp>
        <p:sp>
          <p:nvSpPr>
            <p:cNvPr id="24" name="Text Box 50"/>
            <p:cNvSpPr txBox="1">
              <a:spLocks noChangeArrowheads="1"/>
            </p:cNvSpPr>
            <p:nvPr/>
          </p:nvSpPr>
          <p:spPr bwMode="auto">
            <a:xfrm>
              <a:off x="3202" y="1726"/>
              <a:ext cx="2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Cys</a:t>
              </a:r>
              <a:endParaRPr lang="en-US" altLang="en-US" sz="1600"/>
            </a:p>
          </p:txBody>
        </p:sp>
        <p:sp>
          <p:nvSpPr>
            <p:cNvPr id="25" name="Text Box 51"/>
            <p:cNvSpPr txBox="1">
              <a:spLocks noChangeArrowheads="1"/>
            </p:cNvSpPr>
            <p:nvPr/>
          </p:nvSpPr>
          <p:spPr bwMode="auto">
            <a:xfrm>
              <a:off x="4163" y="1282"/>
              <a:ext cx="2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M</a:t>
              </a:r>
              <a:endParaRPr lang="en-US" altLang="en-US" sz="1600"/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4054" y="1292"/>
              <a:ext cx="27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A</a:t>
              </a:r>
              <a:endParaRPr lang="en-US" altLang="en-US" sz="1600"/>
            </a:p>
          </p:txBody>
        </p:sp>
        <p:sp>
          <p:nvSpPr>
            <p:cNvPr id="27" name="Text Box 53"/>
            <p:cNvSpPr txBox="1">
              <a:spLocks noChangeArrowheads="1"/>
            </p:cNvSpPr>
            <p:nvPr/>
          </p:nvSpPr>
          <p:spPr bwMode="auto">
            <a:xfrm>
              <a:off x="3836" y="1290"/>
              <a:ext cx="2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Glu</a:t>
              </a:r>
              <a:endParaRPr lang="en-US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73274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31" y="317427"/>
            <a:ext cx="9784080" cy="1508760"/>
          </a:xfrm>
        </p:spPr>
        <p:txBody>
          <a:bodyPr/>
          <a:lstStyle/>
          <a:p>
            <a:r>
              <a:rPr lang="en-AU" dirty="0"/>
              <a:t>Amino acids make up proteins </a:t>
            </a:r>
          </a:p>
        </p:txBody>
      </p:sp>
      <p:pic>
        <p:nvPicPr>
          <p:cNvPr id="5122" name="Picture 2" descr="Image result for amino acid and pro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94" y="2167868"/>
            <a:ext cx="8237911" cy="43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2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metabolism?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43" y="2044932"/>
            <a:ext cx="10178322" cy="3593591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Metabolism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/>
              <a:t>is the total of all the chemical processes that take place in the body.</a:t>
            </a:r>
          </a:p>
          <a:p>
            <a:r>
              <a:rPr lang="en-US" altLang="en-US" dirty="0"/>
              <a:t>These chemical processes convert the food you eat into the energy and materials needed for all life processes.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127" y="3325091"/>
            <a:ext cx="3887126" cy="31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52" y="342365"/>
            <a:ext cx="9784080" cy="1508760"/>
          </a:xfrm>
        </p:spPr>
        <p:txBody>
          <a:bodyPr/>
          <a:lstStyle/>
          <a:p>
            <a:r>
              <a:rPr lang="en-AU" dirty="0"/>
              <a:t>Ribosomes construct 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52" y="1978430"/>
            <a:ext cx="10178322" cy="359359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Most ribosomes line the endoplasmic reticulum (some float free in the cytosol).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Ribosomes are made of RNA and consist of a large sub-unit and small sub-unit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73" y="3219538"/>
            <a:ext cx="4300843" cy="313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58" y="3449782"/>
            <a:ext cx="5676836" cy="29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7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Basal metabolic rate </a:t>
            </a:r>
          </a:p>
        </p:txBody>
      </p:sp>
    </p:spTree>
    <p:extLst>
      <p:ext uri="{BB962C8B-B14F-4D97-AF65-F5344CB8AC3E}">
        <p14:creationId xmlns:p14="http://schemas.microsoft.com/office/powerpoint/2010/main" val="319482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3" y="292489"/>
            <a:ext cx="9784080" cy="1508760"/>
          </a:xfrm>
        </p:spPr>
        <p:txBody>
          <a:bodyPr/>
          <a:lstStyle/>
          <a:p>
            <a:r>
              <a:rPr lang="en-AU" dirty="0"/>
              <a:t>What is your basal metabolic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04" y="2003367"/>
            <a:ext cx="9784080" cy="4206240"/>
          </a:xfrm>
        </p:spPr>
        <p:txBody>
          <a:bodyPr/>
          <a:lstStyle/>
          <a:p>
            <a:r>
              <a:rPr lang="en-US" altLang="en-US" b="1" dirty="0"/>
              <a:t>The smallest amount of  energy that can sustain life (i.e. of amount of energy needed to keep the body functioning at rest) </a:t>
            </a:r>
          </a:p>
          <a:p>
            <a:endParaRPr lang="en-AU" dirty="0"/>
          </a:p>
        </p:txBody>
      </p:sp>
      <p:pic>
        <p:nvPicPr>
          <p:cNvPr id="9218" name="Picture 2" descr="Image result for basal metabolic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3" y="3163653"/>
            <a:ext cx="4406026" cy="31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asal metabolic 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3208620"/>
            <a:ext cx="4590992" cy="31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8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50" y="292489"/>
            <a:ext cx="9784080" cy="1508760"/>
          </a:xfrm>
        </p:spPr>
        <p:txBody>
          <a:bodyPr/>
          <a:lstStyle/>
          <a:p>
            <a:r>
              <a:rPr lang="en-AU" dirty="0"/>
              <a:t>DO: Questions in 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50" y="2069869"/>
            <a:ext cx="9784080" cy="4206240"/>
          </a:xfrm>
        </p:spPr>
        <p:txBody>
          <a:bodyPr/>
          <a:lstStyle/>
          <a:p>
            <a:r>
              <a:rPr lang="en-AU" dirty="0"/>
              <a:t>Complete a glossary using the key words from chapter 3 (Page 81)</a:t>
            </a:r>
          </a:p>
          <a:p>
            <a:r>
              <a:rPr lang="en-AU" dirty="0"/>
              <a:t>Complete all relevant Chapter 3 Review Questions (Page 83-84)</a:t>
            </a:r>
          </a:p>
          <a:p>
            <a:r>
              <a:rPr lang="en-AU" dirty="0"/>
              <a:t>Prepare your own notes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54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84" y="242612"/>
            <a:ext cx="9784080" cy="1508760"/>
          </a:xfrm>
        </p:spPr>
        <p:txBody>
          <a:bodyPr/>
          <a:lstStyle/>
          <a:p>
            <a:r>
              <a:rPr lang="en-AU" dirty="0"/>
              <a:t>Anabolic and Catabolic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84" y="2036618"/>
            <a:ext cx="9784080" cy="4206240"/>
          </a:xfrm>
        </p:spPr>
        <p:txBody>
          <a:bodyPr/>
          <a:lstStyle/>
          <a:p>
            <a:r>
              <a:rPr lang="en-US" altLang="en-US" dirty="0"/>
              <a:t>Metabolic processes can be regarded as either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anabolic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/>
              <a:t>or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catabolic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 descr="Image result for anabolic and catabo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33" y="3240520"/>
            <a:ext cx="762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1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Catabolic reactions</a:t>
            </a:r>
          </a:p>
        </p:txBody>
      </p:sp>
    </p:spTree>
    <p:extLst>
      <p:ext uri="{BB962C8B-B14F-4D97-AF65-F5344CB8AC3E}">
        <p14:creationId xmlns:p14="http://schemas.microsoft.com/office/powerpoint/2010/main" val="194122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Catabolic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63" y="2069869"/>
            <a:ext cx="9784080" cy="420624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Catabolic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080808"/>
                </a:solidFill>
              </a:rPr>
              <a:t>reactions are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destructive</a:t>
            </a:r>
            <a:r>
              <a:rPr lang="en-US" altLang="en-US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metabolic processes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080808"/>
                </a:solidFill>
              </a:rPr>
              <a:t>during which complex substances are broken down into simpler ones.</a:t>
            </a:r>
          </a:p>
          <a:p>
            <a:r>
              <a:rPr lang="en-US" altLang="en-US" dirty="0">
                <a:solidFill>
                  <a:srgbClr val="080808"/>
                </a:solidFill>
              </a:rPr>
              <a:t>Catabolic processes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release energy</a:t>
            </a:r>
            <a:r>
              <a:rPr lang="en-US" altLang="en-US" dirty="0">
                <a:solidFill>
                  <a:srgbClr val="080808"/>
                </a:solidFill>
              </a:rPr>
              <a:t>.</a:t>
            </a:r>
          </a:p>
          <a:p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45" y="3936538"/>
            <a:ext cx="5658901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16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21" y="317427"/>
            <a:ext cx="9784080" cy="1508760"/>
          </a:xfrm>
        </p:spPr>
        <p:txBody>
          <a:bodyPr/>
          <a:lstStyle/>
          <a:p>
            <a:r>
              <a:rPr lang="en-AU" dirty="0"/>
              <a:t>Example of a catabolic reaction – Cellular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93" y="2294314"/>
            <a:ext cx="11466795" cy="3593591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Cellular respiration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rgbClr val="080808"/>
                </a:solidFill>
              </a:rPr>
              <a:t>is a good example of a catabolic process.</a:t>
            </a:r>
          </a:p>
          <a:p>
            <a:endParaRPr lang="en-US" altLang="en-US" dirty="0">
              <a:solidFill>
                <a:srgbClr val="080808"/>
              </a:solidFill>
            </a:endParaRPr>
          </a:p>
          <a:p>
            <a:pPr algn="ctr">
              <a:buNone/>
            </a:pPr>
            <a:r>
              <a:rPr lang="en-US" altLang="en-US" dirty="0"/>
              <a:t>Equation:</a:t>
            </a:r>
            <a:endParaRPr lang="en-US" altLang="en-US" dirty="0">
              <a:solidFill>
                <a:srgbClr val="CC0000"/>
              </a:solidFill>
            </a:endParaRPr>
          </a:p>
          <a:p>
            <a:pPr algn="ctr">
              <a:buNone/>
            </a:pP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glucose + oxygen —&gt; water + carbon dioxide + energy</a:t>
            </a:r>
            <a:br>
              <a:rPr lang="en-US" altLang="en-US" b="1" dirty="0">
                <a:solidFill>
                  <a:srgbClr val="CC0000"/>
                </a:solidFill>
              </a:rPr>
            </a:br>
            <a:br>
              <a:rPr lang="en-US" altLang="en-US" b="1" dirty="0">
                <a:solidFill>
                  <a:srgbClr val="CC0000"/>
                </a:solidFill>
              </a:rPr>
            </a:b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altLang="en-US" b="1" baseline="-250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altLang="en-US" b="1" baseline="-25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altLang="en-US" b="1" baseline="-250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 + 6O</a:t>
            </a:r>
            <a:r>
              <a:rPr lang="en-US" alt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 —&gt; 6H</a:t>
            </a:r>
            <a:r>
              <a:rPr lang="en-US" alt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O + 6CO</a:t>
            </a:r>
            <a:r>
              <a:rPr lang="en-US" altLang="en-US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 + energy</a:t>
            </a:r>
          </a:p>
          <a:p>
            <a:pPr algn="ctr"/>
            <a:endParaRPr lang="en-US" altLang="en-US" b="1" dirty="0">
              <a:solidFill>
                <a:srgbClr val="CC0000"/>
              </a:solidFill>
            </a:endParaRPr>
          </a:p>
          <a:p>
            <a:pPr algn="ctr">
              <a:buNone/>
            </a:pPr>
            <a:r>
              <a:rPr lang="en-US" altLang="en-US" b="1" dirty="0"/>
              <a:t>Glucose is formed from the breakdown of complex carbohydrates. Main food material used in respiration.</a:t>
            </a:r>
          </a:p>
          <a:p>
            <a:endParaRPr lang="en-US" alt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0" y="201049"/>
            <a:ext cx="9784080" cy="1508760"/>
          </a:xfrm>
        </p:spPr>
        <p:txBody>
          <a:bodyPr/>
          <a:lstStyle/>
          <a:p>
            <a:r>
              <a:rPr lang="en-AU" dirty="0"/>
              <a:t>Cellular respiration – where does it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50" y="1978429"/>
            <a:ext cx="9784080" cy="4206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first stage of cellular respiration (the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anaerobic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/>
              <a:t>stage) takes place in the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cytoplasm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aerobic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dirty="0"/>
              <a:t>stages takes place in the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</a:rPr>
              <a:t>mitochondria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sz="1800" dirty="0">
              <a:solidFill>
                <a:srgbClr val="CC0000"/>
              </a:solidFill>
            </a:endParaRPr>
          </a:p>
          <a:p>
            <a:r>
              <a:rPr lang="en-AU" altLang="en-US" b="1" dirty="0">
                <a:solidFill>
                  <a:schemeClr val="accent5">
                    <a:lumMod val="75000"/>
                  </a:schemeClr>
                </a:solidFill>
              </a:rPr>
              <a:t>Aerobic: </a:t>
            </a:r>
            <a:r>
              <a:rPr lang="en-AU" altLang="en-US" dirty="0"/>
              <a:t>Process requires Oxygen</a:t>
            </a:r>
          </a:p>
          <a:p>
            <a:r>
              <a:rPr lang="en-AU" altLang="en-US" b="1" dirty="0">
                <a:solidFill>
                  <a:schemeClr val="accent5">
                    <a:lumMod val="75000"/>
                  </a:schemeClr>
                </a:solidFill>
              </a:rPr>
              <a:t>Anaerobic: </a:t>
            </a:r>
            <a:r>
              <a:rPr lang="en-AU" altLang="en-US" dirty="0"/>
              <a:t>No oxygen required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5" descr="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00" y="4229703"/>
            <a:ext cx="2231331" cy="22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ellular respi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31" y="3522460"/>
            <a:ext cx="42481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35" y="284176"/>
            <a:ext cx="9784080" cy="1508760"/>
          </a:xfrm>
        </p:spPr>
        <p:txBody>
          <a:bodyPr/>
          <a:lstStyle/>
          <a:p>
            <a:r>
              <a:rPr lang="en-AU" dirty="0"/>
              <a:t>Cellular Respiration – the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49" y="1984304"/>
            <a:ext cx="5174019" cy="47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7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44" y="234300"/>
            <a:ext cx="9784080" cy="1508760"/>
          </a:xfrm>
        </p:spPr>
        <p:txBody>
          <a:bodyPr/>
          <a:lstStyle/>
          <a:p>
            <a:r>
              <a:rPr lang="en-AU" dirty="0"/>
              <a:t>Cellular respiration – the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04" y="2011680"/>
            <a:ext cx="6200709" cy="4641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0682" y="5635590"/>
            <a:ext cx="137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&amp; Electron Transport Chain</a:t>
            </a:r>
          </a:p>
        </p:txBody>
      </p:sp>
    </p:spTree>
    <p:extLst>
      <p:ext uri="{BB962C8B-B14F-4D97-AF65-F5344CB8AC3E}">
        <p14:creationId xmlns:p14="http://schemas.microsoft.com/office/powerpoint/2010/main" val="4180440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269</TotalTime>
  <Words>756</Words>
  <Application>Microsoft Macintosh PowerPoint</Application>
  <PresentationFormat>Widescreen</PresentationFormat>
  <Paragraphs>116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Corbel</vt:lpstr>
      <vt:lpstr>Wingdings</vt:lpstr>
      <vt:lpstr>Banded</vt:lpstr>
      <vt:lpstr>Document</vt:lpstr>
      <vt:lpstr>Topic 3: Cellular Metabolism </vt:lpstr>
      <vt:lpstr>What is metabolism?</vt:lpstr>
      <vt:lpstr>Anabolic and Catabolic Reactions</vt:lpstr>
      <vt:lpstr>Catabolic reactions</vt:lpstr>
      <vt:lpstr>Catabolic reactions</vt:lpstr>
      <vt:lpstr>Example of a catabolic reaction – Cellular respiration</vt:lpstr>
      <vt:lpstr>Cellular respiration – where does it occur?</vt:lpstr>
      <vt:lpstr>Cellular Respiration – the process</vt:lpstr>
      <vt:lpstr>Cellular respiration – the process</vt:lpstr>
      <vt:lpstr>Cellular respiration - glycolysis</vt:lpstr>
      <vt:lpstr>Cellular Respiration – Krebs cycle &amp; Electron transport chain</vt:lpstr>
      <vt:lpstr>Anaerobic vs aerobic respiration</vt:lpstr>
      <vt:lpstr>ATP</vt:lpstr>
      <vt:lpstr>Atp/adp cycle</vt:lpstr>
      <vt:lpstr>Uses of energy</vt:lpstr>
      <vt:lpstr>Anabolic reactions</vt:lpstr>
      <vt:lpstr>Anabolic reactions</vt:lpstr>
      <vt:lpstr>Example of an anabolic reaction – protein synthesis</vt:lpstr>
      <vt:lpstr>Amino acids make up proteins </vt:lpstr>
      <vt:lpstr>Ribosomes construct proteins</vt:lpstr>
      <vt:lpstr>Basal metabolic rate </vt:lpstr>
      <vt:lpstr>What is your basal metabolic rate?</vt:lpstr>
      <vt:lpstr>DO: Questions in the text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3: Cellular Metabolism</dc:title>
  <dc:creator>JOHANSEN Rebecca [Rossmoyne Senior High School]</dc:creator>
  <cp:lastModifiedBy>JOHANSEN Rebecca [Rossmoyne Senior High School]</cp:lastModifiedBy>
  <cp:revision>39</cp:revision>
  <dcterms:created xsi:type="dcterms:W3CDTF">2019-02-07T05:43:15Z</dcterms:created>
  <dcterms:modified xsi:type="dcterms:W3CDTF">2021-01-21T06:30:26Z</dcterms:modified>
</cp:coreProperties>
</file>