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0" r:id="rId7"/>
    <p:sldId id="257" r:id="rId8"/>
    <p:sldId id="258" r:id="rId9"/>
    <p:sldId id="259" r:id="rId10"/>
    <p:sldId id="265" r:id="rId11"/>
    <p:sldId id="267" r:id="rId12"/>
    <p:sldId id="266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8B74A6-7D9C-4DB7-BA0B-0420B93358B8}" type="datetimeFigureOut">
              <a:rPr lang="en-AU" smtClean="0"/>
              <a:t>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3337962-1FB4-4676-8588-F56C352D3FC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foreconed.org/earningcr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Credit Score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5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32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What is the total cost of the car?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What is your monthly payment?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21506" name="Picture 5" descr="chevrolet-vega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47244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905000" y="3124200"/>
            <a:ext cx="6400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Price of car/Loan principal: $15,500</a:t>
            </a:r>
          </a:p>
          <a:p>
            <a:pPr eaLnBrk="1" hangingPunct="1"/>
            <a:r>
              <a:rPr lang="en-US" altLang="en-US"/>
              <a:t>Interest rate: 0%</a:t>
            </a:r>
          </a:p>
          <a:p>
            <a:pPr eaLnBrk="1" hangingPunct="1"/>
            <a:r>
              <a:rPr lang="en-US" altLang="en-US"/>
              <a:t>Loan term: 5 years (60 months)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0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32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What is the total cost of the car?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What is your monthly payment?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23554" name="Picture 3" descr="chevrolet-vega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47244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905000" y="3124200"/>
            <a:ext cx="6400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Price of car/Loan principal: $15,500</a:t>
            </a:r>
          </a:p>
          <a:p>
            <a:pPr eaLnBrk="1" hangingPunct="1"/>
            <a:r>
              <a:rPr lang="en-US" altLang="en-US"/>
              <a:t>Interest rate: 2.0%</a:t>
            </a:r>
          </a:p>
          <a:p>
            <a:pPr eaLnBrk="1" hangingPunct="1"/>
            <a:r>
              <a:rPr lang="en-US" altLang="en-US"/>
              <a:t>Loan term: 5 years (60 months)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8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How to calculate simple interest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b="1" smtClean="0">
                <a:latin typeface="Arial" pitchFamily="34" charset="0"/>
                <a:ea typeface="ＭＳ Ｐゴシック" pitchFamily="34" charset="-128"/>
              </a:rPr>
              <a:t>Simple interest – </a:t>
            </a: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Interest paid only on the principal of a loan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286000" y="2971800"/>
            <a:ext cx="533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Price of car/Loan principal: $15,500</a:t>
            </a:r>
          </a:p>
          <a:p>
            <a:pPr eaLnBrk="1" hangingPunct="1"/>
            <a:r>
              <a:rPr lang="en-US" altLang="en-US"/>
              <a:t>Interest rate: 2%</a:t>
            </a:r>
          </a:p>
          <a:p>
            <a:pPr eaLnBrk="1" hangingPunct="1"/>
            <a:r>
              <a:rPr lang="en-US" altLang="en-US"/>
              <a:t>Loan term: 5 years (60 months)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33400" y="4403725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dirty="0"/>
              <a:t>I (simple interest) = P (principal) </a:t>
            </a:r>
            <a:r>
              <a:rPr lang="en-US" altLang="en-US" sz="2000" baseline="6000" dirty="0"/>
              <a:t>x</a:t>
            </a:r>
            <a:r>
              <a:rPr lang="en-US" altLang="en-US" sz="2000" dirty="0"/>
              <a:t> R (interest rate) </a:t>
            </a:r>
            <a:r>
              <a:rPr lang="en-US" altLang="en-US" sz="2000" baseline="6000" dirty="0"/>
              <a:t>x</a:t>
            </a:r>
            <a:r>
              <a:rPr lang="en-US" altLang="en-US" sz="2000" dirty="0"/>
              <a:t> T (# of years)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I = $15,500 </a:t>
            </a:r>
            <a:r>
              <a:rPr lang="en-US" altLang="en-US" sz="2000" baseline="6000" dirty="0"/>
              <a:t>x</a:t>
            </a:r>
            <a:r>
              <a:rPr lang="en-US" altLang="en-US" sz="2000" dirty="0"/>
              <a:t> .02 </a:t>
            </a:r>
            <a:r>
              <a:rPr lang="en-US" altLang="en-US" sz="2000" baseline="6000" dirty="0"/>
              <a:t>x</a:t>
            </a:r>
            <a:r>
              <a:rPr lang="en-US" altLang="en-US" sz="2000" dirty="0"/>
              <a:t> 5</a:t>
            </a:r>
          </a:p>
          <a:p>
            <a:pPr eaLnBrk="1" hangingPunct="1"/>
            <a:r>
              <a:rPr lang="en-US" altLang="en-US" sz="2000" dirty="0"/>
              <a:t>I = $</a:t>
            </a:r>
            <a:r>
              <a:rPr lang="en-US" altLang="en-US" sz="2000" dirty="0" smtClean="0"/>
              <a:t>1550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0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spc="-100" dirty="0">
                <a:ea typeface="+mj-ea"/>
                <a:cs typeface="+mj-cs"/>
              </a:rPr>
              <a:t>Using </a:t>
            </a:r>
            <a:r>
              <a:rPr lang="en-AU" sz="2800" spc="-100" dirty="0" smtClean="0">
                <a:ea typeface="+mj-ea"/>
                <a:cs typeface="+mj-cs"/>
              </a:rPr>
              <a:t>the credit </a:t>
            </a:r>
            <a:r>
              <a:rPr lang="en-AU" sz="2800" spc="-100" dirty="0">
                <a:ea typeface="+mj-ea"/>
                <a:cs typeface="+mj-cs"/>
              </a:rPr>
              <a:t>score </a:t>
            </a:r>
            <a:r>
              <a:rPr lang="en-AU" sz="2800" spc="-100" dirty="0" smtClean="0">
                <a:ea typeface="+mj-ea"/>
                <a:cs typeface="+mj-cs"/>
              </a:rPr>
              <a:t>you obtained </a:t>
            </a:r>
            <a:r>
              <a:rPr lang="en-AU" sz="2800" spc="-100" dirty="0">
                <a:ea typeface="+mj-ea"/>
                <a:cs typeface="+mj-cs"/>
              </a:rPr>
              <a:t>calculate </a:t>
            </a:r>
            <a:r>
              <a:rPr lang="en-AU" sz="2800" spc="-100" dirty="0" smtClean="0">
                <a:ea typeface="+mj-ea"/>
                <a:cs typeface="+mj-cs"/>
              </a:rPr>
              <a:t>the total </a:t>
            </a:r>
            <a:r>
              <a:rPr lang="en-AU" sz="2800" spc="-100" dirty="0">
                <a:ea typeface="+mj-ea"/>
                <a:cs typeface="+mj-cs"/>
              </a:rPr>
              <a:t>cost of the car and monthly </a:t>
            </a:r>
            <a:r>
              <a:rPr lang="en-AU" sz="2800" spc="-100" dirty="0" smtClean="0">
                <a:ea typeface="+mj-ea"/>
                <a:cs typeface="+mj-cs"/>
              </a:rPr>
              <a:t>repayment using the appropriate interest rate for five years. </a:t>
            </a:r>
          </a:p>
          <a:p>
            <a:endParaRPr lang="en-AU" sz="2800" spc="-100" dirty="0">
              <a:ea typeface="+mj-ea"/>
              <a:cs typeface="+mj-cs"/>
            </a:endParaRPr>
          </a:p>
          <a:p>
            <a:endParaRPr lang="en-AU" sz="2800" spc="-100" dirty="0" smtClean="0">
              <a:ea typeface="+mj-ea"/>
              <a:cs typeface="+mj-cs"/>
            </a:endParaRPr>
          </a:p>
          <a:p>
            <a:endParaRPr lang="en-AU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64218"/>
              </p:ext>
            </p:extLst>
          </p:nvPr>
        </p:nvGraphicFramePr>
        <p:xfrm>
          <a:off x="1475656" y="3140968"/>
          <a:ext cx="6096000" cy="265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42848">
                <a:tc>
                  <a:txBody>
                    <a:bodyPr/>
                    <a:lstStyle/>
                    <a:p>
                      <a:r>
                        <a:rPr lang="en-AU" dirty="0" smtClean="0"/>
                        <a:t>Credit Score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Interest rate</a:t>
                      </a:r>
                      <a:endParaRPr lang="en-A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AU" dirty="0" smtClean="0"/>
                        <a:t>760 – 850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3%</a:t>
                      </a:r>
                      <a:endParaRPr lang="en-A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AU" dirty="0" smtClean="0"/>
                        <a:t>700 – 759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5%</a:t>
                      </a:r>
                      <a:endParaRPr lang="en-A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AU" dirty="0" smtClean="0"/>
                        <a:t>660 – 699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7%</a:t>
                      </a:r>
                      <a:endParaRPr lang="en-A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AU" dirty="0" smtClean="0"/>
                        <a:t>620 - 659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AU" dirty="0" smtClean="0"/>
                        <a:t>300 – 619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12%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8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Students are able to explain what a credit score is, impact of a credit score and how to improve it. </a:t>
            </a:r>
          </a:p>
          <a:p>
            <a:r>
              <a:rPr lang="en-AU" sz="2800" dirty="0" smtClean="0"/>
              <a:t>Students are able to calculate both </a:t>
            </a:r>
            <a:r>
              <a:rPr lang="en-AU" sz="2800" dirty="0" smtClean="0"/>
              <a:t>simple interest </a:t>
            </a:r>
            <a:r>
              <a:rPr lang="en-AU" sz="2800" dirty="0" smtClean="0"/>
              <a:t>using credit scores.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6331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1. </a:t>
            </a:r>
            <a:r>
              <a:rPr lang="en-AU" sz="3200" dirty="0" smtClean="0"/>
              <a:t>What is a credit score? </a:t>
            </a:r>
          </a:p>
          <a:p>
            <a:r>
              <a:rPr lang="en-AU" sz="3200" dirty="0" smtClean="0"/>
              <a:t>2. What are the impacts of your credit score? </a:t>
            </a:r>
          </a:p>
          <a:p>
            <a:r>
              <a:rPr lang="en-AU" sz="3200" dirty="0" smtClean="0"/>
              <a:t>3. How </a:t>
            </a:r>
            <a:r>
              <a:rPr lang="en-AU" sz="3200" dirty="0"/>
              <a:t>can </a:t>
            </a:r>
            <a:r>
              <a:rPr lang="en-AU" sz="3200" dirty="0" smtClean="0"/>
              <a:t>you improve your credit score?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5549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Credit Score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spcAft>
                <a:spcPct val="0"/>
              </a:spcAft>
              <a:buClrTx/>
              <a:buSzTx/>
              <a:buNone/>
            </a:pPr>
            <a:r>
              <a:rPr lang="en-US" altLang="en-US" sz="3200" b="1" kern="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Credit score – </a:t>
            </a:r>
            <a:r>
              <a:rPr lang="en-US" altLang="en-US" sz="3200" kern="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single number assigned to a person used by lenders to predict the </a:t>
            </a:r>
            <a:r>
              <a:rPr lang="en-US" altLang="en-US" sz="3200" b="1" kern="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risk</a:t>
            </a:r>
            <a:r>
              <a:rPr lang="en-US" altLang="en-US" sz="3200" kern="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that borrowers will not repay.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6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Create your credit score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u="sng" dirty="0">
                <a:solidFill>
                  <a:srgbClr val="23527C"/>
                </a:solidFill>
                <a:latin typeface="ff-tisa-sans-web-pro"/>
                <a:hlinkClick r:id="rId2"/>
              </a:rPr>
              <a:t>councilforeconed.org/</a:t>
            </a:r>
            <a:r>
              <a:rPr lang="en-AU" u="sng" dirty="0" err="1">
                <a:solidFill>
                  <a:srgbClr val="23527C"/>
                </a:solidFill>
                <a:latin typeface="ff-tisa-sans-web-pro"/>
                <a:hlinkClick r:id="rId2"/>
              </a:rPr>
              <a:t>earningcredit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51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Credit scores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760-850: Excellent </a:t>
            </a:r>
            <a:endParaRPr lang="en-AU" sz="3200" dirty="0" smtClean="0"/>
          </a:p>
          <a:p>
            <a:r>
              <a:rPr lang="en-AU" sz="3200" dirty="0" smtClean="0"/>
              <a:t>700-759</a:t>
            </a:r>
            <a:r>
              <a:rPr lang="en-AU" sz="3200" dirty="0"/>
              <a:t>: Very Good </a:t>
            </a:r>
            <a:endParaRPr lang="en-AU" sz="3200" dirty="0" smtClean="0"/>
          </a:p>
          <a:p>
            <a:r>
              <a:rPr lang="en-AU" sz="3200" dirty="0" smtClean="0"/>
              <a:t>660-699</a:t>
            </a:r>
            <a:r>
              <a:rPr lang="en-AU" sz="3200" dirty="0"/>
              <a:t>: Good </a:t>
            </a:r>
            <a:endParaRPr lang="en-AU" sz="3200" dirty="0" smtClean="0"/>
          </a:p>
          <a:p>
            <a:r>
              <a:rPr lang="en-AU" sz="3200" dirty="0" smtClean="0"/>
              <a:t>620-659</a:t>
            </a:r>
            <a:r>
              <a:rPr lang="en-AU" sz="3200" dirty="0"/>
              <a:t>: Fair </a:t>
            </a:r>
            <a:endParaRPr lang="en-AU" sz="3200" dirty="0" smtClean="0"/>
          </a:p>
          <a:p>
            <a:r>
              <a:rPr lang="en-AU" sz="3200" dirty="0" smtClean="0"/>
              <a:t>300-619</a:t>
            </a:r>
            <a:r>
              <a:rPr lang="en-AU" sz="3200" dirty="0"/>
              <a:t>: Poor </a:t>
            </a:r>
          </a:p>
        </p:txBody>
      </p:sp>
    </p:spTree>
    <p:extLst>
      <p:ext uri="{BB962C8B-B14F-4D97-AF65-F5344CB8AC3E}">
        <p14:creationId xmlns:p14="http://schemas.microsoft.com/office/powerpoint/2010/main" val="26327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makes up your credit score?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35</a:t>
            </a:r>
            <a:r>
              <a:rPr lang="en-AU" sz="3200" dirty="0"/>
              <a:t>% Payment history</a:t>
            </a:r>
          </a:p>
          <a:p>
            <a:r>
              <a:rPr lang="en-AU" sz="3200" dirty="0"/>
              <a:t>30% Managing your debt</a:t>
            </a:r>
          </a:p>
          <a:p>
            <a:r>
              <a:rPr lang="en-AU" sz="3200" dirty="0"/>
              <a:t>15% Length of credit history</a:t>
            </a:r>
          </a:p>
          <a:p>
            <a:r>
              <a:rPr lang="en-AU" sz="3200" dirty="0"/>
              <a:t>10% Diversity of accounts</a:t>
            </a:r>
          </a:p>
          <a:p>
            <a:r>
              <a:rPr lang="en-AU" sz="3200" dirty="0"/>
              <a:t>10% Number of credit applications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24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Credit Score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AU" sz="3600" dirty="0" smtClean="0"/>
              <a:t>Your credit score impacts: </a:t>
            </a:r>
          </a:p>
          <a:p>
            <a:pPr lvl="1">
              <a:buFont typeface="Arial"/>
              <a:buChar char="•"/>
            </a:pPr>
            <a:r>
              <a:rPr lang="en-AU" sz="3200" dirty="0" smtClean="0"/>
              <a:t>Your </a:t>
            </a:r>
            <a:r>
              <a:rPr lang="en-AU" sz="3200" dirty="0"/>
              <a:t>ability to get a credit card. </a:t>
            </a:r>
            <a:endParaRPr lang="en-AU" sz="3200" dirty="0" smtClean="0"/>
          </a:p>
          <a:p>
            <a:pPr lvl="1">
              <a:buFont typeface="Arial"/>
              <a:buChar char="•"/>
            </a:pPr>
            <a:r>
              <a:rPr lang="en-AU" sz="3200" dirty="0" smtClean="0"/>
              <a:t>The </a:t>
            </a:r>
            <a:r>
              <a:rPr lang="en-AU" sz="3200" dirty="0"/>
              <a:t>interest rate lenders are likely to offer you. </a:t>
            </a:r>
          </a:p>
          <a:p>
            <a:pPr lvl="1">
              <a:buFont typeface="Arial"/>
              <a:buChar char="•"/>
            </a:pPr>
            <a:r>
              <a:rPr lang="en-AU" sz="3200" dirty="0" smtClean="0"/>
              <a:t>Your </a:t>
            </a:r>
            <a:r>
              <a:rPr lang="en-AU" sz="3200" dirty="0"/>
              <a:t>ability to borrow money. </a:t>
            </a:r>
            <a:endParaRPr lang="en-AU" sz="3200" dirty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endParaRPr lang="en-AU" dirty="0">
              <a:solidFill>
                <a:srgbClr val="000000"/>
              </a:solidFill>
              <a:latin typeface="Verdana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06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Improving your credit score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Specific </a:t>
            </a:r>
            <a:r>
              <a:rPr lang="en-AU" b="1" dirty="0"/>
              <a:t>Actions to Raise a Credit Score: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b="1" dirty="0"/>
              <a:t>Action, Score </a:t>
            </a:r>
            <a:r>
              <a:rPr lang="en-AU" b="1" dirty="0" smtClean="0"/>
              <a:t>Change:</a:t>
            </a:r>
            <a:endParaRPr lang="en-AU" dirty="0" smtClean="0"/>
          </a:p>
          <a:p>
            <a:r>
              <a:rPr lang="en-AU" dirty="0" smtClean="0"/>
              <a:t>Pay </a:t>
            </a:r>
            <a:r>
              <a:rPr lang="en-AU" dirty="0"/>
              <a:t>off accounts, +80</a:t>
            </a:r>
          </a:p>
          <a:p>
            <a:r>
              <a:rPr lang="en-AU" dirty="0"/>
              <a:t>Build history of paying on time, +40</a:t>
            </a:r>
          </a:p>
          <a:p>
            <a:r>
              <a:rPr lang="en-AU" dirty="0"/>
              <a:t>Pay down credit balance, +40</a:t>
            </a:r>
          </a:p>
          <a:p>
            <a:r>
              <a:rPr lang="en-AU" dirty="0"/>
              <a:t>Pay down further and no new accounts, +50</a:t>
            </a:r>
          </a:p>
          <a:p>
            <a:r>
              <a:rPr lang="en-AU" dirty="0"/>
              <a:t>Pay all overdue payments and keep loan current</a:t>
            </a:r>
            <a:r>
              <a:rPr lang="en-AU" dirty="0" smtClean="0"/>
              <a:t>, +20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07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</TotalTime>
  <Words>392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Credit Score</vt:lpstr>
      <vt:lpstr>Objectives </vt:lpstr>
      <vt:lpstr>Key Questions</vt:lpstr>
      <vt:lpstr>Credit Score</vt:lpstr>
      <vt:lpstr>Create your credit score</vt:lpstr>
      <vt:lpstr>Credit scores</vt:lpstr>
      <vt:lpstr>What makes up your credit score? </vt:lpstr>
      <vt:lpstr>Credit Score</vt:lpstr>
      <vt:lpstr>Improving your credit score </vt:lpstr>
      <vt:lpstr>PowerPoint Presentation</vt:lpstr>
      <vt:lpstr>PowerPoint Presentation</vt:lpstr>
      <vt:lpstr>How to calculate simple interest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Score</dc:title>
  <dc:creator>Michael</dc:creator>
  <cp:lastModifiedBy>BARTOSIAK Michael</cp:lastModifiedBy>
  <cp:revision>9</cp:revision>
  <dcterms:created xsi:type="dcterms:W3CDTF">2016-05-03T12:46:27Z</dcterms:created>
  <dcterms:modified xsi:type="dcterms:W3CDTF">2016-05-04T05:26:22Z</dcterms:modified>
</cp:coreProperties>
</file>