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1" r:id="rId3"/>
    <p:sldId id="262" r:id="rId4"/>
    <p:sldId id="263" r:id="rId5"/>
    <p:sldId id="264" r:id="rId6"/>
    <p:sldId id="260" r:id="rId7"/>
    <p:sldId id="257" r:id="rId8"/>
    <p:sldId id="258" r:id="rId9"/>
    <p:sldId id="259" r:id="rId10"/>
    <p:sldId id="265" r:id="rId11"/>
    <p:sldId id="267" r:id="rId12"/>
    <p:sldId id="266" r:id="rId13"/>
    <p:sldId id="272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098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8B74A6-7D9C-4DB7-BA0B-0420B93358B8}" type="datetimeFigureOut">
              <a:rPr lang="en-AU" smtClean="0"/>
              <a:t>4/05/2016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337962-1FB4-4676-8588-F56C352D3FC5}" type="slidenum">
              <a:rPr lang="en-AU" smtClean="0"/>
              <a:t>‹#›</a:t>
            </a:fld>
            <a:endParaRPr lang="en-AU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8B74A6-7D9C-4DB7-BA0B-0420B93358B8}" type="datetimeFigureOut">
              <a:rPr lang="en-AU" smtClean="0"/>
              <a:t>4/05/2016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337962-1FB4-4676-8588-F56C352D3FC5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8B74A6-7D9C-4DB7-BA0B-0420B93358B8}" type="datetimeFigureOut">
              <a:rPr lang="en-AU" smtClean="0"/>
              <a:t>4/05/2016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337962-1FB4-4676-8588-F56C352D3FC5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8B74A6-7D9C-4DB7-BA0B-0420B93358B8}" type="datetimeFigureOut">
              <a:rPr lang="en-AU" smtClean="0"/>
              <a:t>4/05/2016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337962-1FB4-4676-8588-F56C352D3FC5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8B74A6-7D9C-4DB7-BA0B-0420B93358B8}" type="datetimeFigureOut">
              <a:rPr lang="en-AU" smtClean="0"/>
              <a:t>4/05/2016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337962-1FB4-4676-8588-F56C352D3FC5}" type="slidenum">
              <a:rPr lang="en-AU" smtClean="0"/>
              <a:t>‹#›</a:t>
            </a:fld>
            <a:endParaRPr lang="en-AU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8B74A6-7D9C-4DB7-BA0B-0420B93358B8}" type="datetimeFigureOut">
              <a:rPr lang="en-AU" smtClean="0"/>
              <a:t>4/05/2016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337962-1FB4-4676-8588-F56C352D3FC5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8B74A6-7D9C-4DB7-BA0B-0420B93358B8}" type="datetimeFigureOut">
              <a:rPr lang="en-AU" smtClean="0"/>
              <a:t>4/05/2016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337962-1FB4-4676-8588-F56C352D3FC5}" type="slidenum">
              <a:rPr lang="en-AU" smtClean="0"/>
              <a:t>‹#›</a:t>
            </a:fld>
            <a:endParaRPr lang="en-AU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8B74A6-7D9C-4DB7-BA0B-0420B93358B8}" type="datetimeFigureOut">
              <a:rPr lang="en-AU" smtClean="0"/>
              <a:t>4/05/2016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337962-1FB4-4676-8588-F56C352D3FC5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8B74A6-7D9C-4DB7-BA0B-0420B93358B8}" type="datetimeFigureOut">
              <a:rPr lang="en-AU" smtClean="0"/>
              <a:t>4/05/2016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337962-1FB4-4676-8588-F56C352D3FC5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8B74A6-7D9C-4DB7-BA0B-0420B93358B8}" type="datetimeFigureOut">
              <a:rPr lang="en-AU" smtClean="0"/>
              <a:t>4/05/2016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337962-1FB4-4676-8588-F56C352D3FC5}" type="slidenum">
              <a:rPr lang="en-AU" smtClean="0"/>
              <a:t>‹#›</a:t>
            </a:fld>
            <a:endParaRPr lang="en-AU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8B74A6-7D9C-4DB7-BA0B-0420B93358B8}" type="datetimeFigureOut">
              <a:rPr lang="en-AU" smtClean="0"/>
              <a:t>4/05/2016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337962-1FB4-4676-8588-F56C352D3FC5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4B8B74A6-7D9C-4DB7-BA0B-0420B93358B8}" type="datetimeFigureOut">
              <a:rPr lang="en-AU" smtClean="0"/>
              <a:t>4/05/2016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03337962-1FB4-4676-8588-F56C352D3FC5}" type="slidenum">
              <a:rPr lang="en-AU" smtClean="0"/>
              <a:t>‹#›</a:t>
            </a:fld>
            <a:endParaRPr lang="en-A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://councilforeconed.org/earningcredit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AU" dirty="0" smtClean="0"/>
              <a:t>Credit Score</a:t>
            </a:r>
            <a:endParaRPr lang="en-AU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0305441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4572000"/>
            <a:ext cx="8229600" cy="1325563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altLang="en-US" smtClean="0">
                <a:latin typeface="Arial" pitchFamily="34" charset="0"/>
                <a:ea typeface="ＭＳ Ｐゴシック" pitchFamily="34" charset="-128"/>
              </a:rPr>
              <a:t>What is the total cost of the car? </a:t>
            </a:r>
          </a:p>
          <a:p>
            <a:pPr eaLnBrk="1" hangingPunct="1">
              <a:buFontTx/>
              <a:buNone/>
            </a:pPr>
            <a:r>
              <a:rPr lang="en-US" altLang="en-US" smtClean="0">
                <a:latin typeface="Arial" pitchFamily="34" charset="0"/>
                <a:ea typeface="ＭＳ Ｐゴシック" pitchFamily="34" charset="-128"/>
              </a:rPr>
              <a:t>What is your monthly payment?</a:t>
            </a:r>
          </a:p>
          <a:p>
            <a:pPr eaLnBrk="1" hangingPunct="1">
              <a:buFontTx/>
              <a:buNone/>
            </a:pPr>
            <a:endParaRPr lang="en-US" altLang="en-US" smtClean="0">
              <a:latin typeface="Arial" pitchFamily="34" charset="0"/>
              <a:ea typeface="ＭＳ Ｐゴシック" pitchFamily="34" charset="-128"/>
            </a:endParaRPr>
          </a:p>
        </p:txBody>
      </p:sp>
      <p:pic>
        <p:nvPicPr>
          <p:cNvPr id="21506" name="Picture 5" descr="chevrolet-vega-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0" y="533400"/>
            <a:ext cx="4724400" cy="2420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507" name="Rectangle 6"/>
          <p:cNvSpPr>
            <a:spLocks noChangeArrowheads="1"/>
          </p:cNvSpPr>
          <p:nvPr/>
        </p:nvSpPr>
        <p:spPr bwMode="auto">
          <a:xfrm>
            <a:off x="1905000" y="3124200"/>
            <a:ext cx="6400800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/>
            <a:r>
              <a:rPr lang="en-US" altLang="en-US"/>
              <a:t>Price of car/Loan principal: $15,500</a:t>
            </a:r>
          </a:p>
          <a:p>
            <a:pPr eaLnBrk="1" hangingPunct="1"/>
            <a:r>
              <a:rPr lang="en-US" altLang="en-US"/>
              <a:t>Interest rate: 0%</a:t>
            </a:r>
          </a:p>
          <a:p>
            <a:pPr eaLnBrk="1" hangingPunct="1"/>
            <a:r>
              <a:rPr lang="en-US" altLang="en-US"/>
              <a:t>Loan term: 5 years (60 months)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0990784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4572000"/>
            <a:ext cx="8229600" cy="1325563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altLang="en-US" smtClean="0">
                <a:latin typeface="Arial" pitchFamily="34" charset="0"/>
                <a:ea typeface="ＭＳ Ｐゴシック" pitchFamily="34" charset="-128"/>
              </a:rPr>
              <a:t>What is the total cost of the car? </a:t>
            </a:r>
          </a:p>
          <a:p>
            <a:pPr eaLnBrk="1" hangingPunct="1">
              <a:buFontTx/>
              <a:buNone/>
            </a:pPr>
            <a:r>
              <a:rPr lang="en-US" altLang="en-US" smtClean="0">
                <a:latin typeface="Arial" pitchFamily="34" charset="0"/>
                <a:ea typeface="ＭＳ Ｐゴシック" pitchFamily="34" charset="-128"/>
              </a:rPr>
              <a:t>What is your monthly payment?</a:t>
            </a:r>
          </a:p>
          <a:p>
            <a:pPr eaLnBrk="1" hangingPunct="1">
              <a:buFontTx/>
              <a:buNone/>
            </a:pPr>
            <a:endParaRPr lang="en-US" altLang="en-US" smtClean="0">
              <a:latin typeface="Arial" pitchFamily="34" charset="0"/>
              <a:ea typeface="ＭＳ Ｐゴシック" pitchFamily="34" charset="-128"/>
            </a:endParaRPr>
          </a:p>
        </p:txBody>
      </p:sp>
      <p:pic>
        <p:nvPicPr>
          <p:cNvPr id="23554" name="Picture 3" descr="chevrolet-vega-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0" y="533400"/>
            <a:ext cx="4724400" cy="2420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3555" name="Rectangle 4"/>
          <p:cNvSpPr>
            <a:spLocks noChangeArrowheads="1"/>
          </p:cNvSpPr>
          <p:nvPr/>
        </p:nvSpPr>
        <p:spPr bwMode="auto">
          <a:xfrm>
            <a:off x="1905000" y="3124200"/>
            <a:ext cx="6400800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/>
            <a:r>
              <a:rPr lang="en-US" altLang="en-US"/>
              <a:t>Price of car/Loan principal: $15,500</a:t>
            </a:r>
          </a:p>
          <a:p>
            <a:pPr eaLnBrk="1" hangingPunct="1"/>
            <a:r>
              <a:rPr lang="en-US" altLang="en-US"/>
              <a:t>Interest rate: 2.0%</a:t>
            </a:r>
          </a:p>
          <a:p>
            <a:pPr eaLnBrk="1" hangingPunct="1"/>
            <a:r>
              <a:rPr lang="en-US" altLang="en-US"/>
              <a:t>Loan term: 5 years (60 months)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7278553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>
                <a:latin typeface="Arial" pitchFamily="34" charset="0"/>
                <a:ea typeface="ＭＳ Ｐゴシック" pitchFamily="34" charset="-128"/>
              </a:rPr>
              <a:t>How to calculate simple interest</a:t>
            </a:r>
          </a:p>
        </p:txBody>
      </p:sp>
      <p:sp>
        <p:nvSpPr>
          <p:cNvPr id="2253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13716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altLang="en-US" sz="4000" b="1" smtClean="0">
                <a:latin typeface="Arial" pitchFamily="34" charset="0"/>
                <a:ea typeface="ＭＳ Ｐゴシック" pitchFamily="34" charset="-128"/>
              </a:rPr>
              <a:t>Simple interest – </a:t>
            </a:r>
            <a:r>
              <a:rPr lang="en-US" altLang="en-US" smtClean="0">
                <a:latin typeface="Arial" pitchFamily="34" charset="0"/>
                <a:ea typeface="ＭＳ Ｐゴシック" pitchFamily="34" charset="-128"/>
              </a:rPr>
              <a:t>Interest paid only on the principal of a loan</a:t>
            </a:r>
          </a:p>
          <a:p>
            <a:pPr eaLnBrk="1" hangingPunct="1">
              <a:buFontTx/>
              <a:buNone/>
            </a:pPr>
            <a:endParaRPr lang="en-US" altLang="en-US" smtClean="0">
              <a:latin typeface="Arial" pitchFamily="34" charset="0"/>
              <a:ea typeface="ＭＳ Ｐゴシック" pitchFamily="34" charset="-128"/>
            </a:endParaRPr>
          </a:p>
          <a:p>
            <a:pPr eaLnBrk="1" hangingPunct="1">
              <a:buFontTx/>
              <a:buNone/>
            </a:pPr>
            <a:endParaRPr lang="en-US" altLang="en-US" smtClean="0">
              <a:latin typeface="Arial" pitchFamily="34" charset="0"/>
              <a:ea typeface="ＭＳ Ｐゴシック" pitchFamily="34" charset="-128"/>
            </a:endParaRPr>
          </a:p>
        </p:txBody>
      </p:sp>
      <p:sp>
        <p:nvSpPr>
          <p:cNvPr id="22531" name="Rectangle 4"/>
          <p:cNvSpPr>
            <a:spLocks noChangeArrowheads="1"/>
          </p:cNvSpPr>
          <p:nvPr/>
        </p:nvSpPr>
        <p:spPr bwMode="auto">
          <a:xfrm>
            <a:off x="2286000" y="2971800"/>
            <a:ext cx="5334000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/>
            <a:r>
              <a:rPr lang="en-US" altLang="en-US"/>
              <a:t>Price of car/Loan principal: $15,500</a:t>
            </a:r>
          </a:p>
          <a:p>
            <a:pPr eaLnBrk="1" hangingPunct="1"/>
            <a:r>
              <a:rPr lang="en-US" altLang="en-US"/>
              <a:t>Interest rate: 2%</a:t>
            </a:r>
          </a:p>
          <a:p>
            <a:pPr eaLnBrk="1" hangingPunct="1"/>
            <a:r>
              <a:rPr lang="en-US" altLang="en-US"/>
              <a:t>Loan term: 5 years (60 months)</a:t>
            </a:r>
          </a:p>
        </p:txBody>
      </p:sp>
      <p:sp>
        <p:nvSpPr>
          <p:cNvPr id="22532" name="Text Box 5"/>
          <p:cNvSpPr txBox="1">
            <a:spLocks noChangeArrowheads="1"/>
          </p:cNvSpPr>
          <p:nvPr/>
        </p:nvSpPr>
        <p:spPr bwMode="auto">
          <a:xfrm>
            <a:off x="533400" y="4403725"/>
            <a:ext cx="7620000" cy="13234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/>
            <a:r>
              <a:rPr lang="en-US" altLang="en-US" sz="2000" dirty="0"/>
              <a:t>I (simple interest) = P (principal) </a:t>
            </a:r>
            <a:r>
              <a:rPr lang="en-US" altLang="en-US" sz="2000" baseline="6000" dirty="0"/>
              <a:t>x</a:t>
            </a:r>
            <a:r>
              <a:rPr lang="en-US" altLang="en-US" sz="2000" dirty="0"/>
              <a:t> R (interest rate) </a:t>
            </a:r>
            <a:r>
              <a:rPr lang="en-US" altLang="en-US" sz="2000" baseline="6000" dirty="0"/>
              <a:t>x</a:t>
            </a:r>
            <a:r>
              <a:rPr lang="en-US" altLang="en-US" sz="2000" dirty="0"/>
              <a:t> T (# of years)</a:t>
            </a:r>
          </a:p>
          <a:p>
            <a:pPr eaLnBrk="1" hangingPunct="1"/>
            <a:endParaRPr lang="en-US" altLang="en-US" sz="2000" dirty="0"/>
          </a:p>
          <a:p>
            <a:pPr eaLnBrk="1" hangingPunct="1"/>
            <a:r>
              <a:rPr lang="en-US" altLang="en-US" sz="2000" dirty="0"/>
              <a:t>I = $15,500 </a:t>
            </a:r>
            <a:r>
              <a:rPr lang="en-US" altLang="en-US" sz="2000" baseline="6000" dirty="0"/>
              <a:t>x</a:t>
            </a:r>
            <a:r>
              <a:rPr lang="en-US" altLang="en-US" sz="2000" dirty="0"/>
              <a:t> .02 </a:t>
            </a:r>
            <a:r>
              <a:rPr lang="en-US" altLang="en-US" sz="2000" baseline="6000" dirty="0"/>
              <a:t>x</a:t>
            </a:r>
            <a:r>
              <a:rPr lang="en-US" altLang="en-US" sz="2000" dirty="0"/>
              <a:t> 5</a:t>
            </a:r>
          </a:p>
          <a:p>
            <a:pPr eaLnBrk="1" hangingPunct="1"/>
            <a:r>
              <a:rPr lang="en-US" altLang="en-US" sz="2000" dirty="0"/>
              <a:t>I = $</a:t>
            </a:r>
            <a:r>
              <a:rPr lang="en-US" altLang="en-US" sz="2000" dirty="0" smtClean="0"/>
              <a:t>1550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5970707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AU" dirty="0" smtClean="0"/>
              <a:t>Activity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AU" sz="2800" spc="-100" dirty="0">
                <a:ea typeface="+mj-ea"/>
                <a:cs typeface="+mj-cs"/>
              </a:rPr>
              <a:t>Using </a:t>
            </a:r>
            <a:r>
              <a:rPr lang="en-AU" sz="2800" spc="-100" dirty="0" smtClean="0">
                <a:ea typeface="+mj-ea"/>
                <a:cs typeface="+mj-cs"/>
              </a:rPr>
              <a:t>the credit </a:t>
            </a:r>
            <a:r>
              <a:rPr lang="en-AU" sz="2800" spc="-100" dirty="0">
                <a:ea typeface="+mj-ea"/>
                <a:cs typeface="+mj-cs"/>
              </a:rPr>
              <a:t>score </a:t>
            </a:r>
            <a:r>
              <a:rPr lang="en-AU" sz="2800" spc="-100" dirty="0" smtClean="0">
                <a:ea typeface="+mj-ea"/>
                <a:cs typeface="+mj-cs"/>
              </a:rPr>
              <a:t>you obtained </a:t>
            </a:r>
            <a:r>
              <a:rPr lang="en-AU" sz="2800" spc="-100" dirty="0">
                <a:ea typeface="+mj-ea"/>
                <a:cs typeface="+mj-cs"/>
              </a:rPr>
              <a:t>calculate </a:t>
            </a:r>
            <a:r>
              <a:rPr lang="en-AU" sz="2800" spc="-100" dirty="0" smtClean="0">
                <a:ea typeface="+mj-ea"/>
                <a:cs typeface="+mj-cs"/>
              </a:rPr>
              <a:t>the total </a:t>
            </a:r>
            <a:r>
              <a:rPr lang="en-AU" sz="2800" spc="-100" dirty="0">
                <a:ea typeface="+mj-ea"/>
                <a:cs typeface="+mj-cs"/>
              </a:rPr>
              <a:t>cost of the car and monthly </a:t>
            </a:r>
            <a:r>
              <a:rPr lang="en-AU" sz="2800" spc="-100" dirty="0" smtClean="0">
                <a:ea typeface="+mj-ea"/>
                <a:cs typeface="+mj-cs"/>
              </a:rPr>
              <a:t>repayment using the appropriate interest rate for five years. </a:t>
            </a:r>
          </a:p>
          <a:p>
            <a:endParaRPr lang="en-AU" sz="2800" spc="-100" dirty="0">
              <a:ea typeface="+mj-ea"/>
              <a:cs typeface="+mj-cs"/>
            </a:endParaRPr>
          </a:p>
          <a:p>
            <a:endParaRPr lang="en-AU" sz="2800" spc="-100" dirty="0" smtClean="0">
              <a:ea typeface="+mj-ea"/>
              <a:cs typeface="+mj-cs"/>
            </a:endParaRPr>
          </a:p>
          <a:p>
            <a:endParaRPr lang="en-AU" sz="1800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42364218"/>
              </p:ext>
            </p:extLst>
          </p:nvPr>
        </p:nvGraphicFramePr>
        <p:xfrm>
          <a:off x="1475656" y="3140968"/>
          <a:ext cx="6096000" cy="265708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/>
                <a:gridCol w="3048000"/>
              </a:tblGrid>
              <a:tr h="442848">
                <a:tc>
                  <a:txBody>
                    <a:bodyPr/>
                    <a:lstStyle/>
                    <a:p>
                      <a:r>
                        <a:rPr lang="en-AU" dirty="0" smtClean="0"/>
                        <a:t>Credit Score</a:t>
                      </a:r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dirty="0" smtClean="0"/>
                        <a:t>Interest rate</a:t>
                      </a:r>
                      <a:endParaRPr lang="en-AU" dirty="0"/>
                    </a:p>
                  </a:txBody>
                  <a:tcPr/>
                </a:tc>
              </a:tr>
              <a:tr h="442848">
                <a:tc>
                  <a:txBody>
                    <a:bodyPr/>
                    <a:lstStyle/>
                    <a:p>
                      <a:r>
                        <a:rPr lang="en-AU" dirty="0" smtClean="0"/>
                        <a:t>760 – 850 </a:t>
                      </a:r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dirty="0" smtClean="0"/>
                        <a:t>3%</a:t>
                      </a:r>
                      <a:endParaRPr lang="en-AU" dirty="0"/>
                    </a:p>
                  </a:txBody>
                  <a:tcPr/>
                </a:tc>
              </a:tr>
              <a:tr h="442848">
                <a:tc>
                  <a:txBody>
                    <a:bodyPr/>
                    <a:lstStyle/>
                    <a:p>
                      <a:r>
                        <a:rPr lang="en-AU" dirty="0" smtClean="0"/>
                        <a:t>700 – 759 </a:t>
                      </a:r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dirty="0" smtClean="0"/>
                        <a:t>5%</a:t>
                      </a:r>
                      <a:endParaRPr lang="en-AU" dirty="0"/>
                    </a:p>
                  </a:txBody>
                  <a:tcPr/>
                </a:tc>
              </a:tr>
              <a:tr h="442848">
                <a:tc>
                  <a:txBody>
                    <a:bodyPr/>
                    <a:lstStyle/>
                    <a:p>
                      <a:r>
                        <a:rPr lang="en-AU" dirty="0" smtClean="0"/>
                        <a:t>660 – 699 </a:t>
                      </a:r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dirty="0" smtClean="0"/>
                        <a:t>7%</a:t>
                      </a:r>
                      <a:endParaRPr lang="en-AU" dirty="0"/>
                    </a:p>
                  </a:txBody>
                  <a:tcPr/>
                </a:tc>
              </a:tr>
              <a:tr h="442848">
                <a:tc>
                  <a:txBody>
                    <a:bodyPr/>
                    <a:lstStyle/>
                    <a:p>
                      <a:r>
                        <a:rPr lang="en-AU" dirty="0" smtClean="0"/>
                        <a:t>620 - 659</a:t>
                      </a:r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dirty="0" smtClean="0"/>
                        <a:t>10%</a:t>
                      </a:r>
                      <a:endParaRPr lang="en-AU" dirty="0"/>
                    </a:p>
                  </a:txBody>
                  <a:tcPr/>
                </a:tc>
              </a:tr>
              <a:tr h="442848">
                <a:tc>
                  <a:txBody>
                    <a:bodyPr/>
                    <a:lstStyle/>
                    <a:p>
                      <a:r>
                        <a:rPr lang="en-AU" dirty="0" smtClean="0"/>
                        <a:t>300 – 619 </a:t>
                      </a:r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dirty="0" smtClean="0"/>
                        <a:t>12%</a:t>
                      </a:r>
                      <a:endParaRPr lang="en-AU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498145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Objectives 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AU" sz="2800" dirty="0" smtClean="0"/>
              <a:t>Students are able to explain what a credit score is, impact of a credit score and how to improve it. </a:t>
            </a:r>
          </a:p>
          <a:p>
            <a:r>
              <a:rPr lang="en-AU" sz="2800" dirty="0" smtClean="0"/>
              <a:t>Students are able to calculate both </a:t>
            </a:r>
            <a:r>
              <a:rPr lang="en-AU" sz="2800" dirty="0" smtClean="0"/>
              <a:t>simple interest </a:t>
            </a:r>
            <a:r>
              <a:rPr lang="en-AU" sz="2800" dirty="0" smtClean="0"/>
              <a:t>using credit scores. </a:t>
            </a:r>
            <a:endParaRPr lang="en-AU" sz="2800" dirty="0"/>
          </a:p>
        </p:txBody>
      </p:sp>
    </p:spTree>
    <p:extLst>
      <p:ext uri="{BB962C8B-B14F-4D97-AF65-F5344CB8AC3E}">
        <p14:creationId xmlns:p14="http://schemas.microsoft.com/office/powerpoint/2010/main" val="16331980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Key Questions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AU" sz="3200" dirty="0"/>
              <a:t>1. </a:t>
            </a:r>
            <a:r>
              <a:rPr lang="en-AU" sz="3200" dirty="0" smtClean="0"/>
              <a:t>What is a credit score? </a:t>
            </a:r>
          </a:p>
          <a:p>
            <a:r>
              <a:rPr lang="en-AU" sz="3200" dirty="0" smtClean="0"/>
              <a:t>2. What are the impacts of your credit score? </a:t>
            </a:r>
          </a:p>
          <a:p>
            <a:r>
              <a:rPr lang="en-AU" sz="3200" dirty="0" smtClean="0"/>
              <a:t>3. How </a:t>
            </a:r>
            <a:r>
              <a:rPr lang="en-AU" sz="3200" dirty="0"/>
              <a:t>can </a:t>
            </a:r>
            <a:r>
              <a:rPr lang="en-AU" sz="3200" dirty="0" smtClean="0"/>
              <a:t>you improve your credit score? </a:t>
            </a:r>
            <a:endParaRPr lang="en-AU" sz="3200" dirty="0"/>
          </a:p>
        </p:txBody>
      </p:sp>
    </p:spTree>
    <p:extLst>
      <p:ext uri="{BB962C8B-B14F-4D97-AF65-F5344CB8AC3E}">
        <p14:creationId xmlns:p14="http://schemas.microsoft.com/office/powerpoint/2010/main" val="35549378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Credit Score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fontAlgn="base">
              <a:spcAft>
                <a:spcPct val="0"/>
              </a:spcAft>
              <a:buClrTx/>
              <a:buSzTx/>
              <a:buNone/>
            </a:pPr>
            <a:r>
              <a:rPr lang="en-US" altLang="en-US" sz="3200" b="1" kern="0" dirty="0">
                <a:solidFill>
                  <a:srgbClr val="000000"/>
                </a:solidFill>
                <a:latin typeface="Arial" pitchFamily="34" charset="0"/>
                <a:ea typeface="ＭＳ Ｐゴシック" pitchFamily="34" charset="-128"/>
              </a:rPr>
              <a:t>Credit score – </a:t>
            </a:r>
            <a:r>
              <a:rPr lang="en-US" altLang="en-US" sz="3200" kern="0" dirty="0">
                <a:solidFill>
                  <a:srgbClr val="000000"/>
                </a:solidFill>
                <a:latin typeface="Arial" pitchFamily="34" charset="0"/>
                <a:ea typeface="ＭＳ Ｐゴシック" pitchFamily="34" charset="-128"/>
              </a:rPr>
              <a:t>A single number assigned to a person used by lenders to predict the </a:t>
            </a:r>
            <a:r>
              <a:rPr lang="en-US" altLang="en-US" sz="3200" b="1" kern="0" dirty="0">
                <a:solidFill>
                  <a:srgbClr val="000000"/>
                </a:solidFill>
                <a:latin typeface="Arial" pitchFamily="34" charset="0"/>
                <a:ea typeface="ＭＳ Ｐゴシック" pitchFamily="34" charset="-128"/>
              </a:rPr>
              <a:t>risk</a:t>
            </a:r>
            <a:r>
              <a:rPr lang="en-US" altLang="en-US" sz="3200" kern="0" dirty="0">
                <a:solidFill>
                  <a:srgbClr val="000000"/>
                </a:solidFill>
                <a:latin typeface="Arial" pitchFamily="34" charset="0"/>
                <a:ea typeface="ＭＳ Ｐゴシック" pitchFamily="34" charset="-128"/>
              </a:rPr>
              <a:t> that borrowers will not repay.  </a:t>
            </a:r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376825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Create your credit score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u="sng" dirty="0">
                <a:solidFill>
                  <a:srgbClr val="23527C"/>
                </a:solidFill>
                <a:latin typeface="ff-tisa-sans-web-pro"/>
                <a:hlinkClick r:id="rId2"/>
              </a:rPr>
              <a:t>councilforeconed.org/</a:t>
            </a:r>
            <a:r>
              <a:rPr lang="en-AU" u="sng" dirty="0" err="1">
                <a:solidFill>
                  <a:srgbClr val="23527C"/>
                </a:solidFill>
                <a:latin typeface="ff-tisa-sans-web-pro"/>
                <a:hlinkClick r:id="rId2"/>
              </a:rPr>
              <a:t>earningcredit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0951227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Credit scores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AU" sz="3200" dirty="0"/>
              <a:t>760-850: Excellent </a:t>
            </a:r>
            <a:endParaRPr lang="en-AU" sz="3200" dirty="0" smtClean="0"/>
          </a:p>
          <a:p>
            <a:r>
              <a:rPr lang="en-AU" sz="3200" dirty="0" smtClean="0"/>
              <a:t>700-759</a:t>
            </a:r>
            <a:r>
              <a:rPr lang="en-AU" sz="3200" dirty="0"/>
              <a:t>: Very Good </a:t>
            </a:r>
            <a:endParaRPr lang="en-AU" sz="3200" dirty="0" smtClean="0"/>
          </a:p>
          <a:p>
            <a:r>
              <a:rPr lang="en-AU" sz="3200" dirty="0" smtClean="0"/>
              <a:t>660-699</a:t>
            </a:r>
            <a:r>
              <a:rPr lang="en-AU" sz="3200" dirty="0"/>
              <a:t>: Good </a:t>
            </a:r>
            <a:endParaRPr lang="en-AU" sz="3200" dirty="0" smtClean="0"/>
          </a:p>
          <a:p>
            <a:r>
              <a:rPr lang="en-AU" sz="3200" dirty="0" smtClean="0"/>
              <a:t>620-659</a:t>
            </a:r>
            <a:r>
              <a:rPr lang="en-AU" sz="3200" dirty="0"/>
              <a:t>: Fair </a:t>
            </a:r>
            <a:endParaRPr lang="en-AU" sz="3200" dirty="0" smtClean="0"/>
          </a:p>
          <a:p>
            <a:r>
              <a:rPr lang="en-AU" sz="3200" dirty="0" smtClean="0"/>
              <a:t>300-619</a:t>
            </a:r>
            <a:r>
              <a:rPr lang="en-AU" sz="3200" dirty="0"/>
              <a:t>: Poor </a:t>
            </a:r>
          </a:p>
        </p:txBody>
      </p:sp>
    </p:spTree>
    <p:extLst>
      <p:ext uri="{BB962C8B-B14F-4D97-AF65-F5344CB8AC3E}">
        <p14:creationId xmlns:p14="http://schemas.microsoft.com/office/powerpoint/2010/main" val="26327045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What makes up your credit score? 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sz="3200" dirty="0" smtClean="0"/>
              <a:t>35</a:t>
            </a:r>
            <a:r>
              <a:rPr lang="en-AU" sz="3200" dirty="0"/>
              <a:t>% Payment history</a:t>
            </a:r>
          </a:p>
          <a:p>
            <a:r>
              <a:rPr lang="en-AU" sz="3200" dirty="0"/>
              <a:t>30% Managing your debt</a:t>
            </a:r>
          </a:p>
          <a:p>
            <a:r>
              <a:rPr lang="en-AU" sz="3200" dirty="0"/>
              <a:t>15% Length of credit history</a:t>
            </a:r>
          </a:p>
          <a:p>
            <a:r>
              <a:rPr lang="en-AU" sz="3200" dirty="0"/>
              <a:t>10% Diversity of accounts</a:t>
            </a:r>
          </a:p>
          <a:p>
            <a:r>
              <a:rPr lang="en-AU" sz="3200" dirty="0"/>
              <a:t>10% Number of credit applications</a:t>
            </a:r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5124972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Credit Score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/>
              <a:buChar char="•"/>
            </a:pPr>
            <a:r>
              <a:rPr lang="en-AU" sz="3600" dirty="0" smtClean="0"/>
              <a:t>Your credit score impacts: </a:t>
            </a:r>
          </a:p>
          <a:p>
            <a:pPr lvl="1">
              <a:buFont typeface="Arial"/>
              <a:buChar char="•"/>
            </a:pPr>
            <a:r>
              <a:rPr lang="en-AU" sz="3200" dirty="0" smtClean="0"/>
              <a:t>Your </a:t>
            </a:r>
            <a:r>
              <a:rPr lang="en-AU" sz="3200" dirty="0"/>
              <a:t>ability to get a credit card. </a:t>
            </a:r>
            <a:endParaRPr lang="en-AU" sz="3200" dirty="0" smtClean="0"/>
          </a:p>
          <a:p>
            <a:pPr lvl="1">
              <a:buFont typeface="Arial"/>
              <a:buChar char="•"/>
            </a:pPr>
            <a:r>
              <a:rPr lang="en-AU" sz="3200" dirty="0" smtClean="0"/>
              <a:t>The </a:t>
            </a:r>
            <a:r>
              <a:rPr lang="en-AU" sz="3200" dirty="0"/>
              <a:t>interest rate lenders are likely to offer you. </a:t>
            </a:r>
          </a:p>
          <a:p>
            <a:pPr lvl="1">
              <a:buFont typeface="Arial"/>
              <a:buChar char="•"/>
            </a:pPr>
            <a:r>
              <a:rPr lang="en-AU" sz="3200" dirty="0" smtClean="0"/>
              <a:t>Your </a:t>
            </a:r>
            <a:r>
              <a:rPr lang="en-AU" sz="3200" dirty="0"/>
              <a:t>ability to borrow money. </a:t>
            </a:r>
            <a:endParaRPr lang="en-AU" sz="3200" dirty="0">
              <a:solidFill>
                <a:srgbClr val="000000"/>
              </a:solidFill>
              <a:latin typeface="Verdana"/>
            </a:endParaRPr>
          </a:p>
          <a:p>
            <a:pPr marL="0" indent="0">
              <a:buNone/>
            </a:pPr>
            <a:endParaRPr lang="en-AU" dirty="0">
              <a:solidFill>
                <a:srgbClr val="000000"/>
              </a:solidFill>
              <a:latin typeface="Verdana"/>
            </a:endParaRPr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40906576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Improving your credit score 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b="1" dirty="0" smtClean="0"/>
              <a:t>Specific </a:t>
            </a:r>
            <a:r>
              <a:rPr lang="en-AU" b="1" dirty="0"/>
              <a:t>Actions to Raise a Credit Score:</a:t>
            </a:r>
            <a:r>
              <a:rPr lang="en-AU" dirty="0"/>
              <a:t/>
            </a:r>
            <a:br>
              <a:rPr lang="en-AU" dirty="0"/>
            </a:br>
            <a:r>
              <a:rPr lang="en-AU" dirty="0"/>
              <a:t/>
            </a:r>
            <a:br>
              <a:rPr lang="en-AU" dirty="0"/>
            </a:br>
            <a:r>
              <a:rPr lang="en-AU" b="1" dirty="0"/>
              <a:t>Action, Score </a:t>
            </a:r>
            <a:r>
              <a:rPr lang="en-AU" b="1" dirty="0" smtClean="0"/>
              <a:t>Change:</a:t>
            </a:r>
            <a:endParaRPr lang="en-AU" dirty="0" smtClean="0"/>
          </a:p>
          <a:p>
            <a:r>
              <a:rPr lang="en-AU" dirty="0" smtClean="0"/>
              <a:t>Pay </a:t>
            </a:r>
            <a:r>
              <a:rPr lang="en-AU" dirty="0"/>
              <a:t>off accounts, +80</a:t>
            </a:r>
          </a:p>
          <a:p>
            <a:r>
              <a:rPr lang="en-AU" dirty="0"/>
              <a:t>Build history of paying on time, +40</a:t>
            </a:r>
          </a:p>
          <a:p>
            <a:r>
              <a:rPr lang="en-AU" dirty="0"/>
              <a:t>Pay down credit balance, +40</a:t>
            </a:r>
          </a:p>
          <a:p>
            <a:r>
              <a:rPr lang="en-AU" dirty="0"/>
              <a:t>Pay down further and no new accounts, +50</a:t>
            </a:r>
          </a:p>
          <a:p>
            <a:r>
              <a:rPr lang="en-AU" dirty="0"/>
              <a:t>Pay all overdue payments and keep loan current</a:t>
            </a:r>
            <a:r>
              <a:rPr lang="en-AU" dirty="0" smtClean="0"/>
              <a:t>, +20</a:t>
            </a:r>
            <a:endParaRPr lang="en-AU" dirty="0"/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40307612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ty">
  <a:themeElements>
    <a:clrScheme name="Clarity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149</TotalTime>
  <Words>392</Words>
  <Application>Microsoft Office PowerPoint</Application>
  <PresentationFormat>On-screen Show (4:3)</PresentationFormat>
  <Paragraphs>70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Clarity</vt:lpstr>
      <vt:lpstr>Credit Score</vt:lpstr>
      <vt:lpstr>Objectives </vt:lpstr>
      <vt:lpstr>Key Questions</vt:lpstr>
      <vt:lpstr>Credit Score</vt:lpstr>
      <vt:lpstr>Create your credit score</vt:lpstr>
      <vt:lpstr>Credit scores</vt:lpstr>
      <vt:lpstr>What makes up your credit score? </vt:lpstr>
      <vt:lpstr>Credit Score</vt:lpstr>
      <vt:lpstr>Improving your credit score </vt:lpstr>
      <vt:lpstr>PowerPoint Presentation</vt:lpstr>
      <vt:lpstr>PowerPoint Presentation</vt:lpstr>
      <vt:lpstr>How to calculate simple interest</vt:lpstr>
      <vt:lpstr>Activity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Credit Score</dc:title>
  <dc:creator>Michael</dc:creator>
  <cp:lastModifiedBy>BARTOSIAK Michael</cp:lastModifiedBy>
  <cp:revision>9</cp:revision>
  <dcterms:created xsi:type="dcterms:W3CDTF">2016-05-03T12:46:27Z</dcterms:created>
  <dcterms:modified xsi:type="dcterms:W3CDTF">2016-05-04T05:26:22Z</dcterms:modified>
</cp:coreProperties>
</file>