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1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02D72A5-116F-49AC-B1FA-1606281F70FA}" type="datetimeFigureOut">
              <a:rPr lang="en-AU" smtClean="0"/>
              <a:t>1/03/2016</a:t>
            </a:fld>
            <a:endParaRPr lang="en-A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51A82CC-CFD5-43B9-B92E-95877A8A7A4B}" type="slidenum">
              <a:rPr lang="en-AU" smtClean="0"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7544" y="2780928"/>
            <a:ext cx="6480048" cy="2301240"/>
          </a:xfrm>
        </p:spPr>
        <p:txBody>
          <a:bodyPr/>
          <a:lstStyle/>
          <a:p>
            <a:r>
              <a:rPr lang="en-AU" dirty="0" smtClean="0"/>
              <a:t>Small Businesses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95452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Objectives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Explain what a small business is. </a:t>
            </a:r>
          </a:p>
          <a:p>
            <a:r>
              <a:rPr lang="en-AU" dirty="0" smtClean="0"/>
              <a:t>Understand and describe the advantages and disadvantages of a small business.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5488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Classifying a Small Business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A</a:t>
            </a:r>
            <a:r>
              <a:rPr lang="en-AU" dirty="0" smtClean="0"/>
              <a:t> </a:t>
            </a:r>
            <a:r>
              <a:rPr lang="en-AU" dirty="0"/>
              <a:t>small business </a:t>
            </a:r>
            <a:r>
              <a:rPr lang="en-AU" dirty="0" smtClean="0"/>
              <a:t>is one that employs less </a:t>
            </a:r>
            <a:r>
              <a:rPr lang="en-AU" dirty="0"/>
              <a:t>than 20 </a:t>
            </a:r>
            <a:r>
              <a:rPr lang="en-AU" dirty="0" smtClean="0"/>
              <a:t>people. </a:t>
            </a:r>
            <a:endParaRPr lang="en-AU" dirty="0"/>
          </a:p>
          <a:p>
            <a:r>
              <a:rPr lang="en-AU" dirty="0"/>
              <a:t>Categories of small businesses include:</a:t>
            </a:r>
          </a:p>
          <a:p>
            <a:pPr lvl="1"/>
            <a:r>
              <a:rPr lang="en-AU" dirty="0" smtClean="0"/>
              <a:t>non-employing </a:t>
            </a:r>
            <a:r>
              <a:rPr lang="en-AU" dirty="0"/>
              <a:t>businesses - sole </a:t>
            </a:r>
            <a:r>
              <a:rPr lang="en-AU" dirty="0" smtClean="0"/>
              <a:t>traders </a:t>
            </a:r>
            <a:r>
              <a:rPr lang="en-AU" dirty="0"/>
              <a:t>and partnerships without employees; </a:t>
            </a:r>
            <a:endParaRPr lang="en-AU" dirty="0" smtClean="0"/>
          </a:p>
          <a:p>
            <a:pPr lvl="1"/>
            <a:r>
              <a:rPr lang="en-AU" dirty="0" smtClean="0"/>
              <a:t>micro </a:t>
            </a:r>
            <a:r>
              <a:rPr lang="en-AU" dirty="0"/>
              <a:t>businesses - businesses employing less than 5 </a:t>
            </a:r>
            <a:r>
              <a:rPr lang="en-AU" dirty="0" smtClean="0"/>
              <a:t>people; </a:t>
            </a:r>
          </a:p>
          <a:p>
            <a:pPr lvl="1"/>
            <a:r>
              <a:rPr lang="en-AU" dirty="0" smtClean="0"/>
              <a:t>other </a:t>
            </a:r>
            <a:r>
              <a:rPr lang="en-AU" dirty="0"/>
              <a:t>small businesses - businesses employing 5 or more people, but less than 20 people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36813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Organisational Characteristics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en-AU" sz="2800" dirty="0">
                <a:ea typeface="Calibri"/>
                <a:cs typeface="Times New Roman"/>
              </a:rPr>
              <a:t>T</a:t>
            </a:r>
            <a:r>
              <a:rPr lang="en-AU" sz="2800" dirty="0" smtClean="0">
                <a:ea typeface="Calibri"/>
                <a:cs typeface="Times New Roman"/>
              </a:rPr>
              <a:t>end </a:t>
            </a:r>
            <a:r>
              <a:rPr lang="en-AU" sz="2800" dirty="0">
                <a:ea typeface="Calibri"/>
                <a:cs typeface="Times New Roman"/>
              </a:rPr>
              <a:t>to have the following </a:t>
            </a:r>
            <a:r>
              <a:rPr lang="en-AU" sz="2800" dirty="0" smtClean="0">
                <a:ea typeface="Calibri"/>
                <a:cs typeface="Times New Roman"/>
              </a:rPr>
              <a:t>organisational </a:t>
            </a:r>
            <a:r>
              <a:rPr lang="en-AU" sz="2800" dirty="0">
                <a:ea typeface="Calibri"/>
                <a:cs typeface="Times New Roman"/>
              </a:rPr>
              <a:t>characteristics: </a:t>
            </a:r>
            <a:endParaRPr lang="en-AU" sz="2800" dirty="0" smtClean="0">
              <a:ea typeface="Calibri"/>
              <a:cs typeface="Times New Roman"/>
            </a:endParaRPr>
          </a:p>
          <a:p>
            <a:pPr lvl="1"/>
            <a:r>
              <a:rPr lang="en-AU" sz="2800" dirty="0" smtClean="0">
                <a:ea typeface="Calibri"/>
                <a:cs typeface="Times New Roman"/>
              </a:rPr>
              <a:t>independent </a:t>
            </a:r>
            <a:r>
              <a:rPr lang="en-AU" sz="2800" dirty="0">
                <a:ea typeface="Calibri"/>
                <a:cs typeface="Times New Roman"/>
              </a:rPr>
              <a:t>ownership and </a:t>
            </a:r>
            <a:r>
              <a:rPr lang="en-AU" sz="2800" dirty="0" smtClean="0">
                <a:ea typeface="Calibri"/>
                <a:cs typeface="Times New Roman"/>
              </a:rPr>
              <a:t>operations;</a:t>
            </a:r>
          </a:p>
          <a:p>
            <a:pPr lvl="1"/>
            <a:r>
              <a:rPr lang="en-AU" sz="2800" dirty="0" smtClean="0">
                <a:ea typeface="Calibri"/>
                <a:cs typeface="Times New Roman"/>
              </a:rPr>
              <a:t>close </a:t>
            </a:r>
            <a:r>
              <a:rPr lang="en-AU" sz="2800" dirty="0">
                <a:ea typeface="Calibri"/>
                <a:cs typeface="Times New Roman"/>
              </a:rPr>
              <a:t>control by owners/managers who also contribute most, if not all the operating capital; and </a:t>
            </a:r>
            <a:endParaRPr lang="en-AU" sz="2800" dirty="0" smtClean="0">
              <a:ea typeface="Calibri"/>
              <a:cs typeface="Times New Roman"/>
            </a:endParaRPr>
          </a:p>
          <a:p>
            <a:pPr lvl="1"/>
            <a:r>
              <a:rPr lang="en-AU" sz="2800" dirty="0" smtClean="0">
                <a:ea typeface="Calibri"/>
                <a:cs typeface="Times New Roman"/>
              </a:rPr>
              <a:t>principle </a:t>
            </a:r>
            <a:r>
              <a:rPr lang="en-AU" sz="2800" dirty="0">
                <a:ea typeface="Calibri"/>
                <a:cs typeface="Times New Roman"/>
              </a:rPr>
              <a:t>decision-making by the owners/managers.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136682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467544" y="620688"/>
            <a:ext cx="8136904" cy="5645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8887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2343130"/>
            <a:ext cx="7467600" cy="4525963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en-AU" sz="3600" dirty="0" smtClean="0"/>
              <a:t>Brainstorm the advantages and disadvantages of owning a small business.</a:t>
            </a:r>
            <a:endParaRPr lang="en-AU" sz="3600" dirty="0"/>
          </a:p>
        </p:txBody>
      </p:sp>
    </p:spTree>
    <p:extLst>
      <p:ext uri="{BB962C8B-B14F-4D97-AF65-F5344CB8AC3E}">
        <p14:creationId xmlns:p14="http://schemas.microsoft.com/office/powerpoint/2010/main" val="2701657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219007"/>
              </p:ext>
            </p:extLst>
          </p:nvPr>
        </p:nvGraphicFramePr>
        <p:xfrm>
          <a:off x="323528" y="1556792"/>
          <a:ext cx="8424936" cy="3862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928838">
                <a:tc>
                  <a:txBody>
                    <a:bodyPr/>
                    <a:lstStyle/>
                    <a:p>
                      <a:pPr algn="ctr"/>
                      <a:r>
                        <a:rPr lang="en-AU" sz="3200" dirty="0" smtClean="0"/>
                        <a:t>Advantages</a:t>
                      </a:r>
                      <a:endParaRPr lang="en-A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3200" dirty="0" smtClean="0"/>
                        <a:t>Disadvantages</a:t>
                      </a:r>
                      <a:endParaRPr lang="en-AU" sz="3200" dirty="0"/>
                    </a:p>
                  </a:txBody>
                  <a:tcPr/>
                </a:tc>
              </a:tr>
              <a:tr h="733292">
                <a:tc>
                  <a:txBody>
                    <a:bodyPr/>
                    <a:lstStyle/>
                    <a:p>
                      <a:r>
                        <a:rPr lang="en-AU" sz="2400" dirty="0" smtClean="0"/>
                        <a:t>Low start-up capital required. </a:t>
                      </a:r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400" dirty="0" smtClean="0"/>
                        <a:t>Exposure level. </a:t>
                      </a:r>
                      <a:endParaRPr lang="en-AU" sz="2400" dirty="0"/>
                    </a:p>
                  </a:txBody>
                  <a:tcPr/>
                </a:tc>
              </a:tr>
              <a:tr h="733292">
                <a:tc>
                  <a:txBody>
                    <a:bodyPr/>
                    <a:lstStyle/>
                    <a:p>
                      <a:r>
                        <a:rPr lang="en-AU" sz="2400" dirty="0" smtClean="0"/>
                        <a:t>Easier to manage.</a:t>
                      </a:r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400" dirty="0" smtClean="0"/>
                        <a:t>Financial risks.</a:t>
                      </a:r>
                      <a:endParaRPr lang="en-AU" sz="2400" dirty="0"/>
                    </a:p>
                  </a:txBody>
                  <a:tcPr/>
                </a:tc>
              </a:tr>
              <a:tr h="733292">
                <a:tc>
                  <a:txBody>
                    <a:bodyPr/>
                    <a:lstStyle/>
                    <a:p>
                      <a:r>
                        <a:rPr lang="en-AU" sz="2400" dirty="0" smtClean="0"/>
                        <a:t>Ownership structure.</a:t>
                      </a:r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400" dirty="0" smtClean="0"/>
                        <a:t>Personal commitment.</a:t>
                      </a:r>
                      <a:endParaRPr lang="en-AU" sz="2400" dirty="0"/>
                    </a:p>
                  </a:txBody>
                  <a:tcPr/>
                </a:tc>
              </a:tr>
              <a:tr h="733292">
                <a:tc>
                  <a:txBody>
                    <a:bodyPr/>
                    <a:lstStyle/>
                    <a:p>
                      <a:r>
                        <a:rPr lang="en-AU" sz="2400" dirty="0" smtClean="0"/>
                        <a:t>Customer relationships.</a:t>
                      </a:r>
                      <a:endParaRPr lang="en-A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sz="2400" dirty="0" smtClean="0"/>
                        <a:t>Buying power. </a:t>
                      </a:r>
                      <a:endParaRPr lang="en-AU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501329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18</TotalTime>
  <Words>158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Technic</vt:lpstr>
      <vt:lpstr>Small Businesses</vt:lpstr>
      <vt:lpstr>Objectives</vt:lpstr>
      <vt:lpstr>Classifying a Small Business</vt:lpstr>
      <vt:lpstr>Organisational Characteristics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Businesses</dc:title>
  <dc:creator>BARTOSIAK Michael</dc:creator>
  <cp:lastModifiedBy>BARTOSIAK Michael</cp:lastModifiedBy>
  <cp:revision>3</cp:revision>
  <dcterms:created xsi:type="dcterms:W3CDTF">2016-02-29T23:32:04Z</dcterms:created>
  <dcterms:modified xsi:type="dcterms:W3CDTF">2016-02-29T23:51:01Z</dcterms:modified>
</cp:coreProperties>
</file>