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1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E070D1D-AE87-44D4-8A88-549A166028CF}" type="datetimeFigureOut">
              <a:rPr lang="en-AU" smtClean="0"/>
              <a:pPr/>
              <a:t>5/2/21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6627FB2-EA92-487F-8F7F-8A2671C550F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D1D-AE87-44D4-8A88-549A166028CF}" type="datetimeFigureOut">
              <a:rPr lang="en-AU" smtClean="0"/>
              <a:pPr/>
              <a:t>5/2/21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7FB2-EA92-487F-8F7F-8A2671C550F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D1D-AE87-44D4-8A88-549A166028CF}" type="datetimeFigureOut">
              <a:rPr lang="en-AU" smtClean="0"/>
              <a:pPr/>
              <a:t>5/2/21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7FB2-EA92-487F-8F7F-8A2671C550F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D1D-AE87-44D4-8A88-549A166028CF}" type="datetimeFigureOut">
              <a:rPr lang="en-AU" smtClean="0"/>
              <a:pPr/>
              <a:t>5/2/21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7FB2-EA92-487F-8F7F-8A2671C550F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D1D-AE87-44D4-8A88-549A166028CF}" type="datetimeFigureOut">
              <a:rPr lang="en-AU" smtClean="0"/>
              <a:pPr/>
              <a:t>5/2/21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7FB2-EA92-487F-8F7F-8A2671C550F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D1D-AE87-44D4-8A88-549A166028CF}" type="datetimeFigureOut">
              <a:rPr lang="en-AU" smtClean="0"/>
              <a:pPr/>
              <a:t>5/2/21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7FB2-EA92-487F-8F7F-8A2671C550F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070D1D-AE87-44D4-8A88-549A166028CF}" type="datetimeFigureOut">
              <a:rPr lang="en-AU" smtClean="0"/>
              <a:pPr/>
              <a:t>5/2/21</a:t>
            </a:fld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627FB2-EA92-487F-8F7F-8A2671C550F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E070D1D-AE87-44D4-8A88-549A166028CF}" type="datetimeFigureOut">
              <a:rPr lang="en-AU" smtClean="0"/>
              <a:pPr/>
              <a:t>5/2/21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6627FB2-EA92-487F-8F7F-8A2671C550F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D1D-AE87-44D4-8A88-549A166028CF}" type="datetimeFigureOut">
              <a:rPr lang="en-AU" smtClean="0"/>
              <a:pPr/>
              <a:t>5/2/21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7FB2-EA92-487F-8F7F-8A2671C550F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D1D-AE87-44D4-8A88-549A166028CF}" type="datetimeFigureOut">
              <a:rPr lang="en-AU" smtClean="0"/>
              <a:pPr/>
              <a:t>5/2/21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7FB2-EA92-487F-8F7F-8A2671C550F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D1D-AE87-44D4-8A88-549A166028CF}" type="datetimeFigureOut">
              <a:rPr lang="en-AU" smtClean="0"/>
              <a:pPr/>
              <a:t>5/2/21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27FB2-EA92-487F-8F7F-8A2671C550F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070D1D-AE87-44D4-8A88-549A166028CF}" type="datetimeFigureOut">
              <a:rPr lang="en-AU" smtClean="0"/>
              <a:pPr/>
              <a:t>5/2/21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6627FB2-EA92-487F-8F7F-8A2671C550F6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3OITaAZLNc" TargetMode="External"/><Relationship Id="rId2" Type="http://schemas.openxmlformats.org/officeDocument/2006/relationships/hyperlink" Target="https://www.youtube.com/watch?v=NGGU-fGGyc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Divisions of Peripheral The Nervous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A. Williams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04D5B43-0AFC-4737-B0C3-6CCEA5FFA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2" y="532996"/>
            <a:ext cx="8602275" cy="57920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r>
              <a:rPr lang="en-AU" b="1" dirty="0">
                <a:solidFill>
                  <a:srgbClr val="0070C0"/>
                </a:solidFill>
              </a:rPr>
              <a:t>Afferent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4496"/>
          </a:xfrm>
        </p:spPr>
        <p:txBody>
          <a:bodyPr>
            <a:normAutofit/>
          </a:bodyPr>
          <a:lstStyle/>
          <a:p>
            <a:r>
              <a:rPr lang="en-AU" i="1" dirty="0"/>
              <a:t>Sensory </a:t>
            </a:r>
            <a:r>
              <a:rPr lang="en-AU" dirty="0"/>
              <a:t>division</a:t>
            </a:r>
          </a:p>
          <a:p>
            <a:r>
              <a:rPr lang="en-AU" dirty="0"/>
              <a:t>Fibres that carry impulses </a:t>
            </a:r>
            <a:r>
              <a:rPr lang="en-AU" b="1" i="1" dirty="0"/>
              <a:t>into</a:t>
            </a:r>
            <a:r>
              <a:rPr lang="en-AU" dirty="0"/>
              <a:t> the CNS</a:t>
            </a:r>
          </a:p>
          <a:p>
            <a:endParaRPr lang="en-AU" dirty="0"/>
          </a:p>
          <a:p>
            <a:r>
              <a:rPr lang="en-AU" b="1" dirty="0">
                <a:solidFill>
                  <a:srgbClr val="00B050"/>
                </a:solidFill>
              </a:rPr>
              <a:t>Somatic sensory neurons: </a:t>
            </a:r>
            <a:r>
              <a:rPr lang="en-AU" dirty="0"/>
              <a:t>Carried by sensory nerve cells from receptors in </a:t>
            </a:r>
            <a:r>
              <a:rPr lang="en-AU" i="1" dirty="0"/>
              <a:t>skin &amp; around muscles &amp; joints</a:t>
            </a:r>
          </a:p>
          <a:p>
            <a:endParaRPr lang="en-AU" dirty="0"/>
          </a:p>
          <a:p>
            <a:r>
              <a:rPr lang="en-AU" b="1" dirty="0">
                <a:solidFill>
                  <a:srgbClr val="00B050"/>
                </a:solidFill>
              </a:rPr>
              <a:t>Visceral sensory neurons: </a:t>
            </a:r>
            <a:r>
              <a:rPr lang="en-AU" dirty="0"/>
              <a:t>Sensory nerve cells that take impulses from </a:t>
            </a:r>
            <a:r>
              <a:rPr lang="en-AU" i="1" dirty="0"/>
              <a:t>internal organs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en-AU" b="1" dirty="0">
                <a:solidFill>
                  <a:srgbClr val="0070C0"/>
                </a:solidFill>
              </a:rPr>
              <a:t>Efferent Nervous 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6"/>
          </a:xfrm>
        </p:spPr>
        <p:txBody>
          <a:bodyPr>
            <a:normAutofit/>
          </a:bodyPr>
          <a:lstStyle/>
          <a:p>
            <a:r>
              <a:rPr lang="en-AU" i="1" dirty="0"/>
              <a:t>Motor</a:t>
            </a:r>
            <a:r>
              <a:rPr lang="en-AU" dirty="0"/>
              <a:t> Division</a:t>
            </a:r>
          </a:p>
          <a:p>
            <a:r>
              <a:rPr lang="en-AU" dirty="0"/>
              <a:t>Fibres that carry impulses </a:t>
            </a:r>
            <a:r>
              <a:rPr lang="en-AU" b="1" i="1" dirty="0"/>
              <a:t>away</a:t>
            </a:r>
            <a:r>
              <a:rPr lang="en-AU" dirty="0"/>
              <a:t> </a:t>
            </a:r>
            <a:r>
              <a:rPr lang="en-AU" b="1" i="1" dirty="0"/>
              <a:t>from</a:t>
            </a:r>
            <a:r>
              <a:rPr lang="en-AU" dirty="0"/>
              <a:t> CNS</a:t>
            </a:r>
          </a:p>
          <a:p>
            <a:endParaRPr lang="en-AU" dirty="0"/>
          </a:p>
          <a:p>
            <a:r>
              <a:rPr lang="en-AU" b="1" dirty="0">
                <a:solidFill>
                  <a:srgbClr val="00B050"/>
                </a:solidFill>
              </a:rPr>
              <a:t>Somatic division </a:t>
            </a:r>
            <a:r>
              <a:rPr lang="en-AU" dirty="0">
                <a:solidFill>
                  <a:srgbClr val="00B050"/>
                </a:solidFill>
              </a:rPr>
              <a:t>(Somatic Nervous System): </a:t>
            </a:r>
            <a:r>
              <a:rPr lang="en-AU" dirty="0"/>
              <a:t>Takes impulses from the CNS to </a:t>
            </a:r>
            <a:r>
              <a:rPr lang="en-AU" i="1" dirty="0"/>
              <a:t>skeletal muscles</a:t>
            </a:r>
          </a:p>
          <a:p>
            <a:r>
              <a:rPr lang="en-AU" b="1" dirty="0">
                <a:solidFill>
                  <a:srgbClr val="00B050"/>
                </a:solidFill>
              </a:rPr>
              <a:t>Autonomic division </a:t>
            </a:r>
            <a:r>
              <a:rPr lang="en-AU" dirty="0">
                <a:solidFill>
                  <a:srgbClr val="00B050"/>
                </a:solidFill>
              </a:rPr>
              <a:t>(Autonomic Nervous System): </a:t>
            </a:r>
            <a:r>
              <a:rPr lang="en-AU" dirty="0"/>
              <a:t>Carries impulses from the CNS to </a:t>
            </a:r>
            <a:r>
              <a:rPr lang="en-AU" i="1" dirty="0"/>
              <a:t>heart muscle, involuntary muscle &amp; glands</a:t>
            </a:r>
          </a:p>
          <a:p>
            <a:pPr lvl="1"/>
            <a:r>
              <a:rPr lang="en-AU" dirty="0"/>
              <a:t>Sympathetic division </a:t>
            </a:r>
          </a:p>
          <a:p>
            <a:pPr lvl="1"/>
            <a:r>
              <a:rPr lang="en-AU" dirty="0"/>
              <a:t>Parasympathetic division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45" y="980728"/>
            <a:ext cx="8229600" cy="1224136"/>
          </a:xfrm>
        </p:spPr>
        <p:txBody>
          <a:bodyPr/>
          <a:lstStyle/>
          <a:p>
            <a:r>
              <a:rPr lang="en-AU" b="1" dirty="0"/>
              <a:t>Autonomic Nervous System</a:t>
            </a:r>
          </a:p>
        </p:txBody>
      </p:sp>
      <p:pic>
        <p:nvPicPr>
          <p:cNvPr id="15364" name="Picture 4" descr="Image result for autonomic nervous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78967"/>
            <a:ext cx="6272398" cy="37002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6453336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http://medicalterms.info/anatomy/Autonomic-Nervous-System/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AU" b="1" dirty="0">
                <a:solidFill>
                  <a:srgbClr val="00B050"/>
                </a:solidFill>
              </a:rPr>
              <a:t>Autonomic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Part of the PNS</a:t>
            </a:r>
          </a:p>
          <a:p>
            <a:r>
              <a:rPr lang="en-AU" dirty="0"/>
              <a:t>Responsible for control of the body’s internal environment &amp; is involved in many mechanisms to </a:t>
            </a:r>
            <a:r>
              <a:rPr lang="en-AU" dirty="0">
                <a:solidFill>
                  <a:srgbClr val="0070C0"/>
                </a:solidFill>
              </a:rPr>
              <a:t>keep internal environment constant</a:t>
            </a:r>
          </a:p>
          <a:p>
            <a:r>
              <a:rPr lang="en-AU" dirty="0"/>
              <a:t>Usually operates </a:t>
            </a:r>
            <a:r>
              <a:rPr lang="en-AU" i="1" dirty="0"/>
              <a:t>without</a:t>
            </a:r>
            <a:r>
              <a:rPr lang="en-AU" dirty="0"/>
              <a:t> conscious control</a:t>
            </a:r>
          </a:p>
          <a:p>
            <a:r>
              <a:rPr lang="en-AU" dirty="0"/>
              <a:t>Regulated by group of nerve cells in </a:t>
            </a:r>
            <a:r>
              <a:rPr lang="en-AU" dirty="0">
                <a:solidFill>
                  <a:srgbClr val="0070C0"/>
                </a:solidFill>
              </a:rPr>
              <a:t>Medulla Oblongata</a:t>
            </a:r>
            <a:r>
              <a:rPr lang="en-AU" dirty="0"/>
              <a:t>, </a:t>
            </a:r>
            <a:r>
              <a:rPr lang="en-AU" dirty="0">
                <a:solidFill>
                  <a:srgbClr val="0070C0"/>
                </a:solidFill>
              </a:rPr>
              <a:t>Hypothalamus</a:t>
            </a:r>
            <a:r>
              <a:rPr lang="en-AU" dirty="0"/>
              <a:t> &amp; </a:t>
            </a:r>
            <a:r>
              <a:rPr lang="en-AU" dirty="0">
                <a:solidFill>
                  <a:srgbClr val="0070C0"/>
                </a:solidFill>
              </a:rPr>
              <a:t>Cerebral Cortex</a:t>
            </a:r>
          </a:p>
          <a:p>
            <a:endParaRPr lang="en-AU" dirty="0"/>
          </a:p>
          <a:p>
            <a:r>
              <a:rPr lang="en-AU" i="1" dirty="0"/>
              <a:t>Auto </a:t>
            </a:r>
            <a:r>
              <a:rPr lang="en-AU" dirty="0"/>
              <a:t>means ‘self’, </a:t>
            </a:r>
            <a:r>
              <a:rPr lang="en-AU" i="1" dirty="0" err="1"/>
              <a:t>nomo</a:t>
            </a:r>
            <a:r>
              <a:rPr lang="en-AU" dirty="0"/>
              <a:t> means ‘govern’</a:t>
            </a:r>
          </a:p>
          <a:p>
            <a:r>
              <a:rPr lang="en-AU" dirty="0"/>
              <a:t>Autonomic System is self governing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AU" b="1" dirty="0">
                <a:solidFill>
                  <a:srgbClr val="00B050"/>
                </a:solidFill>
              </a:rPr>
              <a:t>Autonomic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6120680" cy="4968552"/>
          </a:xfrm>
        </p:spPr>
        <p:txBody>
          <a:bodyPr>
            <a:normAutofit/>
          </a:bodyPr>
          <a:lstStyle/>
          <a:p>
            <a:r>
              <a:rPr lang="en-AU" dirty="0"/>
              <a:t>Body functions under this control:</a:t>
            </a:r>
          </a:p>
          <a:p>
            <a:endParaRPr lang="en-AU" dirty="0"/>
          </a:p>
          <a:p>
            <a:pPr lvl="1"/>
            <a:r>
              <a:rPr lang="en-AU" dirty="0">
                <a:solidFill>
                  <a:srgbClr val="0070C0"/>
                </a:solidFill>
              </a:rPr>
              <a:t>Heart rate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Blood pressure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Body temperature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Digestion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Release of energy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Pupil diameter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Air flow to lungs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Defecation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Urination </a:t>
            </a:r>
          </a:p>
          <a:p>
            <a:endParaRPr lang="en-AU" dirty="0"/>
          </a:p>
        </p:txBody>
      </p:sp>
      <p:pic>
        <p:nvPicPr>
          <p:cNvPr id="13314" name="Picture 2" descr="Image result for he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2095500" cy="1571626"/>
          </a:xfrm>
          <a:prstGeom prst="rect">
            <a:avLst/>
          </a:prstGeom>
          <a:noFill/>
        </p:spPr>
      </p:pic>
      <p:pic>
        <p:nvPicPr>
          <p:cNvPr id="13316" name="Picture 4" descr="Image result for intest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564904"/>
            <a:ext cx="2476500" cy="2476501"/>
          </a:xfrm>
          <a:prstGeom prst="rect">
            <a:avLst/>
          </a:prstGeom>
          <a:noFill/>
        </p:spPr>
      </p:pic>
      <p:pic>
        <p:nvPicPr>
          <p:cNvPr id="13318" name="Picture 6" descr="Image result for pup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0588" y="5301208"/>
            <a:ext cx="2143094" cy="868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AU" b="1" dirty="0">
                <a:solidFill>
                  <a:srgbClr val="00B050"/>
                </a:solidFill>
              </a:rPr>
              <a:t>Autonomic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/>
          </a:bodyPr>
          <a:lstStyle/>
          <a:p>
            <a:r>
              <a:rPr lang="en-AU" dirty="0"/>
              <a:t>Nerve fibres of ANS make up part of spinal nerves &amp; part of some of cranial nerves</a:t>
            </a:r>
          </a:p>
          <a:p>
            <a:endParaRPr lang="en-AU" dirty="0">
              <a:solidFill>
                <a:srgbClr val="0070C0"/>
              </a:solidFill>
            </a:endParaRPr>
          </a:p>
          <a:p>
            <a:r>
              <a:rPr lang="en-AU" dirty="0"/>
              <a:t>Carry impulses to </a:t>
            </a:r>
            <a:r>
              <a:rPr lang="en-AU" dirty="0">
                <a:solidFill>
                  <a:srgbClr val="00B0F0"/>
                </a:solidFill>
              </a:rPr>
              <a:t>heart muscle</a:t>
            </a:r>
            <a:r>
              <a:rPr lang="en-AU" dirty="0"/>
              <a:t>, </a:t>
            </a:r>
            <a:r>
              <a:rPr lang="en-AU" dirty="0">
                <a:solidFill>
                  <a:srgbClr val="00B0F0"/>
                </a:solidFill>
              </a:rPr>
              <a:t>internal organ muscles</a:t>
            </a:r>
            <a:r>
              <a:rPr lang="en-AU" dirty="0"/>
              <a:t> &amp; </a:t>
            </a:r>
            <a:r>
              <a:rPr lang="en-AU" dirty="0">
                <a:solidFill>
                  <a:srgbClr val="00B0F0"/>
                </a:solidFill>
              </a:rPr>
              <a:t>glands</a:t>
            </a:r>
          </a:p>
          <a:p>
            <a:endParaRPr lang="en-AU" dirty="0"/>
          </a:p>
          <a:p>
            <a:r>
              <a:rPr lang="en-AU" dirty="0">
                <a:solidFill>
                  <a:srgbClr val="00B0F0"/>
                </a:solidFill>
              </a:rPr>
              <a:t>2 motor neurons </a:t>
            </a:r>
            <a:r>
              <a:rPr lang="en-AU" dirty="0"/>
              <a:t>involved in </a:t>
            </a:r>
            <a:r>
              <a:rPr lang="en-AU" dirty="0">
                <a:solidFill>
                  <a:srgbClr val="00B050"/>
                </a:solidFill>
              </a:rPr>
              <a:t>Autonomic pathway</a:t>
            </a:r>
            <a:r>
              <a:rPr lang="en-AU" dirty="0"/>
              <a:t>, only one motor neuron in somatic pathway </a:t>
            </a:r>
          </a:p>
        </p:txBody>
      </p:sp>
    </p:spTree>
    <p:extLst>
      <p:ext uri="{BB962C8B-B14F-4D97-AF65-F5344CB8AC3E}">
        <p14:creationId xmlns:p14="http://schemas.microsoft.com/office/powerpoint/2010/main" val="168274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AU" b="1" dirty="0">
                <a:solidFill>
                  <a:srgbClr val="00B050"/>
                </a:solidFill>
              </a:rPr>
              <a:t>Autonomic Nervous System</a:t>
            </a:r>
          </a:p>
        </p:txBody>
      </p:sp>
      <p:pic>
        <p:nvPicPr>
          <p:cNvPr id="1026" name="Picture 2" descr="\\E4048S01sv001.green.schools.internal\fsE4048S01-StaffFolders$\e4015855\Desktop\P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8031"/>
            <a:ext cx="7206782" cy="41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1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AU" b="1" dirty="0">
                <a:solidFill>
                  <a:srgbClr val="00B050"/>
                </a:solidFill>
              </a:rPr>
              <a:t>Autonomic Nervous System</a:t>
            </a:r>
          </a:p>
        </p:txBody>
      </p:sp>
      <p:pic>
        <p:nvPicPr>
          <p:cNvPr id="2050" name="Picture 2" descr="\\E4048S01sv001.green.schools.internal\fsE4048S01-StaffFolders$\e4015855\Desktop\Spinal cord dia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20134"/>
            <a:ext cx="4972778" cy="283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4752528"/>
          </a:xfrm>
        </p:spPr>
        <p:txBody>
          <a:bodyPr>
            <a:normAutofit/>
          </a:bodyPr>
          <a:lstStyle/>
          <a:p>
            <a:r>
              <a:rPr lang="en-AU" dirty="0"/>
              <a:t>Each pathway consists of a preganglionic neuron &amp; a post ganglionic neuron</a:t>
            </a:r>
          </a:p>
          <a:p>
            <a:r>
              <a:rPr lang="en-AU" b="1" dirty="0">
                <a:solidFill>
                  <a:srgbClr val="00B0F0"/>
                </a:solidFill>
              </a:rPr>
              <a:t>Ganglia-</a:t>
            </a:r>
            <a:r>
              <a:rPr lang="en-AU" dirty="0"/>
              <a:t> group of cell bodies located outside CNS</a:t>
            </a:r>
          </a:p>
          <a:p>
            <a:r>
              <a:rPr lang="en-AU" dirty="0"/>
              <a:t>2 nerve fibres in ANS with a synapse between them</a:t>
            </a:r>
          </a:p>
          <a:p>
            <a:r>
              <a:rPr lang="en-AU" dirty="0"/>
              <a:t>1 nerve fibre has cell body</a:t>
            </a:r>
          </a:p>
          <a:p>
            <a:pPr>
              <a:buNone/>
            </a:pPr>
            <a:r>
              <a:rPr lang="en-AU" dirty="0"/>
              <a:t>   in CNS, cell body of other </a:t>
            </a:r>
          </a:p>
          <a:p>
            <a:pPr>
              <a:buNone/>
            </a:pPr>
            <a:r>
              <a:rPr lang="en-AU" dirty="0"/>
              <a:t>   is in a ganglion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6593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Differences between Autonomic &amp; Somatic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64896" cy="4896544"/>
          </a:xfrm>
        </p:spPr>
        <p:txBody>
          <a:bodyPr>
            <a:normAutofit/>
          </a:bodyPr>
          <a:lstStyle/>
          <a:p>
            <a:r>
              <a:rPr lang="en-AU" dirty="0"/>
              <a:t>Organs under ANS control receive 2 sets of nerve fibres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Sympathetic 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Parasympathetic</a:t>
            </a:r>
          </a:p>
          <a:p>
            <a:r>
              <a:rPr lang="en-AU" dirty="0"/>
              <a:t>Neurotransmitter carrying messages from neuron to the effector (</a:t>
            </a:r>
            <a:r>
              <a:rPr lang="en-AU" dirty="0" err="1"/>
              <a:t>eg</a:t>
            </a:r>
            <a:r>
              <a:rPr lang="en-AU" dirty="0"/>
              <a:t>. Skeletal muscle) is acetylcholine (parasympathetic) or noradrenaline (sympathetic)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In somatic division, it is only acetylcholine</a:t>
            </a:r>
          </a:p>
        </p:txBody>
      </p:sp>
    </p:spTree>
    <p:extLst>
      <p:ext uri="{BB962C8B-B14F-4D97-AF65-F5344CB8AC3E}">
        <p14:creationId xmlns:p14="http://schemas.microsoft.com/office/powerpoint/2010/main" val="223696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Purpose of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Receive</a:t>
            </a:r>
            <a:r>
              <a:rPr lang="en-AU" dirty="0"/>
              <a:t> and </a:t>
            </a:r>
            <a:r>
              <a:rPr lang="en-AU" dirty="0">
                <a:solidFill>
                  <a:srgbClr val="0070C0"/>
                </a:solidFill>
              </a:rPr>
              <a:t>process</a:t>
            </a:r>
            <a:r>
              <a:rPr lang="en-AU" dirty="0"/>
              <a:t> information from sense organs, and to bring about </a:t>
            </a:r>
            <a:r>
              <a:rPr lang="en-AU" dirty="0">
                <a:solidFill>
                  <a:srgbClr val="0070C0"/>
                </a:solidFill>
              </a:rPr>
              <a:t>responses</a:t>
            </a:r>
            <a:r>
              <a:rPr lang="en-AU" dirty="0"/>
              <a:t> to the information received. </a:t>
            </a:r>
          </a:p>
          <a:p>
            <a:r>
              <a:rPr lang="en-AU" dirty="0"/>
              <a:t>Along with the </a:t>
            </a:r>
            <a:r>
              <a:rPr lang="en-AU" b="1" dirty="0">
                <a:solidFill>
                  <a:srgbClr val="00B050"/>
                </a:solidFill>
              </a:rPr>
              <a:t>endocrine system</a:t>
            </a:r>
            <a:r>
              <a:rPr lang="en-AU" dirty="0"/>
              <a:t>, it coordinates all our voluntary and involuntary actions.</a:t>
            </a:r>
          </a:p>
        </p:txBody>
      </p:sp>
      <p:pic>
        <p:nvPicPr>
          <p:cNvPr id="26626" name="Picture 2" descr="Image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581128"/>
            <a:ext cx="2016224" cy="2016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6381328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https://www.snoezelen.info/the-senses/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Differences between Autonomic &amp; Somatic Nervous System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40FE0D6-C063-4D02-9F14-F6D4EAB8C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" y="1916832"/>
            <a:ext cx="8517632" cy="393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99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/>
          <a:lstStyle/>
          <a:p>
            <a:r>
              <a:rPr lang="en-AU" b="1" dirty="0">
                <a:solidFill>
                  <a:srgbClr val="00B050"/>
                </a:solidFill>
              </a:rPr>
              <a:t>Autonomic Nervous 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744416"/>
          </a:xfrm>
        </p:spPr>
        <p:txBody>
          <a:bodyPr/>
          <a:lstStyle/>
          <a:p>
            <a:r>
              <a:rPr lang="en-AU" b="1" dirty="0">
                <a:solidFill>
                  <a:srgbClr val="00B0F0"/>
                </a:solidFill>
              </a:rPr>
              <a:t>Parasympathetic: </a:t>
            </a:r>
            <a:r>
              <a:rPr lang="en-AU" dirty="0"/>
              <a:t>generally produces responses that maintain body during relatively quiet conditions. Nerve endings release </a:t>
            </a:r>
            <a:r>
              <a:rPr lang="en-AU" i="1" dirty="0"/>
              <a:t>acetylcholine</a:t>
            </a:r>
          </a:p>
          <a:p>
            <a:r>
              <a:rPr lang="en-AU" b="1" dirty="0">
                <a:solidFill>
                  <a:srgbClr val="00B0F0"/>
                </a:solidFill>
              </a:rPr>
              <a:t>Sympathetic: </a:t>
            </a:r>
            <a:r>
              <a:rPr lang="en-AU" dirty="0"/>
              <a:t>produce responses that prepare body for strenuous physical activity. </a:t>
            </a:r>
            <a:r>
              <a:rPr lang="en-AU" b="1" dirty="0">
                <a:solidFill>
                  <a:srgbClr val="7030A0"/>
                </a:solidFill>
              </a:rPr>
              <a:t>Fight-or-flight response</a:t>
            </a:r>
            <a:r>
              <a:rPr lang="en-AU" dirty="0"/>
              <a:t>. Nerve endings release </a:t>
            </a:r>
            <a:r>
              <a:rPr lang="en-AU" i="1" dirty="0"/>
              <a:t>noradrenaline</a:t>
            </a:r>
          </a:p>
        </p:txBody>
      </p:sp>
      <p:pic>
        <p:nvPicPr>
          <p:cNvPr id="7170" name="Picture 2" descr="Image result for fight or f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97152"/>
            <a:ext cx="2555775" cy="19168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6381328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https://www.youtube.com/watch?v=mtRrxNTnyh8</a:t>
            </a:r>
          </a:p>
        </p:txBody>
      </p:sp>
    </p:spTree>
    <p:extLst>
      <p:ext uri="{BB962C8B-B14F-4D97-AF65-F5344CB8AC3E}">
        <p14:creationId xmlns:p14="http://schemas.microsoft.com/office/powerpoint/2010/main" val="399956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743450" cy="614706"/>
          </a:xfrm>
        </p:spPr>
        <p:txBody>
          <a:bodyPr>
            <a:normAutofit/>
          </a:bodyPr>
          <a:lstStyle/>
          <a:p>
            <a:r>
              <a:rPr lang="en-AU" sz="2000" b="1" dirty="0">
                <a:solidFill>
                  <a:srgbClr val="00B050"/>
                </a:solidFill>
              </a:rPr>
              <a:t>Autonomic Nervous System</a:t>
            </a:r>
            <a:endParaRPr lang="en-AU" sz="2000" dirty="0"/>
          </a:p>
        </p:txBody>
      </p:sp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FDBABB63-017A-406D-A32B-103F02268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7" y="1124744"/>
            <a:ext cx="8707065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96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Autonomic Nervous System:</a:t>
            </a:r>
            <a:br>
              <a:rPr lang="en-AU" b="1" dirty="0">
                <a:solidFill>
                  <a:srgbClr val="00B050"/>
                </a:solidFill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en-AU" dirty="0"/>
              <a:t>Under normal circumstances we are </a:t>
            </a:r>
          </a:p>
          <a:p>
            <a:pPr>
              <a:buNone/>
            </a:pPr>
            <a:r>
              <a:rPr lang="en-AU" dirty="0"/>
              <a:t>   not aware of the activities of ANS</a:t>
            </a:r>
          </a:p>
          <a:p>
            <a:endParaRPr lang="en-AU" dirty="0"/>
          </a:p>
          <a:p>
            <a:r>
              <a:rPr lang="en-AU" dirty="0"/>
              <a:t>Right now your </a:t>
            </a:r>
            <a:r>
              <a:rPr lang="en-AU" dirty="0">
                <a:solidFill>
                  <a:srgbClr val="00B0F0"/>
                </a:solidFill>
              </a:rPr>
              <a:t>sympathetic </a:t>
            </a:r>
            <a:r>
              <a:rPr lang="en-AU" dirty="0"/>
              <a:t>&amp; </a:t>
            </a:r>
            <a:r>
              <a:rPr lang="en-AU" dirty="0">
                <a:solidFill>
                  <a:srgbClr val="00B0F0"/>
                </a:solidFill>
              </a:rPr>
              <a:t>parasympathetic</a:t>
            </a:r>
            <a:r>
              <a:rPr lang="en-AU" dirty="0"/>
              <a:t> nerves are sending out impulses to the internal organs to </a:t>
            </a:r>
            <a:r>
              <a:rPr lang="en-AU" i="1" dirty="0"/>
              <a:t>maintain stability </a:t>
            </a:r>
            <a:r>
              <a:rPr lang="en-AU" dirty="0"/>
              <a:t>of body’s functions</a:t>
            </a:r>
          </a:p>
          <a:p>
            <a:r>
              <a:rPr lang="en-AU" dirty="0" err="1"/>
              <a:t>Eg</a:t>
            </a:r>
            <a:r>
              <a:rPr lang="en-AU" dirty="0"/>
              <a:t>. Heart has inbuilt rate of 100 beats per minute, parasympathetic stimulation keeps it down to around 70 to 80 beats per minute</a:t>
            </a:r>
          </a:p>
          <a:p>
            <a:endParaRPr lang="en-AU" dirty="0"/>
          </a:p>
        </p:txBody>
      </p:sp>
      <p:pic>
        <p:nvPicPr>
          <p:cNvPr id="5122" name="Picture 2" descr="Image result for 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836712"/>
            <a:ext cx="2070348" cy="2407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666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Autonomic Nervous System:</a:t>
            </a:r>
            <a:br>
              <a:rPr lang="en-AU" b="1" dirty="0">
                <a:solidFill>
                  <a:srgbClr val="00B050"/>
                </a:solidFill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808312"/>
          </a:xfrm>
        </p:spPr>
        <p:txBody>
          <a:bodyPr/>
          <a:lstStyle/>
          <a:p>
            <a:r>
              <a:rPr lang="en-AU" dirty="0"/>
              <a:t>In threatening situation, balance between sympathetic &amp; parasympathetic stimulation is changed, </a:t>
            </a:r>
            <a:r>
              <a:rPr lang="en-AU" i="1" dirty="0"/>
              <a:t>sympathetic becomes dominant</a:t>
            </a:r>
          </a:p>
          <a:p>
            <a:r>
              <a:rPr lang="en-AU" dirty="0"/>
              <a:t>Fear, stress, anger, danger, competition all evoke </a:t>
            </a:r>
            <a:r>
              <a:rPr lang="en-AU" b="1" dirty="0">
                <a:solidFill>
                  <a:srgbClr val="00B0F0"/>
                </a:solidFill>
              </a:rPr>
              <a:t>fight or flight response </a:t>
            </a:r>
            <a:r>
              <a:rPr lang="en-AU" dirty="0"/>
              <a:t>or </a:t>
            </a:r>
            <a:r>
              <a:rPr lang="en-AU" b="1" dirty="0">
                <a:solidFill>
                  <a:srgbClr val="00B0F0"/>
                </a:solidFill>
              </a:rPr>
              <a:t>alarm reaction</a:t>
            </a:r>
          </a:p>
          <a:p>
            <a:r>
              <a:rPr lang="en-AU" dirty="0"/>
              <a:t>Prepares body for increased activity</a:t>
            </a:r>
          </a:p>
        </p:txBody>
      </p:sp>
      <p:pic>
        <p:nvPicPr>
          <p:cNvPr id="4098" name="Picture 2" descr="Image result for fight or f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25144"/>
            <a:ext cx="4572000" cy="1933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065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00B050"/>
                </a:solidFill>
              </a:rPr>
              <a:t>Autonomic Nervous System:</a:t>
            </a:r>
            <a:br>
              <a:rPr lang="en-AU" b="1" dirty="0">
                <a:solidFill>
                  <a:srgbClr val="00B050"/>
                </a:solidFill>
              </a:rPr>
            </a:br>
            <a:r>
              <a:rPr lang="en-AU" dirty="0">
                <a:solidFill>
                  <a:srgbClr val="00B050"/>
                </a:solidFill>
              </a:rPr>
              <a:t>Sympathetic division</a:t>
            </a:r>
            <a:br>
              <a:rPr lang="en-AU" b="1" dirty="0">
                <a:solidFill>
                  <a:srgbClr val="00B050"/>
                </a:solidFill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92500"/>
          </a:bodyPr>
          <a:lstStyle/>
          <a:p>
            <a:r>
              <a:rPr lang="en-AU" dirty="0"/>
              <a:t> Rate &amp; force of contraction of heart   blood pressure</a:t>
            </a:r>
          </a:p>
          <a:p>
            <a:r>
              <a:rPr lang="en-AU" dirty="0"/>
              <a:t>Blood vessels in skeletal muscles, heart &amp; liver dilate ready for strenuous activity</a:t>
            </a:r>
          </a:p>
          <a:p>
            <a:r>
              <a:rPr lang="en-AU" dirty="0"/>
              <a:t>Blood vessels in kidney, stomach, intestines &amp; skin constrict as they are not involved in activity</a:t>
            </a:r>
          </a:p>
          <a:p>
            <a:r>
              <a:rPr lang="en-AU" dirty="0"/>
              <a:t>Airways dilate,  rate &amp; depth of breathing</a:t>
            </a:r>
          </a:p>
          <a:p>
            <a:r>
              <a:rPr lang="en-AU" dirty="0"/>
              <a:t> Blood glucose level (glycogen      glucose in liver)</a:t>
            </a:r>
          </a:p>
          <a:p>
            <a:r>
              <a:rPr lang="en-AU" dirty="0"/>
              <a:t> Secretion from sweat glands</a:t>
            </a:r>
          </a:p>
          <a:p>
            <a:r>
              <a:rPr lang="en-AU" dirty="0"/>
              <a:t>Adrenal medullae secrete adrenaline and noradrenaline to intensify &amp; prolong above responses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92080" y="4509120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99592" y="1844824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28184" y="1844824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31840" y="3933056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99592" y="4365104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99592" y="4797152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428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>
                <a:hlinkClick r:id="rId2"/>
              </a:rPr>
              <a:t>https://www.youtube.com/watch?v=NGGU-fGGycA</a:t>
            </a:r>
            <a:r>
              <a:rPr lang="en-AU" sz="2400" dirty="0"/>
              <a:t> </a:t>
            </a:r>
          </a:p>
          <a:p>
            <a:r>
              <a:rPr lang="en-AU" sz="2400" dirty="0">
                <a:hlinkClick r:id="rId3"/>
              </a:rPr>
              <a:t>https://www.youtube.com/watch?v=q3OITaAZLNc</a:t>
            </a:r>
            <a:endParaRPr lang="en-AU" sz="2400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1598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066800"/>
          </a:xfrm>
        </p:spPr>
        <p:txBody>
          <a:bodyPr/>
          <a:lstStyle/>
          <a:p>
            <a:r>
              <a:rPr lang="en-US"/>
              <a:t>Past Exam Question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200511" cy="47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74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660232" cy="2339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08" y="2276872"/>
            <a:ext cx="6408712" cy="43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brain and spinal c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0"/>
            <a:ext cx="2380744" cy="30963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r>
              <a:rPr lang="en-AU" dirty="0"/>
              <a:t>Divisions of 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7931224" cy="4392488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00B0F0"/>
                </a:solidFill>
              </a:rPr>
              <a:t>Nervous System: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Brain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Spinal cord</a:t>
            </a:r>
          </a:p>
          <a:p>
            <a:pPr lvl="1"/>
            <a:r>
              <a:rPr lang="en-AU" dirty="0">
                <a:solidFill>
                  <a:schemeClr val="tx1"/>
                </a:solidFill>
              </a:rPr>
              <a:t>All nerves</a:t>
            </a:r>
          </a:p>
          <a:p>
            <a:r>
              <a:rPr lang="en-AU" b="1" dirty="0">
                <a:solidFill>
                  <a:srgbClr val="00B0F0"/>
                </a:solidFill>
              </a:rPr>
              <a:t>2 Main Divisions:  </a:t>
            </a:r>
          </a:p>
          <a:p>
            <a:pPr lvl="1"/>
            <a:r>
              <a:rPr lang="en-AU" b="1" dirty="0"/>
              <a:t>Central Nervous System (CNS): </a:t>
            </a:r>
            <a:r>
              <a:rPr lang="en-AU" dirty="0">
                <a:solidFill>
                  <a:schemeClr val="tx1"/>
                </a:solidFill>
              </a:rPr>
              <a:t>control centre consists of brain and spinal cord</a:t>
            </a:r>
          </a:p>
          <a:p>
            <a:pPr lvl="1"/>
            <a:r>
              <a:rPr lang="en-AU" b="1" dirty="0"/>
              <a:t>Peripheral Nervous System (PNS): </a:t>
            </a:r>
            <a:r>
              <a:rPr lang="en-AU" dirty="0">
                <a:solidFill>
                  <a:schemeClr val="tx1"/>
                </a:solidFill>
              </a:rPr>
              <a:t>nerves that connect CNS with receptors, muscles &amp; glands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/>
          <a:lstStyle/>
          <a:p>
            <a:r>
              <a:rPr lang="en-AU" dirty="0"/>
              <a:t>Peripheral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944216"/>
          </a:xfrm>
        </p:spPr>
        <p:txBody>
          <a:bodyPr/>
          <a:lstStyle/>
          <a:p>
            <a:r>
              <a:rPr lang="en-AU" dirty="0"/>
              <a:t>Consists of </a:t>
            </a:r>
            <a:r>
              <a:rPr lang="en-AU" b="1" dirty="0">
                <a:solidFill>
                  <a:srgbClr val="0070C0"/>
                </a:solidFill>
              </a:rPr>
              <a:t>nerve fibres</a:t>
            </a:r>
            <a:r>
              <a:rPr lang="en-AU" dirty="0"/>
              <a:t>, which carry information to and from the CNS, and groups of cell nerve bodies (</a:t>
            </a:r>
            <a:r>
              <a:rPr lang="en-AU" b="1" dirty="0">
                <a:solidFill>
                  <a:srgbClr val="0070C0"/>
                </a:solidFill>
              </a:rPr>
              <a:t>ganglia</a:t>
            </a:r>
            <a:r>
              <a:rPr lang="en-AU" dirty="0"/>
              <a:t>), which lie outside the brain &amp; spinal cord. </a:t>
            </a:r>
          </a:p>
        </p:txBody>
      </p:sp>
      <p:pic>
        <p:nvPicPr>
          <p:cNvPr id="1026" name="Picture 2" descr="Image result for gang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933056"/>
            <a:ext cx="5448300" cy="23241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630932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accent2">
                    <a:lumMod val="75000"/>
                  </a:schemeClr>
                </a:solidFill>
              </a:rPr>
              <a:t>https://socratic.org/questions/what-are-ganglia-in-the-nervous-system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en-AU" dirty="0"/>
              <a:t>Peripheral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25112"/>
          </a:xfrm>
        </p:spPr>
        <p:txBody>
          <a:bodyPr/>
          <a:lstStyle/>
          <a:p>
            <a:r>
              <a:rPr lang="en-AU" dirty="0"/>
              <a:t>Nerve fibres arranged into nerves, which arise from the brain &amp; spinal cord</a:t>
            </a:r>
          </a:p>
          <a:p>
            <a:endParaRPr lang="en-AU" dirty="0"/>
          </a:p>
          <a:p>
            <a:r>
              <a:rPr lang="en-AU" b="1" dirty="0">
                <a:solidFill>
                  <a:srgbClr val="0070C0"/>
                </a:solidFill>
              </a:rPr>
              <a:t>Cranial Nerves (12 pairs)</a:t>
            </a:r>
          </a:p>
          <a:p>
            <a:r>
              <a:rPr lang="en-AU" b="1" dirty="0">
                <a:solidFill>
                  <a:srgbClr val="0070C0"/>
                </a:solidFill>
              </a:rPr>
              <a:t>Spinal Nerves (31 pairs)</a:t>
            </a:r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en-AU" b="1" dirty="0">
                <a:solidFill>
                  <a:srgbClr val="0070C0"/>
                </a:solidFill>
              </a:rPr>
              <a:t>Cranial Nerves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952328"/>
          </a:xfrm>
        </p:spPr>
        <p:txBody>
          <a:bodyPr>
            <a:normAutofit/>
          </a:bodyPr>
          <a:lstStyle/>
          <a:p>
            <a:r>
              <a:rPr lang="en-AU" dirty="0"/>
              <a:t>12 pairs of nerves arising from the brain </a:t>
            </a:r>
          </a:p>
          <a:p>
            <a:r>
              <a:rPr lang="en-AU" dirty="0"/>
              <a:t>Most are mixed nerves: contain fibres that carry information to brain (</a:t>
            </a:r>
            <a:r>
              <a:rPr lang="en-AU" b="1" dirty="0">
                <a:solidFill>
                  <a:srgbClr val="00B050"/>
                </a:solidFill>
              </a:rPr>
              <a:t>sensory</a:t>
            </a:r>
            <a:r>
              <a:rPr lang="en-AU" dirty="0"/>
              <a:t>) &amp; fibres that carry information away from brain (</a:t>
            </a:r>
            <a:r>
              <a:rPr lang="en-AU" b="1" dirty="0">
                <a:solidFill>
                  <a:srgbClr val="00B050"/>
                </a:solidFill>
              </a:rPr>
              <a:t>motor</a:t>
            </a:r>
            <a:r>
              <a:rPr lang="en-AU" dirty="0"/>
              <a:t>)</a:t>
            </a:r>
          </a:p>
          <a:p>
            <a:r>
              <a:rPr lang="en-AU" dirty="0"/>
              <a:t>Few carry only sensory </a:t>
            </a:r>
          </a:p>
          <a:p>
            <a:pPr>
              <a:buNone/>
            </a:pPr>
            <a:r>
              <a:rPr lang="en-AU" dirty="0"/>
              <a:t>   or only motor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7412" name="Picture 4" descr="Image result for cranial ner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3382" y="3356992"/>
            <a:ext cx="3099511" cy="3312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6309320"/>
            <a:ext cx="4032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rgbClr val="00B050"/>
                </a:solidFill>
              </a:rPr>
              <a:t>http://teachmeanatomy.info/head/cranial-nerves/summary/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ranial ner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170124" cy="57029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48536" y="6605736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6453336"/>
            <a:ext cx="374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rgbClr val="00B050"/>
                </a:solidFill>
              </a:rPr>
              <a:t>http://teachmeanatomy.info/head/cranial-nerves/summary/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/>
          <a:lstStyle/>
          <a:p>
            <a:r>
              <a:rPr lang="en-AU" b="1" dirty="0">
                <a:solidFill>
                  <a:srgbClr val="0070C0"/>
                </a:solidFill>
              </a:rPr>
              <a:t>Spinal Nerves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960440"/>
          </a:xfrm>
        </p:spPr>
        <p:txBody>
          <a:bodyPr/>
          <a:lstStyle/>
          <a:p>
            <a:r>
              <a:rPr lang="en-AU" dirty="0"/>
              <a:t>31 pairs arising from the spinal cord</a:t>
            </a:r>
          </a:p>
          <a:p>
            <a:r>
              <a:rPr lang="en-AU" dirty="0"/>
              <a:t>All mixed nerves &amp; each joined to spinal cord by 2 roots</a:t>
            </a:r>
          </a:p>
          <a:p>
            <a:pPr lvl="1"/>
            <a:r>
              <a:rPr lang="en-AU" b="1" dirty="0"/>
              <a:t>Ventral root: </a:t>
            </a:r>
            <a:r>
              <a:rPr lang="en-AU" dirty="0">
                <a:solidFill>
                  <a:schemeClr val="tx1"/>
                </a:solidFill>
              </a:rPr>
              <a:t>contains axons of </a:t>
            </a:r>
            <a:r>
              <a:rPr lang="en-AU" dirty="0">
                <a:solidFill>
                  <a:srgbClr val="0070C0"/>
                </a:solidFill>
              </a:rPr>
              <a:t>motor neurons </a:t>
            </a:r>
            <a:r>
              <a:rPr lang="en-AU" dirty="0">
                <a:solidFill>
                  <a:schemeClr val="tx1"/>
                </a:solidFill>
              </a:rPr>
              <a:t>that have their cell bodies in grey matter of spinal cord</a:t>
            </a:r>
          </a:p>
          <a:p>
            <a:pPr lvl="1"/>
            <a:r>
              <a:rPr lang="en-AU" b="1" dirty="0"/>
              <a:t>Dorsal root: </a:t>
            </a:r>
            <a:r>
              <a:rPr lang="en-AU" dirty="0">
                <a:solidFill>
                  <a:schemeClr val="tx1"/>
                </a:solidFill>
              </a:rPr>
              <a:t>contains axons of </a:t>
            </a:r>
            <a:r>
              <a:rPr lang="en-AU" dirty="0">
                <a:solidFill>
                  <a:srgbClr val="0070C0"/>
                </a:solidFill>
              </a:rPr>
              <a:t>sensory neurons </a:t>
            </a:r>
            <a:r>
              <a:rPr lang="en-AU" dirty="0">
                <a:solidFill>
                  <a:schemeClr val="tx1"/>
                </a:solidFill>
              </a:rPr>
              <a:t>that have cell body in small swelling known as </a:t>
            </a:r>
            <a:r>
              <a:rPr lang="en-AU" b="1" dirty="0">
                <a:solidFill>
                  <a:srgbClr val="0070C0"/>
                </a:solidFill>
              </a:rPr>
              <a:t>dorsal root ganglion</a:t>
            </a:r>
          </a:p>
        </p:txBody>
      </p:sp>
      <p:sp>
        <p:nvSpPr>
          <p:cNvPr id="20482" name="AutoShape 2" descr="Image result for dorsal root gangl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486" name="Picture 6" descr="Image result for dorsal root gang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942535"/>
            <a:ext cx="3995936" cy="1915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dorsal root gang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274918" cy="3862562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6012160" y="2924944"/>
            <a:ext cx="158417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525</TotalTime>
  <Words>935</Words>
  <Application>Microsoft Macintosh PowerPoint</Application>
  <PresentationFormat>On-screen Show (4:3)</PresentationFormat>
  <Paragraphs>119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Georgia</vt:lpstr>
      <vt:lpstr>Trebuchet MS</vt:lpstr>
      <vt:lpstr>Wingdings 2</vt:lpstr>
      <vt:lpstr>Urban</vt:lpstr>
      <vt:lpstr>Divisions of Peripheral The Nervous System</vt:lpstr>
      <vt:lpstr>Purpose of Nervous System</vt:lpstr>
      <vt:lpstr>Divisions of the Nervous System</vt:lpstr>
      <vt:lpstr>Peripheral Nervous System</vt:lpstr>
      <vt:lpstr>Peripheral Nervous System</vt:lpstr>
      <vt:lpstr>Cranial Nerves</vt:lpstr>
      <vt:lpstr>PowerPoint Presentation</vt:lpstr>
      <vt:lpstr>Spinal Nerves</vt:lpstr>
      <vt:lpstr>PowerPoint Presentation</vt:lpstr>
      <vt:lpstr>PowerPoint Presentation</vt:lpstr>
      <vt:lpstr>Afferent Nervous System</vt:lpstr>
      <vt:lpstr>Efferent Nervous System</vt:lpstr>
      <vt:lpstr>Autonomic Nervous System</vt:lpstr>
      <vt:lpstr>Autonomic Nervous System</vt:lpstr>
      <vt:lpstr>Autonomic Nervous System</vt:lpstr>
      <vt:lpstr>Autonomic Nervous System</vt:lpstr>
      <vt:lpstr>Autonomic Nervous System</vt:lpstr>
      <vt:lpstr>Autonomic Nervous System</vt:lpstr>
      <vt:lpstr>Differences between Autonomic &amp; Somatic Nervous System</vt:lpstr>
      <vt:lpstr>Differences between Autonomic &amp; Somatic Nervous System</vt:lpstr>
      <vt:lpstr>Autonomic Nervous System</vt:lpstr>
      <vt:lpstr>Autonomic Nervous System</vt:lpstr>
      <vt:lpstr>Autonomic Nervous System: </vt:lpstr>
      <vt:lpstr>Autonomic Nervous System: </vt:lpstr>
      <vt:lpstr>Autonomic Nervous System: Sympathetic division </vt:lpstr>
      <vt:lpstr>Watch</vt:lpstr>
      <vt:lpstr>Past Exam Question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Divisions of The Nervous System</dc:title>
  <dc:creator>Allison</dc:creator>
  <cp:lastModifiedBy>JOHANSEN Rebecca [Rossmoyne Senior High School]</cp:lastModifiedBy>
  <cp:revision>42</cp:revision>
  <dcterms:created xsi:type="dcterms:W3CDTF">2018-02-04T06:16:20Z</dcterms:created>
  <dcterms:modified xsi:type="dcterms:W3CDTF">2021-02-05T04:55:40Z</dcterms:modified>
</cp:coreProperties>
</file>