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335" r:id="rId4"/>
    <p:sldId id="261" r:id="rId5"/>
    <p:sldId id="259" r:id="rId6"/>
    <p:sldId id="332" r:id="rId7"/>
    <p:sldId id="260" r:id="rId8"/>
    <p:sldId id="262" r:id="rId9"/>
    <p:sldId id="263" r:id="rId10"/>
    <p:sldId id="264" r:id="rId11"/>
    <p:sldId id="265" r:id="rId12"/>
    <p:sldId id="340" r:id="rId13"/>
    <p:sldId id="333" r:id="rId14"/>
    <p:sldId id="266" r:id="rId15"/>
    <p:sldId id="267" r:id="rId16"/>
    <p:sldId id="269" r:id="rId17"/>
    <p:sldId id="268" r:id="rId18"/>
    <p:sldId id="270" r:id="rId19"/>
    <p:sldId id="334" r:id="rId20"/>
    <p:sldId id="272" r:id="rId21"/>
    <p:sldId id="273" r:id="rId22"/>
    <p:sldId id="274" r:id="rId23"/>
    <p:sldId id="271" r:id="rId24"/>
    <p:sldId id="341" r:id="rId25"/>
    <p:sldId id="276" r:id="rId26"/>
    <p:sldId id="277" r:id="rId27"/>
    <p:sldId id="342" r:id="rId28"/>
    <p:sldId id="278" r:id="rId29"/>
    <p:sldId id="336" r:id="rId30"/>
    <p:sldId id="279" r:id="rId31"/>
    <p:sldId id="280" r:id="rId32"/>
    <p:sldId id="281" r:id="rId33"/>
    <p:sldId id="258" r:id="rId34"/>
    <p:sldId id="282" r:id="rId35"/>
    <p:sldId id="284" r:id="rId36"/>
    <p:sldId id="283" r:id="rId37"/>
    <p:sldId id="285" r:id="rId38"/>
    <p:sldId id="337" r:id="rId39"/>
    <p:sldId id="286" r:id="rId40"/>
    <p:sldId id="287" r:id="rId41"/>
    <p:sldId id="288" r:id="rId42"/>
    <p:sldId id="289" r:id="rId43"/>
    <p:sldId id="290" r:id="rId44"/>
    <p:sldId id="291" r:id="rId45"/>
    <p:sldId id="338" r:id="rId46"/>
    <p:sldId id="292" r:id="rId47"/>
    <p:sldId id="293" r:id="rId48"/>
    <p:sldId id="339" r:id="rId49"/>
    <p:sldId id="294" r:id="rId50"/>
    <p:sldId id="295" r:id="rId51"/>
    <p:sldId id="296" r:id="rId52"/>
    <p:sldId id="297" r:id="rId53"/>
    <p:sldId id="298" r:id="rId54"/>
    <p:sldId id="343" r:id="rId55"/>
    <p:sldId id="299" r:id="rId56"/>
    <p:sldId id="300" r:id="rId57"/>
    <p:sldId id="344" r:id="rId58"/>
    <p:sldId id="301" r:id="rId59"/>
    <p:sldId id="302" r:id="rId60"/>
    <p:sldId id="303" r:id="rId61"/>
    <p:sldId id="304" r:id="rId62"/>
    <p:sldId id="345" r:id="rId63"/>
    <p:sldId id="306" r:id="rId64"/>
    <p:sldId id="307" r:id="rId65"/>
    <p:sldId id="346" r:id="rId66"/>
    <p:sldId id="308" r:id="rId67"/>
    <p:sldId id="347" r:id="rId68"/>
    <p:sldId id="305" r:id="rId69"/>
    <p:sldId id="348" r:id="rId70"/>
    <p:sldId id="349" r:id="rId71"/>
    <p:sldId id="309" r:id="rId72"/>
    <p:sldId id="310" r:id="rId73"/>
    <p:sldId id="311" r:id="rId74"/>
    <p:sldId id="350" r:id="rId75"/>
    <p:sldId id="351" r:id="rId76"/>
    <p:sldId id="313" r:id="rId77"/>
    <p:sldId id="315" r:id="rId78"/>
    <p:sldId id="314" r:id="rId79"/>
    <p:sldId id="316" r:id="rId80"/>
    <p:sldId id="312" r:id="rId81"/>
    <p:sldId id="352" r:id="rId82"/>
    <p:sldId id="317" r:id="rId83"/>
    <p:sldId id="318" r:id="rId84"/>
    <p:sldId id="319" r:id="rId85"/>
    <p:sldId id="320" r:id="rId86"/>
    <p:sldId id="353" r:id="rId87"/>
    <p:sldId id="321" r:id="rId88"/>
    <p:sldId id="322" r:id="rId89"/>
    <p:sldId id="354" r:id="rId90"/>
    <p:sldId id="323" r:id="rId91"/>
    <p:sldId id="324" r:id="rId92"/>
    <p:sldId id="325" r:id="rId93"/>
    <p:sldId id="326" r:id="rId94"/>
    <p:sldId id="327" r:id="rId95"/>
    <p:sldId id="328" r:id="rId96"/>
    <p:sldId id="329" r:id="rId97"/>
    <p:sldId id="355" r:id="rId98"/>
    <p:sldId id="330" r:id="rId99"/>
    <p:sldId id="356" r:id="rId100"/>
    <p:sldId id="331" r:id="rId101"/>
    <p:sldId id="358" r:id="rId102"/>
    <p:sldId id="357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6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6" autoAdjust="0"/>
    <p:restoredTop sz="94611"/>
  </p:normalViewPr>
  <p:slideViewPr>
    <p:cSldViewPr snapToGrid="0" snapToObjects="1">
      <p:cViewPr varScale="1">
        <p:scale>
          <a:sx n="103" d="100"/>
          <a:sy n="103" d="100"/>
        </p:scale>
        <p:origin x="20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52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5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9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12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89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15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1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44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20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9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223FE958-1B89-694D-9911-01DBC6859704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3FEFD72-A117-D044-83CC-D81C560DD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56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dHzKYDxrK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musculoskeletal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541" y="4123250"/>
            <a:ext cx="9144000" cy="1309255"/>
          </a:xfrm>
        </p:spPr>
        <p:txBody>
          <a:bodyPr/>
          <a:lstStyle/>
          <a:p>
            <a:r>
              <a:rPr lang="en-US" dirty="0" err="1"/>
              <a:t>R.Johansen</a:t>
            </a:r>
            <a:r>
              <a:rPr lang="en-US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78764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81" y="259463"/>
            <a:ext cx="9784080" cy="1508760"/>
          </a:xfrm>
        </p:spPr>
        <p:txBody>
          <a:bodyPr/>
          <a:lstStyle/>
          <a:p>
            <a:r>
              <a:rPr lang="en-US" dirty="0" err="1"/>
              <a:t>sTRUCTURE</a:t>
            </a:r>
            <a:r>
              <a:rPr lang="en-US" dirty="0"/>
              <a:t> OF MYOFIBRILS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94" y="2474887"/>
            <a:ext cx="5804030" cy="3249529"/>
          </a:xfrm>
        </p:spPr>
        <p:txBody>
          <a:bodyPr>
            <a:noAutofit/>
          </a:bodyPr>
          <a:lstStyle/>
          <a:p>
            <a:r>
              <a:rPr lang="en-US" altLang="en-US" sz="2800" b="1" dirty="0"/>
              <a:t>Myofibrils</a:t>
            </a:r>
            <a:r>
              <a:rPr lang="en-US" altLang="en-US" sz="2800" dirty="0"/>
              <a:t> run the length of the </a:t>
            </a:r>
            <a:r>
              <a:rPr lang="en-US" altLang="en-US" sz="2800" dirty="0" err="1"/>
              <a:t>fibre</a:t>
            </a:r>
            <a:r>
              <a:rPr lang="en-US" altLang="en-US" sz="2800" dirty="0"/>
              <a:t>:</a:t>
            </a:r>
          </a:p>
          <a:p>
            <a:pPr lvl="1">
              <a:buFont typeface="Lucida Grande" charset="0"/>
              <a:buChar char="−"/>
            </a:pPr>
            <a:r>
              <a:rPr lang="en-US" altLang="en-US" sz="2800" dirty="0"/>
              <a:t>Where contraction takes place</a:t>
            </a:r>
          </a:p>
          <a:p>
            <a:pPr lvl="1">
              <a:buFont typeface="Lucida Grande" charset="0"/>
              <a:buChar char="−"/>
            </a:pPr>
            <a:r>
              <a:rPr lang="en-US" altLang="en-US" sz="2800" dirty="0"/>
              <a:t>Composed of</a:t>
            </a:r>
            <a:r>
              <a:rPr lang="en-US" altLang="en-US" sz="2800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>
                <a:solidFill>
                  <a:schemeClr val="accent6"/>
                </a:solidFill>
              </a:rPr>
              <a:t>myofilaments</a:t>
            </a:r>
            <a:r>
              <a:rPr lang="en-US" altLang="en-US" sz="2800" dirty="0">
                <a:solidFill>
                  <a:schemeClr val="accent6"/>
                </a:solidFill>
              </a:rPr>
              <a:t> </a:t>
            </a:r>
            <a:r>
              <a:rPr lang="en-US" altLang="en-US" sz="2800" dirty="0"/>
              <a:t>called </a:t>
            </a:r>
            <a:r>
              <a:rPr lang="en-US" altLang="en-US" sz="2800" b="1" dirty="0">
                <a:solidFill>
                  <a:schemeClr val="accent6"/>
                </a:solidFill>
              </a:rPr>
              <a:t>actin</a:t>
            </a:r>
            <a:r>
              <a:rPr lang="en-US" altLang="en-US" sz="2800" dirty="0">
                <a:solidFill>
                  <a:schemeClr val="accent6"/>
                </a:solidFill>
              </a:rPr>
              <a:t> </a:t>
            </a:r>
            <a:r>
              <a:rPr lang="en-US" altLang="en-US" sz="2800" dirty="0"/>
              <a:t>and </a:t>
            </a:r>
            <a:r>
              <a:rPr lang="en-US" altLang="en-US" sz="2800" b="1" dirty="0">
                <a:solidFill>
                  <a:schemeClr val="accent6"/>
                </a:solidFill>
              </a:rPr>
              <a:t>myosin</a:t>
            </a:r>
          </a:p>
          <a:p>
            <a:endParaRPr lang="en-US" sz="2800" dirty="0"/>
          </a:p>
        </p:txBody>
      </p:sp>
      <p:pic>
        <p:nvPicPr>
          <p:cNvPr id="4" name="Picture 12" descr="muscle1fi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03" y="2385152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262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 noChangeAspect="1"/>
          </p:cNvGrpSpPr>
          <p:nvPr/>
        </p:nvGrpSpPr>
        <p:grpSpPr bwMode="auto">
          <a:xfrm>
            <a:off x="6491288" y="333376"/>
            <a:ext cx="1549400" cy="2087563"/>
            <a:chOff x="3022" y="1440"/>
            <a:chExt cx="5504" cy="7410"/>
          </a:xfrm>
        </p:grpSpPr>
        <p:sp>
          <p:nvSpPr>
            <p:cNvPr id="16512" name="AutoShape 3"/>
            <p:cNvSpPr>
              <a:spLocks noChangeAspect="1" noChangeArrowheads="1"/>
            </p:cNvSpPr>
            <p:nvPr/>
          </p:nvSpPr>
          <p:spPr bwMode="auto">
            <a:xfrm>
              <a:off x="3022" y="1440"/>
              <a:ext cx="5504" cy="7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13" name="Oval 4"/>
            <p:cNvSpPr>
              <a:spLocks noChangeArrowheads="1"/>
            </p:cNvSpPr>
            <p:nvPr/>
          </p:nvSpPr>
          <p:spPr bwMode="auto">
            <a:xfrm>
              <a:off x="5049" y="2068"/>
              <a:ext cx="1140" cy="1139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14" name="Line 5"/>
            <p:cNvSpPr>
              <a:spLocks noChangeShapeType="1"/>
            </p:cNvSpPr>
            <p:nvPr/>
          </p:nvSpPr>
          <p:spPr bwMode="auto">
            <a:xfrm>
              <a:off x="5619" y="3207"/>
              <a:ext cx="2" cy="28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15" name="Line 6"/>
            <p:cNvSpPr>
              <a:spLocks noChangeShapeType="1"/>
            </p:cNvSpPr>
            <p:nvPr/>
          </p:nvSpPr>
          <p:spPr bwMode="auto">
            <a:xfrm flipH="1">
              <a:off x="4308" y="6057"/>
              <a:ext cx="1311" cy="27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16" name="Line 7"/>
            <p:cNvSpPr>
              <a:spLocks noChangeShapeType="1"/>
            </p:cNvSpPr>
            <p:nvPr/>
          </p:nvSpPr>
          <p:spPr bwMode="auto">
            <a:xfrm flipH="1" flipV="1">
              <a:off x="5619" y="6057"/>
              <a:ext cx="1311" cy="27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17" name="Line 8"/>
            <p:cNvSpPr>
              <a:spLocks noChangeShapeType="1"/>
            </p:cNvSpPr>
            <p:nvPr/>
          </p:nvSpPr>
          <p:spPr bwMode="auto">
            <a:xfrm>
              <a:off x="6930" y="8849"/>
              <a:ext cx="45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18" name="Line 9"/>
            <p:cNvSpPr>
              <a:spLocks noChangeShapeType="1"/>
            </p:cNvSpPr>
            <p:nvPr/>
          </p:nvSpPr>
          <p:spPr bwMode="auto">
            <a:xfrm>
              <a:off x="3852" y="8849"/>
              <a:ext cx="45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19" name="Line 10"/>
            <p:cNvSpPr>
              <a:spLocks noChangeShapeType="1"/>
            </p:cNvSpPr>
            <p:nvPr/>
          </p:nvSpPr>
          <p:spPr bwMode="auto">
            <a:xfrm flipH="1">
              <a:off x="4308" y="3435"/>
              <a:ext cx="1311" cy="25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0" name="Line 11"/>
            <p:cNvSpPr>
              <a:spLocks noChangeShapeType="1"/>
            </p:cNvSpPr>
            <p:nvPr/>
          </p:nvSpPr>
          <p:spPr bwMode="auto">
            <a:xfrm>
              <a:off x="8013" y="4746"/>
              <a:ext cx="171" cy="34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1" name="Line 12"/>
            <p:cNvSpPr>
              <a:spLocks noChangeShapeType="1"/>
            </p:cNvSpPr>
            <p:nvPr/>
          </p:nvSpPr>
          <p:spPr bwMode="auto">
            <a:xfrm flipH="1" flipV="1">
              <a:off x="8013" y="4746"/>
              <a:ext cx="342" cy="28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2" name="Line 13"/>
            <p:cNvSpPr>
              <a:spLocks noChangeShapeType="1"/>
            </p:cNvSpPr>
            <p:nvPr/>
          </p:nvSpPr>
          <p:spPr bwMode="auto">
            <a:xfrm flipH="1" flipV="1">
              <a:off x="8013" y="4746"/>
              <a:ext cx="512" cy="1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3" name="Line 14"/>
            <p:cNvSpPr>
              <a:spLocks noChangeShapeType="1"/>
            </p:cNvSpPr>
            <p:nvPr/>
          </p:nvSpPr>
          <p:spPr bwMode="auto">
            <a:xfrm flipH="1">
              <a:off x="8015" y="4632"/>
              <a:ext cx="510" cy="1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4" name="Line 15"/>
            <p:cNvSpPr>
              <a:spLocks noChangeShapeType="1"/>
            </p:cNvSpPr>
            <p:nvPr/>
          </p:nvSpPr>
          <p:spPr bwMode="auto">
            <a:xfrm flipH="1">
              <a:off x="8013" y="4518"/>
              <a:ext cx="228" cy="2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5" name="Line 16"/>
            <p:cNvSpPr>
              <a:spLocks noChangeShapeType="1"/>
            </p:cNvSpPr>
            <p:nvPr/>
          </p:nvSpPr>
          <p:spPr bwMode="auto">
            <a:xfrm flipH="1">
              <a:off x="3966" y="5943"/>
              <a:ext cx="342" cy="17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6" name="Line 17"/>
            <p:cNvSpPr>
              <a:spLocks noChangeShapeType="1"/>
            </p:cNvSpPr>
            <p:nvPr/>
          </p:nvSpPr>
          <p:spPr bwMode="auto">
            <a:xfrm flipV="1">
              <a:off x="3909" y="5943"/>
              <a:ext cx="399" cy="3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7" name="Line 18"/>
            <p:cNvSpPr>
              <a:spLocks noChangeShapeType="1"/>
            </p:cNvSpPr>
            <p:nvPr/>
          </p:nvSpPr>
          <p:spPr bwMode="auto">
            <a:xfrm flipV="1">
              <a:off x="4081" y="5943"/>
              <a:ext cx="227" cy="4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8" name="Line 19"/>
            <p:cNvSpPr>
              <a:spLocks noChangeShapeType="1"/>
            </p:cNvSpPr>
            <p:nvPr/>
          </p:nvSpPr>
          <p:spPr bwMode="auto">
            <a:xfrm flipV="1">
              <a:off x="4308" y="5943"/>
              <a:ext cx="1" cy="4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29" name="Line 20"/>
            <p:cNvSpPr>
              <a:spLocks noChangeShapeType="1"/>
            </p:cNvSpPr>
            <p:nvPr/>
          </p:nvSpPr>
          <p:spPr bwMode="auto">
            <a:xfrm flipH="1" flipV="1">
              <a:off x="4308" y="5943"/>
              <a:ext cx="170" cy="2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30" name="Line 21"/>
            <p:cNvSpPr>
              <a:spLocks noChangeShapeType="1"/>
            </p:cNvSpPr>
            <p:nvPr/>
          </p:nvSpPr>
          <p:spPr bwMode="auto">
            <a:xfrm>
              <a:off x="6531" y="4746"/>
              <a:ext cx="148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31" name="Line 22"/>
            <p:cNvSpPr>
              <a:spLocks noChangeShapeType="1"/>
            </p:cNvSpPr>
            <p:nvPr/>
          </p:nvSpPr>
          <p:spPr bwMode="auto">
            <a:xfrm>
              <a:off x="5619" y="3435"/>
              <a:ext cx="912" cy="13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32" name="Oval 23"/>
            <p:cNvSpPr>
              <a:spLocks noChangeArrowheads="1"/>
            </p:cNvSpPr>
            <p:nvPr/>
          </p:nvSpPr>
          <p:spPr bwMode="auto">
            <a:xfrm>
              <a:off x="5448" y="2922"/>
              <a:ext cx="342" cy="57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33" name="Line 24"/>
            <p:cNvSpPr>
              <a:spLocks noChangeShapeType="1"/>
            </p:cNvSpPr>
            <p:nvPr/>
          </p:nvSpPr>
          <p:spPr bwMode="auto">
            <a:xfrm flipV="1">
              <a:off x="5733" y="2523"/>
              <a:ext cx="228" cy="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34" name="Line 25"/>
            <p:cNvSpPr>
              <a:spLocks noChangeShapeType="1"/>
            </p:cNvSpPr>
            <p:nvPr/>
          </p:nvSpPr>
          <p:spPr bwMode="auto">
            <a:xfrm flipH="1" flipV="1">
              <a:off x="5277" y="2523"/>
              <a:ext cx="228" cy="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35" name="Oval 26"/>
            <p:cNvSpPr>
              <a:spLocks noChangeArrowheads="1"/>
            </p:cNvSpPr>
            <p:nvPr/>
          </p:nvSpPr>
          <p:spPr bwMode="auto">
            <a:xfrm>
              <a:off x="5277" y="2637"/>
              <a:ext cx="228" cy="57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36" name="Oval 27"/>
            <p:cNvSpPr>
              <a:spLocks noChangeArrowheads="1"/>
            </p:cNvSpPr>
            <p:nvPr/>
          </p:nvSpPr>
          <p:spPr bwMode="auto">
            <a:xfrm>
              <a:off x="5790" y="2637"/>
              <a:ext cx="228" cy="57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37" name="AutoShape 28"/>
            <p:cNvSpPr>
              <a:spLocks noChangeArrowheads="1"/>
            </p:cNvSpPr>
            <p:nvPr/>
          </p:nvSpPr>
          <p:spPr bwMode="auto">
            <a:xfrm rot="3595302" flipH="1">
              <a:off x="6165" y="3689"/>
              <a:ext cx="1196" cy="956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1 h 21600"/>
                <a:gd name="T4" fmla="*/ 2 w 21600"/>
                <a:gd name="T5" fmla="*/ 0 h 21600"/>
                <a:gd name="T6" fmla="*/ 4 w 21600"/>
                <a:gd name="T7" fmla="*/ 1 h 21600"/>
                <a:gd name="T8" fmla="*/ 3 w 21600"/>
                <a:gd name="T9" fmla="*/ 1 h 21600"/>
                <a:gd name="T10" fmla="*/ 2 w 21600"/>
                <a:gd name="T11" fmla="*/ 1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3 h 21600"/>
                <a:gd name="T20" fmla="*/ 18439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8794" y="5399"/>
                    <a:pt x="6953" y="6511"/>
                    <a:pt x="6020" y="8287"/>
                  </a:cubicBezTo>
                  <a:lnTo>
                    <a:pt x="1240" y="5774"/>
                  </a:lnTo>
                  <a:cubicBezTo>
                    <a:pt x="3107" y="2223"/>
                    <a:pt x="6788" y="-1"/>
                    <a:pt x="10800" y="-1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96969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6387" name="Group 29"/>
          <p:cNvGrpSpPr>
            <a:grpSpLocks noChangeAspect="1"/>
          </p:cNvGrpSpPr>
          <p:nvPr/>
        </p:nvGrpSpPr>
        <p:grpSpPr bwMode="auto">
          <a:xfrm>
            <a:off x="8759826" y="476250"/>
            <a:ext cx="1577975" cy="1944688"/>
            <a:chOff x="3395" y="1934"/>
            <a:chExt cx="5756" cy="7093"/>
          </a:xfrm>
        </p:grpSpPr>
        <p:sp>
          <p:nvSpPr>
            <p:cNvPr id="16487" name="AutoShape 30"/>
            <p:cNvSpPr>
              <a:spLocks noChangeAspect="1" noChangeArrowheads="1"/>
            </p:cNvSpPr>
            <p:nvPr/>
          </p:nvSpPr>
          <p:spPr bwMode="auto">
            <a:xfrm>
              <a:off x="3395" y="1934"/>
              <a:ext cx="5756" cy="7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8" name="Oval 31"/>
            <p:cNvSpPr>
              <a:spLocks noChangeArrowheads="1"/>
            </p:cNvSpPr>
            <p:nvPr/>
          </p:nvSpPr>
          <p:spPr bwMode="auto">
            <a:xfrm>
              <a:off x="5049" y="2068"/>
              <a:ext cx="1140" cy="1139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89" name="Line 32"/>
            <p:cNvSpPr>
              <a:spLocks noChangeShapeType="1"/>
            </p:cNvSpPr>
            <p:nvPr/>
          </p:nvSpPr>
          <p:spPr bwMode="auto">
            <a:xfrm>
              <a:off x="5619" y="3207"/>
              <a:ext cx="2" cy="28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0" name="Line 33"/>
            <p:cNvSpPr>
              <a:spLocks noChangeShapeType="1"/>
            </p:cNvSpPr>
            <p:nvPr/>
          </p:nvSpPr>
          <p:spPr bwMode="auto">
            <a:xfrm flipH="1">
              <a:off x="4308" y="6057"/>
              <a:ext cx="1311" cy="27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1" name="Line 34"/>
            <p:cNvSpPr>
              <a:spLocks noChangeShapeType="1"/>
            </p:cNvSpPr>
            <p:nvPr/>
          </p:nvSpPr>
          <p:spPr bwMode="auto">
            <a:xfrm flipH="1" flipV="1">
              <a:off x="5619" y="6057"/>
              <a:ext cx="1311" cy="27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2" name="Line 35"/>
            <p:cNvSpPr>
              <a:spLocks noChangeShapeType="1"/>
            </p:cNvSpPr>
            <p:nvPr/>
          </p:nvSpPr>
          <p:spPr bwMode="auto">
            <a:xfrm>
              <a:off x="6930" y="8849"/>
              <a:ext cx="45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3" name="Line 36"/>
            <p:cNvSpPr>
              <a:spLocks noChangeShapeType="1"/>
            </p:cNvSpPr>
            <p:nvPr/>
          </p:nvSpPr>
          <p:spPr bwMode="auto">
            <a:xfrm>
              <a:off x="3852" y="8849"/>
              <a:ext cx="45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4" name="Line 37"/>
            <p:cNvSpPr>
              <a:spLocks noChangeShapeType="1"/>
            </p:cNvSpPr>
            <p:nvPr/>
          </p:nvSpPr>
          <p:spPr bwMode="auto">
            <a:xfrm flipH="1">
              <a:off x="4308" y="3435"/>
              <a:ext cx="1311" cy="25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5" name="Line 38"/>
            <p:cNvSpPr>
              <a:spLocks noChangeShapeType="1"/>
            </p:cNvSpPr>
            <p:nvPr/>
          </p:nvSpPr>
          <p:spPr bwMode="auto">
            <a:xfrm>
              <a:off x="8640" y="3777"/>
              <a:ext cx="171" cy="34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6" name="Line 39"/>
            <p:cNvSpPr>
              <a:spLocks noChangeShapeType="1"/>
            </p:cNvSpPr>
            <p:nvPr/>
          </p:nvSpPr>
          <p:spPr bwMode="auto">
            <a:xfrm flipH="1" flipV="1">
              <a:off x="8640" y="3777"/>
              <a:ext cx="342" cy="28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7" name="Line 40"/>
            <p:cNvSpPr>
              <a:spLocks noChangeShapeType="1"/>
            </p:cNvSpPr>
            <p:nvPr/>
          </p:nvSpPr>
          <p:spPr bwMode="auto">
            <a:xfrm flipH="1" flipV="1">
              <a:off x="8640" y="3777"/>
              <a:ext cx="512" cy="1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8" name="Line 41"/>
            <p:cNvSpPr>
              <a:spLocks noChangeShapeType="1"/>
            </p:cNvSpPr>
            <p:nvPr/>
          </p:nvSpPr>
          <p:spPr bwMode="auto">
            <a:xfrm flipH="1">
              <a:off x="8642" y="3663"/>
              <a:ext cx="510" cy="1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99" name="Line 42"/>
            <p:cNvSpPr>
              <a:spLocks noChangeShapeType="1"/>
            </p:cNvSpPr>
            <p:nvPr/>
          </p:nvSpPr>
          <p:spPr bwMode="auto">
            <a:xfrm flipH="1">
              <a:off x="8640" y="3549"/>
              <a:ext cx="228" cy="2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0" name="Line 43"/>
            <p:cNvSpPr>
              <a:spLocks noChangeShapeType="1"/>
            </p:cNvSpPr>
            <p:nvPr/>
          </p:nvSpPr>
          <p:spPr bwMode="auto">
            <a:xfrm flipH="1">
              <a:off x="3966" y="5943"/>
              <a:ext cx="342" cy="17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1" name="Line 44"/>
            <p:cNvSpPr>
              <a:spLocks noChangeShapeType="1"/>
            </p:cNvSpPr>
            <p:nvPr/>
          </p:nvSpPr>
          <p:spPr bwMode="auto">
            <a:xfrm flipV="1">
              <a:off x="3909" y="5943"/>
              <a:ext cx="399" cy="3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2" name="Line 45"/>
            <p:cNvSpPr>
              <a:spLocks noChangeShapeType="1"/>
            </p:cNvSpPr>
            <p:nvPr/>
          </p:nvSpPr>
          <p:spPr bwMode="auto">
            <a:xfrm flipV="1">
              <a:off x="4081" y="5943"/>
              <a:ext cx="227" cy="4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3" name="Line 46"/>
            <p:cNvSpPr>
              <a:spLocks noChangeShapeType="1"/>
            </p:cNvSpPr>
            <p:nvPr/>
          </p:nvSpPr>
          <p:spPr bwMode="auto">
            <a:xfrm flipV="1">
              <a:off x="4308" y="5943"/>
              <a:ext cx="1" cy="4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4" name="Line 47"/>
            <p:cNvSpPr>
              <a:spLocks noChangeShapeType="1"/>
            </p:cNvSpPr>
            <p:nvPr/>
          </p:nvSpPr>
          <p:spPr bwMode="auto">
            <a:xfrm flipH="1" flipV="1">
              <a:off x="4308" y="5943"/>
              <a:ext cx="170" cy="2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5" name="Line 48"/>
            <p:cNvSpPr>
              <a:spLocks noChangeShapeType="1"/>
            </p:cNvSpPr>
            <p:nvPr/>
          </p:nvSpPr>
          <p:spPr bwMode="auto">
            <a:xfrm>
              <a:off x="5619" y="3435"/>
              <a:ext cx="3021" cy="34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6" name="Oval 49"/>
            <p:cNvSpPr>
              <a:spLocks noChangeArrowheads="1"/>
            </p:cNvSpPr>
            <p:nvPr/>
          </p:nvSpPr>
          <p:spPr bwMode="auto">
            <a:xfrm>
              <a:off x="5448" y="2922"/>
              <a:ext cx="342" cy="57"/>
            </a:xfrm>
            <a:prstGeom prst="ellipse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07" name="Line 50"/>
            <p:cNvSpPr>
              <a:spLocks noChangeShapeType="1"/>
            </p:cNvSpPr>
            <p:nvPr/>
          </p:nvSpPr>
          <p:spPr bwMode="auto">
            <a:xfrm flipV="1">
              <a:off x="5733" y="2523"/>
              <a:ext cx="228" cy="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8" name="Line 51"/>
            <p:cNvSpPr>
              <a:spLocks noChangeShapeType="1"/>
            </p:cNvSpPr>
            <p:nvPr/>
          </p:nvSpPr>
          <p:spPr bwMode="auto">
            <a:xfrm flipH="1" flipV="1">
              <a:off x="5277" y="2523"/>
              <a:ext cx="228" cy="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509" name="Oval 52"/>
            <p:cNvSpPr>
              <a:spLocks noChangeArrowheads="1"/>
            </p:cNvSpPr>
            <p:nvPr/>
          </p:nvSpPr>
          <p:spPr bwMode="auto">
            <a:xfrm>
              <a:off x="5277" y="2637"/>
              <a:ext cx="228" cy="57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10" name="Oval 53"/>
            <p:cNvSpPr>
              <a:spLocks noChangeArrowheads="1"/>
            </p:cNvSpPr>
            <p:nvPr/>
          </p:nvSpPr>
          <p:spPr bwMode="auto">
            <a:xfrm>
              <a:off x="5790" y="2637"/>
              <a:ext cx="228" cy="57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511" name="AutoShape 54"/>
            <p:cNvSpPr>
              <a:spLocks noChangeArrowheads="1"/>
            </p:cNvSpPr>
            <p:nvPr/>
          </p:nvSpPr>
          <p:spPr bwMode="auto">
            <a:xfrm rot="383990">
              <a:off x="6923" y="2812"/>
              <a:ext cx="1054" cy="910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3 w 21600"/>
                <a:gd name="T7" fmla="*/ 1 h 21600"/>
                <a:gd name="T8" fmla="*/ 2 w 21600"/>
                <a:gd name="T9" fmla="*/ 1 h 21600"/>
                <a:gd name="T10" fmla="*/ 2 w 21600"/>
                <a:gd name="T11" fmla="*/ 1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6 w 21600"/>
                <a:gd name="T19" fmla="*/ 3157 h 21600"/>
                <a:gd name="T20" fmla="*/ 18444 w 21600"/>
                <a:gd name="T21" fmla="*/ 18443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cubicBezTo>
                    <a:pt x="5399" y="11049"/>
                    <a:pt x="5417" y="11299"/>
                    <a:pt x="5451" y="11547"/>
                  </a:cubicBezTo>
                  <a:lnTo>
                    <a:pt x="103" y="12294"/>
                  </a:lnTo>
                  <a:cubicBezTo>
                    <a:pt x="34" y="11799"/>
                    <a:pt x="0" y="11299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96969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6388" name="AutoShape 55"/>
          <p:cNvSpPr>
            <a:spLocks noChangeAspect="1" noChangeArrowheads="1"/>
          </p:cNvSpPr>
          <p:nvPr/>
        </p:nvSpPr>
        <p:spPr bwMode="auto">
          <a:xfrm>
            <a:off x="6327776" y="2420939"/>
            <a:ext cx="17049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6389" name="Group 56"/>
          <p:cNvGrpSpPr>
            <a:grpSpLocks/>
          </p:cNvGrpSpPr>
          <p:nvPr/>
        </p:nvGrpSpPr>
        <p:grpSpPr bwMode="auto">
          <a:xfrm>
            <a:off x="6503988" y="2636839"/>
            <a:ext cx="1416050" cy="1912937"/>
            <a:chOff x="3137" y="1661"/>
            <a:chExt cx="892" cy="1205"/>
          </a:xfrm>
        </p:grpSpPr>
        <p:sp>
          <p:nvSpPr>
            <p:cNvPr id="16458" name="Oval 57"/>
            <p:cNvSpPr>
              <a:spLocks noChangeArrowheads="1"/>
            </p:cNvSpPr>
            <p:nvPr/>
          </p:nvSpPr>
          <p:spPr bwMode="auto">
            <a:xfrm>
              <a:off x="3339" y="1720"/>
              <a:ext cx="192" cy="193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9" name="Line 58"/>
            <p:cNvSpPr>
              <a:spLocks noChangeShapeType="1"/>
            </p:cNvSpPr>
            <p:nvPr/>
          </p:nvSpPr>
          <p:spPr bwMode="auto">
            <a:xfrm>
              <a:off x="3435" y="1913"/>
              <a:ext cx="1" cy="4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0" name="Line 59"/>
            <p:cNvSpPr>
              <a:spLocks noChangeShapeType="1"/>
            </p:cNvSpPr>
            <p:nvPr/>
          </p:nvSpPr>
          <p:spPr bwMode="auto">
            <a:xfrm flipH="1">
              <a:off x="3214" y="2394"/>
              <a:ext cx="221" cy="4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1" name="Line 60"/>
            <p:cNvSpPr>
              <a:spLocks noChangeShapeType="1"/>
            </p:cNvSpPr>
            <p:nvPr/>
          </p:nvSpPr>
          <p:spPr bwMode="auto">
            <a:xfrm flipH="1" flipV="1">
              <a:off x="3435" y="2394"/>
              <a:ext cx="222" cy="4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2" name="Line 61"/>
            <p:cNvSpPr>
              <a:spLocks noChangeShapeType="1"/>
            </p:cNvSpPr>
            <p:nvPr/>
          </p:nvSpPr>
          <p:spPr bwMode="auto">
            <a:xfrm>
              <a:off x="3657" y="2866"/>
              <a:ext cx="7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3" name="Line 62"/>
            <p:cNvSpPr>
              <a:spLocks noChangeShapeType="1"/>
            </p:cNvSpPr>
            <p:nvPr/>
          </p:nvSpPr>
          <p:spPr bwMode="auto">
            <a:xfrm>
              <a:off x="3137" y="2866"/>
              <a:ext cx="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4" name="Line 63"/>
            <p:cNvSpPr>
              <a:spLocks noChangeShapeType="1"/>
            </p:cNvSpPr>
            <p:nvPr/>
          </p:nvSpPr>
          <p:spPr bwMode="auto">
            <a:xfrm flipH="1">
              <a:off x="3214" y="1951"/>
              <a:ext cx="221" cy="4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5" name="Line 64"/>
            <p:cNvSpPr>
              <a:spLocks noChangeShapeType="1"/>
            </p:cNvSpPr>
            <p:nvPr/>
          </p:nvSpPr>
          <p:spPr bwMode="auto">
            <a:xfrm flipH="1">
              <a:off x="3157" y="2375"/>
              <a:ext cx="57" cy="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6" name="Line 65"/>
            <p:cNvSpPr>
              <a:spLocks noChangeShapeType="1"/>
            </p:cNvSpPr>
            <p:nvPr/>
          </p:nvSpPr>
          <p:spPr bwMode="auto">
            <a:xfrm flipV="1">
              <a:off x="3147" y="2375"/>
              <a:ext cx="67" cy="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7" name="Line 66"/>
            <p:cNvSpPr>
              <a:spLocks noChangeShapeType="1"/>
            </p:cNvSpPr>
            <p:nvPr/>
          </p:nvSpPr>
          <p:spPr bwMode="auto">
            <a:xfrm flipV="1">
              <a:off x="3176" y="2375"/>
              <a:ext cx="38" cy="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8" name="Line 67"/>
            <p:cNvSpPr>
              <a:spLocks noChangeShapeType="1"/>
            </p:cNvSpPr>
            <p:nvPr/>
          </p:nvSpPr>
          <p:spPr bwMode="auto">
            <a:xfrm flipV="1">
              <a:off x="3214" y="2375"/>
              <a:ext cx="1" cy="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69" name="Line 68"/>
            <p:cNvSpPr>
              <a:spLocks noChangeShapeType="1"/>
            </p:cNvSpPr>
            <p:nvPr/>
          </p:nvSpPr>
          <p:spPr bwMode="auto">
            <a:xfrm flipH="1" flipV="1">
              <a:off x="3214" y="2375"/>
              <a:ext cx="29" cy="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70" name="Oval 69"/>
            <p:cNvSpPr>
              <a:spLocks noChangeArrowheads="1"/>
            </p:cNvSpPr>
            <p:nvPr/>
          </p:nvSpPr>
          <p:spPr bwMode="auto">
            <a:xfrm>
              <a:off x="3407" y="1865"/>
              <a:ext cx="58" cy="9"/>
            </a:xfrm>
            <a:prstGeom prst="ellipse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1" name="Line 70"/>
            <p:cNvSpPr>
              <a:spLocks noChangeShapeType="1"/>
            </p:cNvSpPr>
            <p:nvPr/>
          </p:nvSpPr>
          <p:spPr bwMode="auto">
            <a:xfrm flipV="1">
              <a:off x="3454" y="1797"/>
              <a:ext cx="39" cy="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72" name="Line 71"/>
            <p:cNvSpPr>
              <a:spLocks noChangeShapeType="1"/>
            </p:cNvSpPr>
            <p:nvPr/>
          </p:nvSpPr>
          <p:spPr bwMode="auto">
            <a:xfrm flipH="1" flipV="1">
              <a:off x="3377" y="1797"/>
              <a:ext cx="39" cy="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73" name="Oval 72"/>
            <p:cNvSpPr>
              <a:spLocks noChangeArrowheads="1"/>
            </p:cNvSpPr>
            <p:nvPr/>
          </p:nvSpPr>
          <p:spPr bwMode="auto">
            <a:xfrm>
              <a:off x="3377" y="1816"/>
              <a:ext cx="39" cy="1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4" name="Oval 73"/>
            <p:cNvSpPr>
              <a:spLocks noChangeArrowheads="1"/>
            </p:cNvSpPr>
            <p:nvPr/>
          </p:nvSpPr>
          <p:spPr bwMode="auto">
            <a:xfrm>
              <a:off x="3465" y="1816"/>
              <a:ext cx="38" cy="1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5" name="Line 74"/>
            <p:cNvSpPr>
              <a:spLocks noChangeShapeType="1"/>
            </p:cNvSpPr>
            <p:nvPr/>
          </p:nvSpPr>
          <p:spPr bwMode="auto">
            <a:xfrm flipV="1">
              <a:off x="3467" y="1711"/>
              <a:ext cx="436" cy="2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76" name="Line 75"/>
            <p:cNvSpPr>
              <a:spLocks noChangeShapeType="1"/>
            </p:cNvSpPr>
            <p:nvPr/>
          </p:nvSpPr>
          <p:spPr bwMode="auto">
            <a:xfrm>
              <a:off x="3914" y="1700"/>
              <a:ext cx="29" cy="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77" name="Line 76"/>
            <p:cNvSpPr>
              <a:spLocks noChangeShapeType="1"/>
            </p:cNvSpPr>
            <p:nvPr/>
          </p:nvSpPr>
          <p:spPr bwMode="auto">
            <a:xfrm flipH="1" flipV="1">
              <a:off x="3914" y="1700"/>
              <a:ext cx="57" cy="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78" name="Line 77"/>
            <p:cNvSpPr>
              <a:spLocks noChangeShapeType="1"/>
            </p:cNvSpPr>
            <p:nvPr/>
          </p:nvSpPr>
          <p:spPr bwMode="auto">
            <a:xfrm flipH="1" flipV="1">
              <a:off x="3914" y="1700"/>
              <a:ext cx="86" cy="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79" name="Line 78"/>
            <p:cNvSpPr>
              <a:spLocks noChangeShapeType="1"/>
            </p:cNvSpPr>
            <p:nvPr/>
          </p:nvSpPr>
          <p:spPr bwMode="auto">
            <a:xfrm flipH="1">
              <a:off x="3914" y="1681"/>
              <a:ext cx="86" cy="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80" name="Line 79"/>
            <p:cNvSpPr>
              <a:spLocks noChangeShapeType="1"/>
            </p:cNvSpPr>
            <p:nvPr/>
          </p:nvSpPr>
          <p:spPr bwMode="auto">
            <a:xfrm flipH="1">
              <a:off x="3914" y="1661"/>
              <a:ext cx="38" cy="3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81" name="Line 80"/>
            <p:cNvSpPr>
              <a:spLocks noChangeShapeType="1"/>
            </p:cNvSpPr>
            <p:nvPr/>
          </p:nvSpPr>
          <p:spPr bwMode="auto">
            <a:xfrm flipV="1">
              <a:off x="3444" y="1891"/>
              <a:ext cx="486" cy="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82" name="Line 81"/>
            <p:cNvSpPr>
              <a:spLocks noChangeShapeType="1"/>
            </p:cNvSpPr>
            <p:nvPr/>
          </p:nvSpPr>
          <p:spPr bwMode="auto">
            <a:xfrm>
              <a:off x="3943" y="1886"/>
              <a:ext cx="29" cy="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83" name="Line 82"/>
            <p:cNvSpPr>
              <a:spLocks noChangeShapeType="1"/>
            </p:cNvSpPr>
            <p:nvPr/>
          </p:nvSpPr>
          <p:spPr bwMode="auto">
            <a:xfrm flipH="1" flipV="1">
              <a:off x="3943" y="1886"/>
              <a:ext cx="57" cy="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84" name="Line 83"/>
            <p:cNvSpPr>
              <a:spLocks noChangeShapeType="1"/>
            </p:cNvSpPr>
            <p:nvPr/>
          </p:nvSpPr>
          <p:spPr bwMode="auto">
            <a:xfrm flipH="1" flipV="1">
              <a:off x="3943" y="1886"/>
              <a:ext cx="86" cy="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85" name="Line 84"/>
            <p:cNvSpPr>
              <a:spLocks noChangeShapeType="1"/>
            </p:cNvSpPr>
            <p:nvPr/>
          </p:nvSpPr>
          <p:spPr bwMode="auto">
            <a:xfrm flipH="1">
              <a:off x="3943" y="1867"/>
              <a:ext cx="86" cy="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86" name="Line 85"/>
            <p:cNvSpPr>
              <a:spLocks noChangeShapeType="1"/>
            </p:cNvSpPr>
            <p:nvPr/>
          </p:nvSpPr>
          <p:spPr bwMode="auto">
            <a:xfrm flipH="1">
              <a:off x="3943" y="1848"/>
              <a:ext cx="38" cy="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6390" name="AutoShape 86"/>
          <p:cNvSpPr>
            <a:spLocks noChangeArrowheads="1"/>
          </p:cNvSpPr>
          <p:nvPr/>
        </p:nvSpPr>
        <p:spPr bwMode="auto">
          <a:xfrm rot="21216010" flipH="1">
            <a:off x="7329489" y="2433639"/>
            <a:ext cx="219075" cy="1074737"/>
          </a:xfrm>
          <a:custGeom>
            <a:avLst/>
            <a:gdLst>
              <a:gd name="T0" fmla="*/ 109558 w 21600"/>
              <a:gd name="T1" fmla="*/ 1515624568 h 21600"/>
              <a:gd name="T2" fmla="*/ 20523088 w 21600"/>
              <a:gd name="T3" fmla="*/ 1669724141 h 21600"/>
              <a:gd name="T4" fmla="*/ 3229115 w 21600"/>
              <a:gd name="T5" fmla="*/ 1463766219 h 21600"/>
              <a:gd name="T6" fmla="*/ 23043759 w 21600"/>
              <a:gd name="T7" fmla="*/ 418201612 h 21600"/>
              <a:gd name="T8" fmla="*/ 21780335 w 21600"/>
              <a:gd name="T9" fmla="*/ 1136227033 h 21600"/>
              <a:gd name="T10" fmla="*/ 15698813 w 21600"/>
              <a:gd name="T11" fmla="*/ 98705408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305" y="6532"/>
                </a:moveTo>
                <a:cubicBezTo>
                  <a:pt x="15867" y="4340"/>
                  <a:pt x="13421" y="3019"/>
                  <a:pt x="10800" y="3019"/>
                </a:cubicBezTo>
                <a:cubicBezTo>
                  <a:pt x="6503" y="3020"/>
                  <a:pt x="3020" y="6503"/>
                  <a:pt x="3020" y="10800"/>
                </a:cubicBezTo>
                <a:cubicBezTo>
                  <a:pt x="3020" y="15096"/>
                  <a:pt x="6503" y="18580"/>
                  <a:pt x="10800" y="18580"/>
                </a:cubicBezTo>
                <a:cubicBezTo>
                  <a:pt x="14207" y="18580"/>
                  <a:pt x="17219" y="16362"/>
                  <a:pt x="18229" y="13107"/>
                </a:cubicBezTo>
                <a:lnTo>
                  <a:pt x="21114" y="14003"/>
                </a:lnTo>
                <a:cubicBezTo>
                  <a:pt x="19710" y="18521"/>
                  <a:pt x="15530" y="21599"/>
                  <a:pt x="10800" y="21599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4439" y="0"/>
                  <a:pt x="17834" y="1832"/>
                  <a:pt x="19830" y="4876"/>
                </a:cubicBezTo>
                <a:lnTo>
                  <a:pt x="22087" y="3395"/>
                </a:lnTo>
                <a:lnTo>
                  <a:pt x="20876" y="9224"/>
                </a:lnTo>
                <a:lnTo>
                  <a:pt x="15047" y="8013"/>
                </a:lnTo>
                <a:lnTo>
                  <a:pt x="17305" y="6532"/>
                </a:lnTo>
                <a:close/>
              </a:path>
            </a:pathLst>
          </a:custGeom>
          <a:solidFill>
            <a:srgbClr val="969696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6391" name="Text Box 87"/>
          <p:cNvSpPr txBox="1">
            <a:spLocks noChangeArrowheads="1"/>
          </p:cNvSpPr>
          <p:nvPr/>
        </p:nvSpPr>
        <p:spPr bwMode="auto">
          <a:xfrm>
            <a:off x="3216276" y="2349500"/>
            <a:ext cx="4413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16392" name="Group 88"/>
          <p:cNvGrpSpPr>
            <a:grpSpLocks/>
          </p:cNvGrpSpPr>
          <p:nvPr/>
        </p:nvGrpSpPr>
        <p:grpSpPr bwMode="auto">
          <a:xfrm>
            <a:off x="8759826" y="2565401"/>
            <a:ext cx="1489075" cy="2016125"/>
            <a:chOff x="4468" y="1888"/>
            <a:chExt cx="1039" cy="1406"/>
          </a:xfrm>
        </p:grpSpPr>
        <p:sp>
          <p:nvSpPr>
            <p:cNvPr id="16433" name="AutoShape 89"/>
            <p:cNvSpPr>
              <a:spLocks noChangeAspect="1" noChangeArrowheads="1"/>
            </p:cNvSpPr>
            <p:nvPr/>
          </p:nvSpPr>
          <p:spPr bwMode="auto">
            <a:xfrm>
              <a:off x="4468" y="1888"/>
              <a:ext cx="1039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4" name="Oval 90"/>
            <p:cNvSpPr>
              <a:spLocks noChangeArrowheads="1"/>
            </p:cNvSpPr>
            <p:nvPr/>
          </p:nvSpPr>
          <p:spPr bwMode="auto">
            <a:xfrm>
              <a:off x="4694" y="2014"/>
              <a:ext cx="216" cy="215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5" name="Line 91"/>
            <p:cNvSpPr>
              <a:spLocks noChangeShapeType="1"/>
            </p:cNvSpPr>
            <p:nvPr/>
          </p:nvSpPr>
          <p:spPr bwMode="auto">
            <a:xfrm>
              <a:off x="4802" y="2229"/>
              <a:ext cx="0" cy="5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36" name="Line 92"/>
            <p:cNvSpPr>
              <a:spLocks noChangeShapeType="1"/>
            </p:cNvSpPr>
            <p:nvPr/>
          </p:nvSpPr>
          <p:spPr bwMode="auto">
            <a:xfrm flipH="1">
              <a:off x="4554" y="2767"/>
              <a:ext cx="248" cy="5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37" name="Line 93"/>
            <p:cNvSpPr>
              <a:spLocks noChangeShapeType="1"/>
            </p:cNvSpPr>
            <p:nvPr/>
          </p:nvSpPr>
          <p:spPr bwMode="auto">
            <a:xfrm flipH="1" flipV="1">
              <a:off x="4802" y="2767"/>
              <a:ext cx="248" cy="5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38" name="Line 94"/>
            <p:cNvSpPr>
              <a:spLocks noChangeShapeType="1"/>
            </p:cNvSpPr>
            <p:nvPr/>
          </p:nvSpPr>
          <p:spPr bwMode="auto">
            <a:xfrm>
              <a:off x="5050" y="3293"/>
              <a:ext cx="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39" name="Line 95"/>
            <p:cNvSpPr>
              <a:spLocks noChangeShapeType="1"/>
            </p:cNvSpPr>
            <p:nvPr/>
          </p:nvSpPr>
          <p:spPr bwMode="auto">
            <a:xfrm>
              <a:off x="4468" y="3293"/>
              <a:ext cx="8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0" name="Line 96"/>
            <p:cNvSpPr>
              <a:spLocks noChangeShapeType="1"/>
            </p:cNvSpPr>
            <p:nvPr/>
          </p:nvSpPr>
          <p:spPr bwMode="auto">
            <a:xfrm flipH="1">
              <a:off x="4554" y="2272"/>
              <a:ext cx="248" cy="4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1" name="Line 97"/>
            <p:cNvSpPr>
              <a:spLocks noChangeShapeType="1"/>
            </p:cNvSpPr>
            <p:nvPr/>
          </p:nvSpPr>
          <p:spPr bwMode="auto">
            <a:xfrm>
              <a:off x="5335" y="1931"/>
              <a:ext cx="32" cy="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2" name="Line 98"/>
            <p:cNvSpPr>
              <a:spLocks noChangeShapeType="1"/>
            </p:cNvSpPr>
            <p:nvPr/>
          </p:nvSpPr>
          <p:spPr bwMode="auto">
            <a:xfrm flipH="1" flipV="1">
              <a:off x="5335" y="1931"/>
              <a:ext cx="64" cy="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3" name="Line 99"/>
            <p:cNvSpPr>
              <a:spLocks noChangeShapeType="1"/>
            </p:cNvSpPr>
            <p:nvPr/>
          </p:nvSpPr>
          <p:spPr bwMode="auto">
            <a:xfrm flipH="1" flipV="1">
              <a:off x="5335" y="1931"/>
              <a:ext cx="96" cy="2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4" name="Line 100"/>
            <p:cNvSpPr>
              <a:spLocks noChangeShapeType="1"/>
            </p:cNvSpPr>
            <p:nvPr/>
          </p:nvSpPr>
          <p:spPr bwMode="auto">
            <a:xfrm flipH="1">
              <a:off x="5335" y="1909"/>
              <a:ext cx="96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5" name="Line 101"/>
            <p:cNvSpPr>
              <a:spLocks noChangeShapeType="1"/>
            </p:cNvSpPr>
            <p:nvPr/>
          </p:nvSpPr>
          <p:spPr bwMode="auto">
            <a:xfrm flipH="1">
              <a:off x="5335" y="1888"/>
              <a:ext cx="43" cy="4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6" name="Line 102"/>
            <p:cNvSpPr>
              <a:spLocks noChangeShapeType="1"/>
            </p:cNvSpPr>
            <p:nvPr/>
          </p:nvSpPr>
          <p:spPr bwMode="auto">
            <a:xfrm flipH="1">
              <a:off x="4489" y="2745"/>
              <a:ext cx="65" cy="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7" name="Line 103"/>
            <p:cNvSpPr>
              <a:spLocks noChangeShapeType="1"/>
            </p:cNvSpPr>
            <p:nvPr/>
          </p:nvSpPr>
          <p:spPr bwMode="auto">
            <a:xfrm flipV="1">
              <a:off x="4479" y="2745"/>
              <a:ext cx="75" cy="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8" name="Line 104"/>
            <p:cNvSpPr>
              <a:spLocks noChangeShapeType="1"/>
            </p:cNvSpPr>
            <p:nvPr/>
          </p:nvSpPr>
          <p:spPr bwMode="auto">
            <a:xfrm flipV="1">
              <a:off x="4511" y="2745"/>
              <a:ext cx="43" cy="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49" name="Line 105"/>
            <p:cNvSpPr>
              <a:spLocks noChangeShapeType="1"/>
            </p:cNvSpPr>
            <p:nvPr/>
          </p:nvSpPr>
          <p:spPr bwMode="auto">
            <a:xfrm flipV="1">
              <a:off x="4554" y="2745"/>
              <a:ext cx="1" cy="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50" name="Line 106"/>
            <p:cNvSpPr>
              <a:spLocks noChangeShapeType="1"/>
            </p:cNvSpPr>
            <p:nvPr/>
          </p:nvSpPr>
          <p:spPr bwMode="auto">
            <a:xfrm flipH="1" flipV="1">
              <a:off x="4554" y="2745"/>
              <a:ext cx="32" cy="4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51" name="Line 107"/>
            <p:cNvSpPr>
              <a:spLocks noChangeShapeType="1"/>
            </p:cNvSpPr>
            <p:nvPr/>
          </p:nvSpPr>
          <p:spPr bwMode="auto">
            <a:xfrm flipV="1">
              <a:off x="4802" y="1928"/>
              <a:ext cx="533" cy="3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52" name="Oval 108"/>
            <p:cNvSpPr>
              <a:spLocks noChangeArrowheads="1"/>
            </p:cNvSpPr>
            <p:nvPr/>
          </p:nvSpPr>
          <p:spPr bwMode="auto">
            <a:xfrm>
              <a:off x="4770" y="2175"/>
              <a:ext cx="65" cy="11"/>
            </a:xfrm>
            <a:prstGeom prst="ellipse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3" name="Line 109"/>
            <p:cNvSpPr>
              <a:spLocks noChangeShapeType="1"/>
            </p:cNvSpPr>
            <p:nvPr/>
          </p:nvSpPr>
          <p:spPr bwMode="auto">
            <a:xfrm flipV="1">
              <a:off x="4823" y="2099"/>
              <a:ext cx="44" cy="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54" name="Line 110"/>
            <p:cNvSpPr>
              <a:spLocks noChangeShapeType="1"/>
            </p:cNvSpPr>
            <p:nvPr/>
          </p:nvSpPr>
          <p:spPr bwMode="auto">
            <a:xfrm flipH="1" flipV="1">
              <a:off x="4737" y="2099"/>
              <a:ext cx="43" cy="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55" name="Oval 111"/>
            <p:cNvSpPr>
              <a:spLocks noChangeArrowheads="1"/>
            </p:cNvSpPr>
            <p:nvPr/>
          </p:nvSpPr>
          <p:spPr bwMode="auto">
            <a:xfrm>
              <a:off x="4737" y="2121"/>
              <a:ext cx="43" cy="11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6" name="Oval 112"/>
            <p:cNvSpPr>
              <a:spLocks noChangeArrowheads="1"/>
            </p:cNvSpPr>
            <p:nvPr/>
          </p:nvSpPr>
          <p:spPr bwMode="auto">
            <a:xfrm>
              <a:off x="4835" y="2121"/>
              <a:ext cx="42" cy="11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7" name="Arc 113"/>
            <p:cNvSpPr>
              <a:spLocks/>
            </p:cNvSpPr>
            <p:nvPr/>
          </p:nvSpPr>
          <p:spPr bwMode="auto">
            <a:xfrm rot="3338740">
              <a:off x="4981" y="2100"/>
              <a:ext cx="272" cy="574"/>
            </a:xfrm>
            <a:custGeom>
              <a:avLst/>
              <a:gdLst>
                <a:gd name="T0" fmla="*/ 0 w 21600"/>
                <a:gd name="T1" fmla="*/ 0 h 34264"/>
                <a:gd name="T2" fmla="*/ 0 w 21600"/>
                <a:gd name="T3" fmla="*/ 0 h 34264"/>
                <a:gd name="T4" fmla="*/ 0 w 21600"/>
                <a:gd name="T5" fmla="*/ 0 h 3426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4264"/>
                <a:gd name="T11" fmla="*/ 21600 w 21600"/>
                <a:gd name="T12" fmla="*/ 34264 h 34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4264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147"/>
                    <a:pt x="20164" y="30579"/>
                    <a:pt x="17498" y="34264"/>
                  </a:cubicBezTo>
                </a:path>
                <a:path w="21600" h="34264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147"/>
                    <a:pt x="20164" y="30579"/>
                    <a:pt x="17498" y="34264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5715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6393" name="AutoShape 114"/>
          <p:cNvSpPr>
            <a:spLocks noChangeAspect="1" noChangeArrowheads="1"/>
          </p:cNvSpPr>
          <p:nvPr/>
        </p:nvSpPr>
        <p:spPr bwMode="auto">
          <a:xfrm>
            <a:off x="7535864" y="4652964"/>
            <a:ext cx="15779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4" name="Oval 115"/>
          <p:cNvSpPr>
            <a:spLocks noChangeArrowheads="1"/>
          </p:cNvSpPr>
          <p:nvPr/>
        </p:nvSpPr>
        <p:spPr bwMode="auto">
          <a:xfrm>
            <a:off x="7989888" y="4689475"/>
            <a:ext cx="311150" cy="312738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5" name="Line 116"/>
          <p:cNvSpPr>
            <a:spLocks noChangeShapeType="1"/>
          </p:cNvSpPr>
          <p:nvPr/>
        </p:nvSpPr>
        <p:spPr bwMode="auto">
          <a:xfrm>
            <a:off x="8145463" y="5002213"/>
            <a:ext cx="0" cy="781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396" name="Line 117"/>
          <p:cNvSpPr>
            <a:spLocks noChangeShapeType="1"/>
          </p:cNvSpPr>
          <p:nvPr/>
        </p:nvSpPr>
        <p:spPr bwMode="auto">
          <a:xfrm flipH="1">
            <a:off x="7786689" y="5783264"/>
            <a:ext cx="358775" cy="765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397" name="Line 118"/>
          <p:cNvSpPr>
            <a:spLocks noChangeShapeType="1"/>
          </p:cNvSpPr>
          <p:nvPr/>
        </p:nvSpPr>
        <p:spPr bwMode="auto">
          <a:xfrm flipH="1" flipV="1">
            <a:off x="8145464" y="5783264"/>
            <a:ext cx="358775" cy="765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398" name="Line 119"/>
          <p:cNvSpPr>
            <a:spLocks noChangeShapeType="1"/>
          </p:cNvSpPr>
          <p:nvPr/>
        </p:nvSpPr>
        <p:spPr bwMode="auto">
          <a:xfrm>
            <a:off x="8504238" y="6548438"/>
            <a:ext cx="1254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399" name="Line 120"/>
          <p:cNvSpPr>
            <a:spLocks noChangeShapeType="1"/>
          </p:cNvSpPr>
          <p:nvPr/>
        </p:nvSpPr>
        <p:spPr bwMode="auto">
          <a:xfrm>
            <a:off x="7661276" y="6548438"/>
            <a:ext cx="1254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400" name="Line 121"/>
          <p:cNvSpPr>
            <a:spLocks noChangeShapeType="1"/>
          </p:cNvSpPr>
          <p:nvPr/>
        </p:nvSpPr>
        <p:spPr bwMode="auto">
          <a:xfrm flipH="1">
            <a:off x="7786689" y="5064125"/>
            <a:ext cx="358775" cy="6873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16401" name="Group 122"/>
          <p:cNvGrpSpPr>
            <a:grpSpLocks/>
          </p:cNvGrpSpPr>
          <p:nvPr/>
        </p:nvGrpSpPr>
        <p:grpSpPr bwMode="auto">
          <a:xfrm>
            <a:off x="7677151" y="5751513"/>
            <a:ext cx="155575" cy="125412"/>
            <a:chOff x="3876" y="3623"/>
            <a:chExt cx="98" cy="79"/>
          </a:xfrm>
        </p:grpSpPr>
        <p:sp>
          <p:nvSpPr>
            <p:cNvPr id="16428" name="Line 123"/>
            <p:cNvSpPr>
              <a:spLocks noChangeShapeType="1"/>
            </p:cNvSpPr>
            <p:nvPr/>
          </p:nvSpPr>
          <p:spPr bwMode="auto">
            <a:xfrm flipH="1">
              <a:off x="3886" y="3623"/>
              <a:ext cx="59" cy="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29" name="Line 124"/>
            <p:cNvSpPr>
              <a:spLocks noChangeShapeType="1"/>
            </p:cNvSpPr>
            <p:nvPr/>
          </p:nvSpPr>
          <p:spPr bwMode="auto">
            <a:xfrm flipV="1">
              <a:off x="3876" y="3623"/>
              <a:ext cx="69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30" name="Line 125"/>
            <p:cNvSpPr>
              <a:spLocks noChangeShapeType="1"/>
            </p:cNvSpPr>
            <p:nvPr/>
          </p:nvSpPr>
          <p:spPr bwMode="auto">
            <a:xfrm flipV="1">
              <a:off x="3905" y="3623"/>
              <a:ext cx="40" cy="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31" name="Line 126"/>
            <p:cNvSpPr>
              <a:spLocks noChangeShapeType="1"/>
            </p:cNvSpPr>
            <p:nvPr/>
          </p:nvSpPr>
          <p:spPr bwMode="auto">
            <a:xfrm flipV="1">
              <a:off x="3945" y="3623"/>
              <a:ext cx="0" cy="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32" name="Line 127"/>
            <p:cNvSpPr>
              <a:spLocks noChangeShapeType="1"/>
            </p:cNvSpPr>
            <p:nvPr/>
          </p:nvSpPr>
          <p:spPr bwMode="auto">
            <a:xfrm flipH="1" flipV="1">
              <a:off x="3945" y="3623"/>
              <a:ext cx="29" cy="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6402" name="Oval 128"/>
          <p:cNvSpPr>
            <a:spLocks noChangeArrowheads="1"/>
          </p:cNvSpPr>
          <p:nvPr/>
        </p:nvSpPr>
        <p:spPr bwMode="auto">
          <a:xfrm>
            <a:off x="8099426" y="4924425"/>
            <a:ext cx="93663" cy="14288"/>
          </a:xfrm>
          <a:prstGeom prst="ellipse">
            <a:avLst/>
          </a:prstGeom>
          <a:solidFill>
            <a:srgbClr val="969696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3" name="Line 129"/>
          <p:cNvSpPr>
            <a:spLocks noChangeShapeType="1"/>
          </p:cNvSpPr>
          <p:nvPr/>
        </p:nvSpPr>
        <p:spPr bwMode="auto">
          <a:xfrm flipV="1">
            <a:off x="8177213" y="4814889"/>
            <a:ext cx="61912" cy="158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404" name="Line 130"/>
          <p:cNvSpPr>
            <a:spLocks noChangeShapeType="1"/>
          </p:cNvSpPr>
          <p:nvPr/>
        </p:nvSpPr>
        <p:spPr bwMode="auto">
          <a:xfrm flipH="1" flipV="1">
            <a:off x="8051801" y="4814889"/>
            <a:ext cx="61913" cy="158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405" name="Oval 131"/>
          <p:cNvSpPr>
            <a:spLocks noChangeArrowheads="1"/>
          </p:cNvSpPr>
          <p:nvPr/>
        </p:nvSpPr>
        <p:spPr bwMode="auto">
          <a:xfrm>
            <a:off x="8051801" y="4845051"/>
            <a:ext cx="61913" cy="158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6" name="Oval 132"/>
          <p:cNvSpPr>
            <a:spLocks noChangeArrowheads="1"/>
          </p:cNvSpPr>
          <p:nvPr/>
        </p:nvSpPr>
        <p:spPr bwMode="auto">
          <a:xfrm>
            <a:off x="8193088" y="4845051"/>
            <a:ext cx="61912" cy="158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7" name="Line 133"/>
          <p:cNvSpPr>
            <a:spLocks noChangeShapeType="1"/>
          </p:cNvSpPr>
          <p:nvPr/>
        </p:nvSpPr>
        <p:spPr bwMode="auto">
          <a:xfrm>
            <a:off x="8112125" y="5084764"/>
            <a:ext cx="431800" cy="6873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16408" name="Group 134"/>
          <p:cNvGrpSpPr>
            <a:grpSpLocks/>
          </p:cNvGrpSpPr>
          <p:nvPr/>
        </p:nvGrpSpPr>
        <p:grpSpPr bwMode="auto">
          <a:xfrm flipH="1">
            <a:off x="8461376" y="5734051"/>
            <a:ext cx="155575" cy="125413"/>
            <a:chOff x="3876" y="3623"/>
            <a:chExt cx="98" cy="79"/>
          </a:xfrm>
        </p:grpSpPr>
        <p:sp>
          <p:nvSpPr>
            <p:cNvPr id="16423" name="Line 135"/>
            <p:cNvSpPr>
              <a:spLocks noChangeShapeType="1"/>
            </p:cNvSpPr>
            <p:nvPr/>
          </p:nvSpPr>
          <p:spPr bwMode="auto">
            <a:xfrm flipH="1">
              <a:off x="3886" y="3623"/>
              <a:ext cx="59" cy="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24" name="Line 136"/>
            <p:cNvSpPr>
              <a:spLocks noChangeShapeType="1"/>
            </p:cNvSpPr>
            <p:nvPr/>
          </p:nvSpPr>
          <p:spPr bwMode="auto">
            <a:xfrm flipV="1">
              <a:off x="3876" y="3623"/>
              <a:ext cx="69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25" name="Line 137"/>
            <p:cNvSpPr>
              <a:spLocks noChangeShapeType="1"/>
            </p:cNvSpPr>
            <p:nvPr/>
          </p:nvSpPr>
          <p:spPr bwMode="auto">
            <a:xfrm flipV="1">
              <a:off x="3905" y="3623"/>
              <a:ext cx="40" cy="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26" name="Line 138"/>
            <p:cNvSpPr>
              <a:spLocks noChangeShapeType="1"/>
            </p:cNvSpPr>
            <p:nvPr/>
          </p:nvSpPr>
          <p:spPr bwMode="auto">
            <a:xfrm flipV="1">
              <a:off x="3945" y="3623"/>
              <a:ext cx="0" cy="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427" name="Line 139"/>
            <p:cNvSpPr>
              <a:spLocks noChangeShapeType="1"/>
            </p:cNvSpPr>
            <p:nvPr/>
          </p:nvSpPr>
          <p:spPr bwMode="auto">
            <a:xfrm flipH="1" flipV="1">
              <a:off x="3945" y="3623"/>
              <a:ext cx="29" cy="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6409" name="AutoShape 140"/>
          <p:cNvSpPr>
            <a:spLocks noChangeArrowheads="1"/>
          </p:cNvSpPr>
          <p:nvPr/>
        </p:nvSpPr>
        <p:spPr bwMode="auto">
          <a:xfrm rot="5362410" flipH="1">
            <a:off x="7977189" y="4365626"/>
            <a:ext cx="306387" cy="792163"/>
          </a:xfrm>
          <a:custGeom>
            <a:avLst/>
            <a:gdLst>
              <a:gd name="T0" fmla="*/ 28568 w 21600"/>
              <a:gd name="T1" fmla="*/ 509200066 h 21600"/>
              <a:gd name="T2" fmla="*/ 51622706 w 21600"/>
              <a:gd name="T3" fmla="*/ 816850833 h 21600"/>
              <a:gd name="T4" fmla="*/ 8639021 w 21600"/>
              <a:gd name="T5" fmla="*/ 515760973 h 21600"/>
              <a:gd name="T6" fmla="*/ 63035707 w 21600"/>
              <a:gd name="T7" fmla="*/ 167464358 h 21600"/>
              <a:gd name="T8" fmla="*/ 59579449 w 21600"/>
              <a:gd name="T9" fmla="*/ 454989931 h 21600"/>
              <a:gd name="T10" fmla="*/ 42943642 w 21600"/>
              <a:gd name="T11" fmla="*/ 39525453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305" y="6532"/>
                </a:moveTo>
                <a:cubicBezTo>
                  <a:pt x="15867" y="4340"/>
                  <a:pt x="13421" y="3019"/>
                  <a:pt x="10800" y="3019"/>
                </a:cubicBezTo>
                <a:cubicBezTo>
                  <a:pt x="6503" y="3020"/>
                  <a:pt x="3020" y="6503"/>
                  <a:pt x="3020" y="10800"/>
                </a:cubicBezTo>
                <a:cubicBezTo>
                  <a:pt x="3020" y="15096"/>
                  <a:pt x="6503" y="18580"/>
                  <a:pt x="10800" y="18580"/>
                </a:cubicBezTo>
                <a:cubicBezTo>
                  <a:pt x="13179" y="18580"/>
                  <a:pt x="15428" y="17491"/>
                  <a:pt x="16903" y="15624"/>
                </a:cubicBezTo>
                <a:lnTo>
                  <a:pt x="19272" y="17497"/>
                </a:lnTo>
                <a:cubicBezTo>
                  <a:pt x="17224" y="20088"/>
                  <a:pt x="14103" y="21599"/>
                  <a:pt x="10800" y="21599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4439" y="0"/>
                  <a:pt x="17834" y="1832"/>
                  <a:pt x="19830" y="4876"/>
                </a:cubicBezTo>
                <a:lnTo>
                  <a:pt x="22087" y="3395"/>
                </a:lnTo>
                <a:lnTo>
                  <a:pt x="20876" y="9224"/>
                </a:lnTo>
                <a:lnTo>
                  <a:pt x="15047" y="8013"/>
                </a:lnTo>
                <a:lnTo>
                  <a:pt x="17305" y="6532"/>
                </a:lnTo>
                <a:close/>
              </a:path>
            </a:pathLst>
          </a:custGeom>
          <a:solidFill>
            <a:srgbClr val="969696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6410" name="Text Box 141"/>
          <p:cNvSpPr txBox="1">
            <a:spLocks noChangeArrowheads="1"/>
          </p:cNvSpPr>
          <p:nvPr/>
        </p:nvSpPr>
        <p:spPr bwMode="auto">
          <a:xfrm>
            <a:off x="5751513" y="1892300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Flexion</a:t>
            </a:r>
          </a:p>
        </p:txBody>
      </p:sp>
      <p:sp>
        <p:nvSpPr>
          <p:cNvPr id="16411" name="Text Box 142"/>
          <p:cNvSpPr txBox="1">
            <a:spLocks noChangeArrowheads="1"/>
          </p:cNvSpPr>
          <p:nvPr/>
        </p:nvSpPr>
        <p:spPr bwMode="auto">
          <a:xfrm>
            <a:off x="7626350" y="1892300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Extension</a:t>
            </a:r>
          </a:p>
        </p:txBody>
      </p:sp>
      <p:sp>
        <p:nvSpPr>
          <p:cNvPr id="16412" name="Text Box 143"/>
          <p:cNvSpPr txBox="1">
            <a:spLocks noChangeArrowheads="1"/>
          </p:cNvSpPr>
          <p:nvPr/>
        </p:nvSpPr>
        <p:spPr bwMode="auto">
          <a:xfrm>
            <a:off x="7056438" y="3508375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Rotation</a:t>
            </a:r>
          </a:p>
        </p:txBody>
      </p:sp>
      <p:sp>
        <p:nvSpPr>
          <p:cNvPr id="16413" name="Text Box 144"/>
          <p:cNvSpPr txBox="1">
            <a:spLocks noChangeArrowheads="1"/>
          </p:cNvSpPr>
          <p:nvPr/>
        </p:nvSpPr>
        <p:spPr bwMode="auto">
          <a:xfrm>
            <a:off x="8507413" y="5084763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Rotation</a:t>
            </a:r>
          </a:p>
        </p:txBody>
      </p:sp>
      <p:sp>
        <p:nvSpPr>
          <p:cNvPr id="16414" name="Text Box 145"/>
          <p:cNvSpPr txBox="1">
            <a:spLocks noChangeArrowheads="1"/>
          </p:cNvSpPr>
          <p:nvPr/>
        </p:nvSpPr>
        <p:spPr bwMode="auto">
          <a:xfrm>
            <a:off x="8863013" y="3689350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Adduction</a:t>
            </a:r>
          </a:p>
        </p:txBody>
      </p:sp>
      <p:sp>
        <p:nvSpPr>
          <p:cNvPr id="16415" name="Text Box 146"/>
          <p:cNvSpPr txBox="1">
            <a:spLocks noChangeArrowheads="1"/>
          </p:cNvSpPr>
          <p:nvPr/>
        </p:nvSpPr>
        <p:spPr bwMode="auto">
          <a:xfrm>
            <a:off x="8863013" y="3689350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Adduction</a:t>
            </a:r>
          </a:p>
        </p:txBody>
      </p:sp>
      <p:sp>
        <p:nvSpPr>
          <p:cNvPr id="16416" name="Text Box 147"/>
          <p:cNvSpPr txBox="1">
            <a:spLocks noChangeArrowheads="1"/>
          </p:cNvSpPr>
          <p:nvPr/>
        </p:nvSpPr>
        <p:spPr bwMode="auto">
          <a:xfrm>
            <a:off x="9010651" y="2333625"/>
            <a:ext cx="157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Abduction</a:t>
            </a:r>
          </a:p>
        </p:txBody>
      </p:sp>
      <p:sp>
        <p:nvSpPr>
          <p:cNvPr id="16417" name="Text Box 148"/>
          <p:cNvSpPr txBox="1">
            <a:spLocks noChangeArrowheads="1"/>
          </p:cNvSpPr>
          <p:nvPr/>
        </p:nvSpPr>
        <p:spPr bwMode="auto">
          <a:xfrm>
            <a:off x="2000250" y="1117601"/>
            <a:ext cx="2520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folHlink"/>
                </a:solidFill>
              </a:rPr>
              <a:t>Hinge joint</a:t>
            </a:r>
          </a:p>
        </p:txBody>
      </p:sp>
      <p:sp>
        <p:nvSpPr>
          <p:cNvPr id="16418" name="Text Box 149"/>
          <p:cNvSpPr txBox="1">
            <a:spLocks noChangeArrowheads="1"/>
          </p:cNvSpPr>
          <p:nvPr/>
        </p:nvSpPr>
        <p:spPr bwMode="auto">
          <a:xfrm>
            <a:off x="2041525" y="3236914"/>
            <a:ext cx="3232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folHlink"/>
                </a:solidFill>
              </a:rPr>
              <a:t>Ball &amp; socket joint</a:t>
            </a:r>
          </a:p>
        </p:txBody>
      </p:sp>
      <p:sp>
        <p:nvSpPr>
          <p:cNvPr id="16419" name="Text Box 150"/>
          <p:cNvSpPr txBox="1">
            <a:spLocks noChangeArrowheads="1"/>
          </p:cNvSpPr>
          <p:nvPr/>
        </p:nvSpPr>
        <p:spPr bwMode="auto">
          <a:xfrm>
            <a:off x="2000250" y="5164138"/>
            <a:ext cx="323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folHlink"/>
                </a:solidFill>
              </a:rPr>
              <a:t>Pivot joint</a:t>
            </a:r>
          </a:p>
        </p:txBody>
      </p:sp>
      <p:sp>
        <p:nvSpPr>
          <p:cNvPr id="16420" name="AutoShape 151"/>
          <p:cNvSpPr>
            <a:spLocks noChangeArrowheads="1"/>
          </p:cNvSpPr>
          <p:nvPr/>
        </p:nvSpPr>
        <p:spPr bwMode="auto">
          <a:xfrm>
            <a:off x="4881563" y="1292225"/>
            <a:ext cx="1446212" cy="292100"/>
          </a:xfrm>
          <a:prstGeom prst="rightArrow">
            <a:avLst>
              <a:gd name="adj1" fmla="val 50000"/>
              <a:gd name="adj2" fmla="val 1237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21" name="AutoShape 152"/>
          <p:cNvSpPr>
            <a:spLocks noChangeArrowheads="1"/>
          </p:cNvSpPr>
          <p:nvPr/>
        </p:nvSpPr>
        <p:spPr bwMode="auto">
          <a:xfrm>
            <a:off x="5073651" y="5395913"/>
            <a:ext cx="1446213" cy="292100"/>
          </a:xfrm>
          <a:prstGeom prst="rightArrow">
            <a:avLst>
              <a:gd name="adj1" fmla="val 50000"/>
              <a:gd name="adj2" fmla="val 1237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22" name="AutoShape 153"/>
          <p:cNvSpPr>
            <a:spLocks noChangeArrowheads="1"/>
          </p:cNvSpPr>
          <p:nvPr/>
        </p:nvSpPr>
        <p:spPr bwMode="auto">
          <a:xfrm>
            <a:off x="5310189" y="3502025"/>
            <a:ext cx="1017587" cy="298450"/>
          </a:xfrm>
          <a:prstGeom prst="rightArrow">
            <a:avLst>
              <a:gd name="adj1" fmla="val 50000"/>
              <a:gd name="adj2" fmla="val 852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2495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982C-15ED-4149-8846-99660CB7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78" y="296533"/>
            <a:ext cx="9784080" cy="1508760"/>
          </a:xfrm>
        </p:spPr>
        <p:txBody>
          <a:bodyPr/>
          <a:lstStyle/>
          <a:p>
            <a:r>
              <a:rPr lang="en-US" dirty="0"/>
              <a:t>Conditions of the skeletal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67ABE-946D-EF4C-9E58-C63E9677D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77" y="2073464"/>
            <a:ext cx="11746963" cy="4206240"/>
          </a:xfrm>
        </p:spPr>
        <p:txBody>
          <a:bodyPr>
            <a:normAutofit/>
          </a:bodyPr>
          <a:lstStyle/>
          <a:p>
            <a:r>
              <a:rPr lang="en-US" sz="2800" dirty="0"/>
              <a:t>Read information on </a:t>
            </a:r>
            <a:r>
              <a:rPr lang="en-US" sz="2800" b="1" u="sng" dirty="0"/>
              <a:t>osteoporosis and osteoarthritis </a:t>
            </a:r>
            <a:r>
              <a:rPr lang="en-US" sz="2800" dirty="0"/>
              <a:t>on </a:t>
            </a:r>
            <a:r>
              <a:rPr lang="en-US" sz="2800" b="1" dirty="0"/>
              <a:t>page 216 – 218 </a:t>
            </a:r>
            <a:r>
              <a:rPr lang="en-US" sz="2800" dirty="0"/>
              <a:t>of your text </a:t>
            </a:r>
          </a:p>
        </p:txBody>
      </p:sp>
    </p:spTree>
    <p:extLst>
      <p:ext uri="{BB962C8B-B14F-4D97-AF65-F5344CB8AC3E}">
        <p14:creationId xmlns:p14="http://schemas.microsoft.com/office/powerpoint/2010/main" val="33076150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06A8D-F422-B749-A40A-F3BBF771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65" y="296533"/>
            <a:ext cx="9784080" cy="1508760"/>
          </a:xfrm>
        </p:spPr>
        <p:txBody>
          <a:bodyPr/>
          <a:lstStyle/>
          <a:p>
            <a:r>
              <a:rPr lang="en-AU" dirty="0"/>
              <a:t>DO: Questions in the text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E55E6D-5E1E-0B43-8DAE-E5A313DBD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61" y="2024037"/>
            <a:ext cx="11821103" cy="4206240"/>
          </a:xfrm>
        </p:spPr>
        <p:txBody>
          <a:bodyPr>
            <a:normAutofit/>
          </a:bodyPr>
          <a:lstStyle/>
          <a:p>
            <a:r>
              <a:rPr lang="en-AU" sz="2800" dirty="0"/>
              <a:t>Complete a glossary using the key words from chapter 8 (Page 223-225)</a:t>
            </a:r>
          </a:p>
          <a:p>
            <a:r>
              <a:rPr lang="en-AU" sz="2800" dirty="0"/>
              <a:t>Complete all Chapter 8 Review Questions (Page 226 - 227)</a:t>
            </a:r>
          </a:p>
          <a:p>
            <a:r>
              <a:rPr lang="en-AU" sz="2800" dirty="0"/>
              <a:t>Prepare your own notes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589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8" y="271834"/>
            <a:ext cx="9784080" cy="1508760"/>
          </a:xfrm>
        </p:spPr>
        <p:txBody>
          <a:bodyPr/>
          <a:lstStyle/>
          <a:p>
            <a:r>
              <a:rPr lang="en-US" dirty="0"/>
              <a:t>aCTIN AND myosin - </a:t>
            </a:r>
            <a:r>
              <a:rPr lang="en-US" dirty="0" err="1"/>
              <a:t>sarocmeres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564" y="2186402"/>
            <a:ext cx="11636420" cy="1624987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The arrangement of the actin and myosin within a myofibril gives a banded effect to the muscle (striations when viewed under a microscope). </a:t>
            </a:r>
          </a:p>
          <a:p>
            <a:r>
              <a:rPr lang="en-US" altLang="en-US" sz="2800" dirty="0"/>
              <a:t>Myofibrils are divided into units called </a:t>
            </a:r>
            <a:r>
              <a:rPr lang="en-US" altLang="en-US" sz="2800" b="1" dirty="0">
                <a:solidFill>
                  <a:schemeClr val="accent6"/>
                </a:solidFill>
              </a:rPr>
              <a:t>sarcomeres</a:t>
            </a:r>
            <a:r>
              <a:rPr lang="en-US" altLang="en-US" sz="2800" dirty="0"/>
              <a:t>. This is the contractile unit of skeletal muscle </a:t>
            </a:r>
            <a:endParaRPr lang="en-US" altLang="en-US" sz="2800" b="1" dirty="0"/>
          </a:p>
          <a:p>
            <a:r>
              <a:rPr lang="en-US" altLang="en-US" sz="2800" dirty="0"/>
              <a:t>The movement of proteins actin and myosin enable the cells to shorten – the </a:t>
            </a:r>
            <a:r>
              <a:rPr lang="en-US" altLang="en-US" sz="2800" b="1" i="1" dirty="0"/>
              <a:t>sliding filament model </a:t>
            </a:r>
            <a:r>
              <a:rPr lang="en-US" altLang="en-US" sz="2800" dirty="0"/>
              <a:t>explains this.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922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A2DE-B1FC-4842-8EDE-F421C96A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filament model</a:t>
            </a:r>
          </a:p>
        </p:txBody>
      </p:sp>
    </p:spTree>
    <p:extLst>
      <p:ext uri="{BB962C8B-B14F-4D97-AF65-F5344CB8AC3E}">
        <p14:creationId xmlns:p14="http://schemas.microsoft.com/office/powerpoint/2010/main" val="323279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image">
            <a:extLst>
              <a:ext uri="{FF2B5EF4-FFF2-40B4-BE49-F238E27FC236}">
                <a16:creationId xmlns:a16="http://schemas.microsoft.com/office/drawing/2014/main" id="{1FA9C3A3-20A5-BA47-BB45-FF85176DD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428" y="642808"/>
            <a:ext cx="6982773" cy="561365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7EFA1-382B-DD41-976D-D20966503959}"/>
              </a:ext>
            </a:extLst>
          </p:cNvPr>
          <p:cNvSpPr txBox="1"/>
          <p:nvPr/>
        </p:nvSpPr>
        <p:spPr>
          <a:xfrm>
            <a:off x="653703" y="1890584"/>
            <a:ext cx="1964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Actin (thin)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F45CB-4E1B-9748-A966-221ED7DE96DB}"/>
              </a:ext>
            </a:extLst>
          </p:cNvPr>
          <p:cNvSpPr txBox="1"/>
          <p:nvPr/>
        </p:nvSpPr>
        <p:spPr>
          <a:xfrm>
            <a:off x="10227275" y="1890584"/>
            <a:ext cx="1964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Myosin (thick)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A0F8C7-7DB3-7040-8201-92A31F9A05A3}"/>
              </a:ext>
            </a:extLst>
          </p:cNvPr>
          <p:cNvCxnSpPr>
            <a:cxnSpLocks/>
          </p:cNvCxnSpPr>
          <p:nvPr/>
        </p:nvCxnSpPr>
        <p:spPr>
          <a:xfrm flipV="1">
            <a:off x="1902941" y="1396316"/>
            <a:ext cx="1025610" cy="122331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18E3DE-038A-884A-B719-ED4E14BFB054}"/>
              </a:ext>
            </a:extLst>
          </p:cNvPr>
          <p:cNvCxnSpPr>
            <a:cxnSpLocks/>
          </p:cNvCxnSpPr>
          <p:nvPr/>
        </p:nvCxnSpPr>
        <p:spPr>
          <a:xfrm>
            <a:off x="1902941" y="2619632"/>
            <a:ext cx="1198605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B6AA27-2AFE-7B4C-8331-FE6C7C669F9E}"/>
              </a:ext>
            </a:extLst>
          </p:cNvPr>
          <p:cNvCxnSpPr>
            <a:cxnSpLocks/>
          </p:cNvCxnSpPr>
          <p:nvPr/>
        </p:nvCxnSpPr>
        <p:spPr>
          <a:xfrm>
            <a:off x="1902941" y="2619632"/>
            <a:ext cx="1198605" cy="128510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6F30DB-B1B8-2D47-AA34-8E3A1689ACEB}"/>
              </a:ext>
            </a:extLst>
          </p:cNvPr>
          <p:cNvCxnSpPr>
            <a:cxnSpLocks/>
          </p:cNvCxnSpPr>
          <p:nvPr/>
        </p:nvCxnSpPr>
        <p:spPr>
          <a:xfrm flipH="1" flipV="1">
            <a:off x="7624119" y="2007973"/>
            <a:ext cx="2596978" cy="21624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12AC5E0-FC92-1045-9F32-0531B57AE70E}"/>
              </a:ext>
            </a:extLst>
          </p:cNvPr>
          <p:cNvCxnSpPr>
            <a:cxnSpLocks/>
          </p:cNvCxnSpPr>
          <p:nvPr/>
        </p:nvCxnSpPr>
        <p:spPr>
          <a:xfrm flipH="1">
            <a:off x="7500551" y="2224218"/>
            <a:ext cx="2720546" cy="103796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93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34104"/>
            <a:ext cx="11155680" cy="1492132"/>
          </a:xfrm>
        </p:spPr>
        <p:txBody>
          <a:bodyPr/>
          <a:lstStyle/>
          <a:p>
            <a:r>
              <a:rPr lang="en-US" dirty="0"/>
              <a:t>Sliding filament model - sarcomere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368466"/>
            <a:ext cx="4742523" cy="3593591"/>
          </a:xfrm>
        </p:spPr>
        <p:txBody>
          <a:bodyPr>
            <a:normAutofit/>
          </a:bodyPr>
          <a:lstStyle/>
          <a:p>
            <a:r>
              <a:rPr lang="en-US" sz="2800" dirty="0"/>
              <a:t>Muscles are the only tissues that have the ability to contract. The </a:t>
            </a:r>
            <a:r>
              <a:rPr lang="en-US" sz="2800" b="1" dirty="0"/>
              <a:t>sliding filament model</a:t>
            </a:r>
            <a:r>
              <a:rPr lang="en-US" sz="2800" dirty="0"/>
              <a:t> explains this process. </a:t>
            </a:r>
          </a:p>
          <a:p>
            <a:r>
              <a:rPr lang="en-US" sz="2800" b="1" dirty="0"/>
              <a:t>When muscles </a:t>
            </a:r>
            <a:r>
              <a:rPr lang="en-US" sz="2800" b="1" u="sng" dirty="0"/>
              <a:t>contract</a:t>
            </a:r>
            <a:r>
              <a:rPr lang="en-US" sz="2800" b="1" dirty="0"/>
              <a:t>, the </a:t>
            </a:r>
            <a:r>
              <a:rPr lang="en-US" sz="2800" b="1" u="sng" dirty="0"/>
              <a:t>sarcomere shortens </a:t>
            </a:r>
            <a:r>
              <a:rPr lang="en-US" sz="2800" dirty="0"/>
              <a:t>(Z lines come closer together)</a:t>
            </a:r>
          </a:p>
          <a:p>
            <a:endParaRPr lang="en-US" sz="2800" dirty="0"/>
          </a:p>
        </p:txBody>
      </p:sp>
      <p:pic>
        <p:nvPicPr>
          <p:cNvPr id="4" name="Picture 5" descr="Structure_of_Myofibr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39" y="2227260"/>
            <a:ext cx="6379585" cy="387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694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96" y="320312"/>
            <a:ext cx="9784080" cy="1508760"/>
          </a:xfrm>
        </p:spPr>
        <p:txBody>
          <a:bodyPr/>
          <a:lstStyle/>
          <a:p>
            <a:r>
              <a:rPr lang="en-AU" dirty="0"/>
              <a:t>Sliding filament model  - diagram</a:t>
            </a:r>
          </a:p>
        </p:txBody>
      </p: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3155532" y="1929502"/>
            <a:ext cx="7384781" cy="4928498"/>
            <a:chOff x="2699" y="1525"/>
            <a:chExt cx="2767" cy="2363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699" y="1525"/>
              <a:ext cx="2767" cy="2021"/>
              <a:chOff x="2880" y="864"/>
              <a:chExt cx="2767" cy="2021"/>
            </a:xfrm>
          </p:grpSpPr>
          <p:sp>
            <p:nvSpPr>
              <p:cNvPr id="8" name="Text Box 98"/>
              <p:cNvSpPr txBox="1">
                <a:spLocks noChangeArrowheads="1"/>
              </p:cNvSpPr>
              <p:nvPr/>
            </p:nvSpPr>
            <p:spPr bwMode="auto">
              <a:xfrm>
                <a:off x="3072" y="2304"/>
                <a:ext cx="459" cy="28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5778" tIns="27889" rIns="55778" bIns="27889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>
                    <a:latin typeface="Gill Sans MT" panose="020B0502020104020203" pitchFamily="34" charset="0"/>
                    <a:cs typeface="Times New Roman" panose="02020603050405020304" pitchFamily="18" charset="0"/>
                  </a:rPr>
                  <a:t>M line</a:t>
                </a:r>
                <a:endParaRPr lang="en-US" altLang="en-US" sz="3200" b="1"/>
              </a:p>
            </p:txBody>
          </p:sp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2880" y="864"/>
                <a:ext cx="2767" cy="2021"/>
                <a:chOff x="2880" y="864"/>
                <a:chExt cx="2767" cy="2021"/>
              </a:xfrm>
            </p:grpSpPr>
            <p:sp>
              <p:nvSpPr>
                <p:cNvPr id="10" name="AutoShape 101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880" y="941"/>
                  <a:ext cx="2585" cy="15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1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4740" y="2134"/>
                  <a:ext cx="531" cy="20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5778" tIns="27889" rIns="55778" bIns="27889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 b="1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Z line</a:t>
                  </a:r>
                  <a:endParaRPr lang="en-US" altLang="en-US" sz="3200" b="1"/>
                </a:p>
              </p:txBody>
            </p:sp>
            <p:sp>
              <p:nvSpPr>
                <p:cNvPr id="12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4809" y="1305"/>
                  <a:ext cx="793" cy="24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5778" tIns="27889" rIns="55778" bIns="27889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Actin</a:t>
                  </a:r>
                  <a:r>
                    <a:rPr lang="en-AU" altLang="en-US" sz="1600"/>
                    <a:t> </a:t>
                  </a:r>
                  <a:r>
                    <a:rPr lang="en-US" altLang="en-US" sz="160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filament</a:t>
                  </a:r>
                  <a:endParaRPr lang="en-AU" altLang="en-US" sz="1600"/>
                </a:p>
                <a:p>
                  <a:endParaRPr lang="en-AU" altLang="en-US" sz="1600"/>
                </a:p>
              </p:txBody>
            </p:sp>
            <p:sp>
              <p:nvSpPr>
                <p:cNvPr id="13" name="Line 97"/>
                <p:cNvSpPr>
                  <a:spLocks noChangeShapeType="1"/>
                </p:cNvSpPr>
                <p:nvPr/>
              </p:nvSpPr>
              <p:spPr bwMode="auto">
                <a:xfrm>
                  <a:off x="3857" y="1550"/>
                  <a:ext cx="654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4" name="Line 96"/>
                <p:cNvSpPr>
                  <a:spLocks noChangeShapeType="1"/>
                </p:cNvSpPr>
                <p:nvPr/>
              </p:nvSpPr>
              <p:spPr bwMode="auto">
                <a:xfrm>
                  <a:off x="3857" y="1886"/>
                  <a:ext cx="653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5" name="Line 95"/>
                <p:cNvSpPr>
                  <a:spLocks noChangeShapeType="1"/>
                </p:cNvSpPr>
                <p:nvPr/>
              </p:nvSpPr>
              <p:spPr bwMode="auto">
                <a:xfrm>
                  <a:off x="3857" y="2110"/>
                  <a:ext cx="653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6" name="Line 94"/>
                <p:cNvSpPr>
                  <a:spLocks noChangeShapeType="1"/>
                </p:cNvSpPr>
                <p:nvPr/>
              </p:nvSpPr>
              <p:spPr bwMode="auto">
                <a:xfrm>
                  <a:off x="3857" y="1998"/>
                  <a:ext cx="654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7" name="Line 93"/>
                <p:cNvSpPr>
                  <a:spLocks noChangeShapeType="1"/>
                </p:cNvSpPr>
                <p:nvPr/>
              </p:nvSpPr>
              <p:spPr bwMode="auto">
                <a:xfrm>
                  <a:off x="3857" y="1774"/>
                  <a:ext cx="653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8" name="Line 92"/>
                <p:cNvSpPr>
                  <a:spLocks noChangeShapeType="1"/>
                </p:cNvSpPr>
                <p:nvPr/>
              </p:nvSpPr>
              <p:spPr bwMode="auto">
                <a:xfrm>
                  <a:off x="3857" y="1662"/>
                  <a:ext cx="653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19" name="Line 91"/>
                <p:cNvSpPr>
                  <a:spLocks noChangeShapeType="1"/>
                </p:cNvSpPr>
                <p:nvPr/>
              </p:nvSpPr>
              <p:spPr bwMode="auto">
                <a:xfrm>
                  <a:off x="4193" y="1550"/>
                  <a:ext cx="0" cy="56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0" name="Line 90"/>
                <p:cNvSpPr>
                  <a:spLocks noChangeShapeType="1"/>
                </p:cNvSpPr>
                <p:nvPr/>
              </p:nvSpPr>
              <p:spPr bwMode="auto">
                <a:xfrm>
                  <a:off x="2973" y="1548"/>
                  <a:ext cx="653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1" name="Line 89"/>
                <p:cNvSpPr>
                  <a:spLocks noChangeShapeType="1"/>
                </p:cNvSpPr>
                <p:nvPr/>
              </p:nvSpPr>
              <p:spPr bwMode="auto">
                <a:xfrm>
                  <a:off x="2972" y="1883"/>
                  <a:ext cx="654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2" name="Line 88"/>
                <p:cNvSpPr>
                  <a:spLocks noChangeShapeType="1"/>
                </p:cNvSpPr>
                <p:nvPr/>
              </p:nvSpPr>
              <p:spPr bwMode="auto">
                <a:xfrm>
                  <a:off x="2972" y="2108"/>
                  <a:ext cx="654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auto">
                <a:xfrm>
                  <a:off x="2973" y="1996"/>
                  <a:ext cx="653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4" name="Line 86"/>
                <p:cNvSpPr>
                  <a:spLocks noChangeShapeType="1"/>
                </p:cNvSpPr>
                <p:nvPr/>
              </p:nvSpPr>
              <p:spPr bwMode="auto">
                <a:xfrm>
                  <a:off x="2973" y="1772"/>
                  <a:ext cx="653" cy="1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5" name="Line 85"/>
                <p:cNvSpPr>
                  <a:spLocks noChangeShapeType="1"/>
                </p:cNvSpPr>
                <p:nvPr/>
              </p:nvSpPr>
              <p:spPr bwMode="auto">
                <a:xfrm>
                  <a:off x="2973" y="1660"/>
                  <a:ext cx="653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6" name="Line 84"/>
                <p:cNvSpPr>
                  <a:spLocks noChangeShapeType="1"/>
                </p:cNvSpPr>
                <p:nvPr/>
              </p:nvSpPr>
              <p:spPr bwMode="auto">
                <a:xfrm>
                  <a:off x="3309" y="1548"/>
                  <a:ext cx="0" cy="56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7" name="Line 83"/>
                <p:cNvSpPr>
                  <a:spLocks noChangeShapeType="1"/>
                </p:cNvSpPr>
                <p:nvPr/>
              </p:nvSpPr>
              <p:spPr bwMode="auto">
                <a:xfrm>
                  <a:off x="3409" y="1830"/>
                  <a:ext cx="65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8" name="Line 82"/>
                <p:cNvSpPr>
                  <a:spLocks noChangeShapeType="1"/>
                </p:cNvSpPr>
                <p:nvPr/>
              </p:nvSpPr>
              <p:spPr bwMode="auto">
                <a:xfrm>
                  <a:off x="3409" y="2054"/>
                  <a:ext cx="65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29" name="Line 81"/>
                <p:cNvSpPr>
                  <a:spLocks noChangeShapeType="1"/>
                </p:cNvSpPr>
                <p:nvPr/>
              </p:nvSpPr>
              <p:spPr bwMode="auto">
                <a:xfrm>
                  <a:off x="3409" y="1942"/>
                  <a:ext cx="65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0" name="Line 80"/>
                <p:cNvSpPr>
                  <a:spLocks noChangeShapeType="1"/>
                </p:cNvSpPr>
                <p:nvPr/>
              </p:nvSpPr>
              <p:spPr bwMode="auto">
                <a:xfrm>
                  <a:off x="3409" y="1718"/>
                  <a:ext cx="65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1" name="Line 79"/>
                <p:cNvSpPr>
                  <a:spLocks noChangeShapeType="1"/>
                </p:cNvSpPr>
                <p:nvPr/>
              </p:nvSpPr>
              <p:spPr bwMode="auto">
                <a:xfrm>
                  <a:off x="3409" y="1606"/>
                  <a:ext cx="65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2" name="Line 78"/>
                <p:cNvSpPr>
                  <a:spLocks noChangeShapeType="1"/>
                </p:cNvSpPr>
                <p:nvPr/>
              </p:nvSpPr>
              <p:spPr bwMode="auto">
                <a:xfrm>
                  <a:off x="3745" y="1606"/>
                  <a:ext cx="1" cy="4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3" name="Line 77"/>
                <p:cNvSpPr>
                  <a:spLocks noChangeShapeType="1"/>
                </p:cNvSpPr>
                <p:nvPr/>
              </p:nvSpPr>
              <p:spPr bwMode="auto">
                <a:xfrm>
                  <a:off x="4342" y="1830"/>
                  <a:ext cx="65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4" name="Line 76"/>
                <p:cNvSpPr>
                  <a:spLocks noChangeShapeType="1"/>
                </p:cNvSpPr>
                <p:nvPr/>
              </p:nvSpPr>
              <p:spPr bwMode="auto">
                <a:xfrm>
                  <a:off x="4342" y="2054"/>
                  <a:ext cx="65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5" name="Line 75"/>
                <p:cNvSpPr>
                  <a:spLocks noChangeShapeType="1"/>
                </p:cNvSpPr>
                <p:nvPr/>
              </p:nvSpPr>
              <p:spPr bwMode="auto">
                <a:xfrm>
                  <a:off x="4343" y="1942"/>
                  <a:ext cx="65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6" name="Line 74"/>
                <p:cNvSpPr>
                  <a:spLocks noChangeShapeType="1"/>
                </p:cNvSpPr>
                <p:nvPr/>
              </p:nvSpPr>
              <p:spPr bwMode="auto">
                <a:xfrm>
                  <a:off x="4343" y="1718"/>
                  <a:ext cx="65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7" name="Line 73"/>
                <p:cNvSpPr>
                  <a:spLocks noChangeShapeType="1"/>
                </p:cNvSpPr>
                <p:nvPr/>
              </p:nvSpPr>
              <p:spPr bwMode="auto">
                <a:xfrm>
                  <a:off x="4343" y="1606"/>
                  <a:ext cx="65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8" name="Line 72"/>
                <p:cNvSpPr>
                  <a:spLocks noChangeShapeType="1"/>
                </p:cNvSpPr>
                <p:nvPr/>
              </p:nvSpPr>
              <p:spPr bwMode="auto">
                <a:xfrm>
                  <a:off x="4679" y="1606"/>
                  <a:ext cx="0" cy="4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39" name="Line 71"/>
                <p:cNvSpPr>
                  <a:spLocks noChangeShapeType="1"/>
                </p:cNvSpPr>
                <p:nvPr/>
              </p:nvSpPr>
              <p:spPr bwMode="auto">
                <a:xfrm>
                  <a:off x="2885" y="1830"/>
                  <a:ext cx="31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0" name="Line 70"/>
                <p:cNvSpPr>
                  <a:spLocks noChangeShapeType="1"/>
                </p:cNvSpPr>
                <p:nvPr/>
              </p:nvSpPr>
              <p:spPr bwMode="auto">
                <a:xfrm>
                  <a:off x="2885" y="2054"/>
                  <a:ext cx="31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1" name="Line 69"/>
                <p:cNvSpPr>
                  <a:spLocks noChangeShapeType="1"/>
                </p:cNvSpPr>
                <p:nvPr/>
              </p:nvSpPr>
              <p:spPr bwMode="auto">
                <a:xfrm>
                  <a:off x="2885" y="1942"/>
                  <a:ext cx="31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2" name="Line 68"/>
                <p:cNvSpPr>
                  <a:spLocks noChangeShapeType="1"/>
                </p:cNvSpPr>
                <p:nvPr/>
              </p:nvSpPr>
              <p:spPr bwMode="auto">
                <a:xfrm>
                  <a:off x="2885" y="1718"/>
                  <a:ext cx="31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3" name="Line 67"/>
                <p:cNvSpPr>
                  <a:spLocks noChangeShapeType="1"/>
                </p:cNvSpPr>
                <p:nvPr/>
              </p:nvSpPr>
              <p:spPr bwMode="auto">
                <a:xfrm>
                  <a:off x="2885" y="1606"/>
                  <a:ext cx="31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4" name="Line 66"/>
                <p:cNvSpPr>
                  <a:spLocks noChangeShapeType="1"/>
                </p:cNvSpPr>
                <p:nvPr/>
              </p:nvSpPr>
              <p:spPr bwMode="auto">
                <a:xfrm>
                  <a:off x="2885" y="1606"/>
                  <a:ext cx="1" cy="44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5" name="Line 65"/>
                <p:cNvSpPr>
                  <a:spLocks noChangeShapeType="1"/>
                </p:cNvSpPr>
                <p:nvPr/>
              </p:nvSpPr>
              <p:spPr bwMode="auto">
                <a:xfrm>
                  <a:off x="3315" y="2155"/>
                  <a:ext cx="1" cy="149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6" name="Line 63"/>
                <p:cNvSpPr>
                  <a:spLocks noChangeShapeType="1"/>
                </p:cNvSpPr>
                <p:nvPr/>
              </p:nvSpPr>
              <p:spPr bwMode="auto">
                <a:xfrm>
                  <a:off x="4679" y="2125"/>
                  <a:ext cx="0" cy="149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7" name="Line 62"/>
                <p:cNvSpPr>
                  <a:spLocks noChangeShapeType="1"/>
                </p:cNvSpPr>
                <p:nvPr/>
              </p:nvSpPr>
              <p:spPr bwMode="auto">
                <a:xfrm>
                  <a:off x="3633" y="1456"/>
                  <a:ext cx="22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8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3153" y="864"/>
                  <a:ext cx="1179" cy="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5778" tIns="27889" rIns="55778" bIns="27889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1600" b="1" dirty="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Light band (H zone)</a:t>
                  </a:r>
                  <a:endParaRPr lang="en-AU" altLang="en-US" sz="1600" dirty="0"/>
                </a:p>
                <a:p>
                  <a:pPr algn="ctr"/>
                  <a:r>
                    <a:rPr lang="en-US" altLang="en-US" sz="1600" dirty="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gets shorter </a:t>
                  </a:r>
                  <a:br>
                    <a:rPr lang="en-US" altLang="en-US" sz="1600" dirty="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</a:br>
                  <a:r>
                    <a:rPr lang="en-US" altLang="en-US" sz="1600" dirty="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during contraction</a:t>
                  </a:r>
                  <a:endParaRPr lang="en-US" altLang="en-US" sz="1600" dirty="0"/>
                </a:p>
              </p:txBody>
            </p:sp>
            <p:sp>
              <p:nvSpPr>
                <p:cNvPr id="49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740" y="1000"/>
                  <a:ext cx="907" cy="27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5778" tIns="27889" rIns="55778" bIns="27889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 dirty="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Myosin</a:t>
                  </a:r>
                  <a:r>
                    <a:rPr lang="en-AU" altLang="en-US" sz="2100" dirty="0"/>
                    <a:t> </a:t>
                  </a:r>
                  <a:r>
                    <a:rPr lang="en-US" altLang="en-US" sz="1600" dirty="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filament</a:t>
                  </a:r>
                  <a:endParaRPr lang="en-US" altLang="en-US" sz="3600" dirty="0"/>
                </a:p>
              </p:txBody>
            </p:sp>
            <p:sp>
              <p:nvSpPr>
                <p:cNvPr id="50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610" y="1453"/>
                  <a:ext cx="220" cy="1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51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4492" y="1226"/>
                  <a:ext cx="293" cy="32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52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3606" y="2270"/>
                  <a:ext cx="1134" cy="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5778" tIns="27889" rIns="55778" bIns="27889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1600" b="1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Dark band</a:t>
                  </a:r>
                  <a:endParaRPr lang="en-AU" altLang="en-US" sz="1600"/>
                </a:p>
                <a:p>
                  <a:pPr algn="ctr"/>
                  <a:r>
                    <a:rPr lang="en-US" altLang="en-US" sz="1600">
                      <a:latin typeface="Gill Sans MT" panose="020B0502020104020203" pitchFamily="34" charset="0"/>
                      <a:cs typeface="Times New Roman" panose="02020603050405020304" pitchFamily="18" charset="0"/>
                    </a:rPr>
                    <a:t>Remains same size during contraction</a:t>
                  </a:r>
                  <a:endParaRPr lang="en-US" altLang="en-US" sz="1600"/>
                </a:p>
              </p:txBody>
            </p:sp>
            <p:sp>
              <p:nvSpPr>
                <p:cNvPr id="53" name="Line 116"/>
                <p:cNvSpPr>
                  <a:spLocks noChangeShapeType="1"/>
                </p:cNvSpPr>
                <p:nvPr/>
              </p:nvSpPr>
              <p:spPr bwMode="auto">
                <a:xfrm>
                  <a:off x="3878" y="2224"/>
                  <a:ext cx="654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</p:grpSp>
        </p:grpSp>
        <p:sp>
          <p:nvSpPr>
            <p:cNvPr id="6" name="AutoShape 63"/>
            <p:cNvSpPr>
              <a:spLocks/>
            </p:cNvSpPr>
            <p:nvPr/>
          </p:nvSpPr>
          <p:spPr bwMode="auto">
            <a:xfrm rot="5400000">
              <a:off x="3946" y="3181"/>
              <a:ext cx="181" cy="862"/>
            </a:xfrm>
            <a:prstGeom prst="rightBrace">
              <a:avLst>
                <a:gd name="adj1" fmla="val 39687"/>
                <a:gd name="adj2" fmla="val 4988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Text Box 64"/>
            <p:cNvSpPr txBox="1">
              <a:spLocks noChangeArrowheads="1"/>
            </p:cNvSpPr>
            <p:nvPr/>
          </p:nvSpPr>
          <p:spPr bwMode="auto">
            <a:xfrm>
              <a:off x="3651" y="3657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AU" altLang="en-US"/>
                <a:t>sarcomere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659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rcom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77" y="246546"/>
            <a:ext cx="8993472" cy="62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3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65" y="296532"/>
            <a:ext cx="9784080" cy="1508760"/>
          </a:xfrm>
        </p:spPr>
        <p:txBody>
          <a:bodyPr/>
          <a:lstStyle/>
          <a:p>
            <a:r>
              <a:rPr lang="en-AU" dirty="0"/>
              <a:t>Sliding filament model  -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34" y="1941217"/>
            <a:ext cx="12006649" cy="464681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AU" b="1" dirty="0"/>
              <a:t>ATP</a:t>
            </a:r>
            <a:r>
              <a:rPr lang="en-AU" dirty="0"/>
              <a:t> and </a:t>
            </a:r>
            <a:r>
              <a:rPr lang="en-AU" b="1" dirty="0"/>
              <a:t>Calcium ions </a:t>
            </a:r>
            <a:r>
              <a:rPr lang="en-AU" dirty="0"/>
              <a:t>and a </a:t>
            </a:r>
            <a:r>
              <a:rPr lang="en-AU" b="1" dirty="0"/>
              <a:t>Nerve impulse </a:t>
            </a:r>
            <a:r>
              <a:rPr lang="en-AU" dirty="0"/>
              <a:t>are required to begin contraction</a:t>
            </a:r>
          </a:p>
          <a:p>
            <a:pPr marL="457200" indent="-457200">
              <a:buAutoNum type="arabicPeriod"/>
            </a:pPr>
            <a:r>
              <a:rPr lang="en-AU" b="1" dirty="0"/>
              <a:t>Myosin heads </a:t>
            </a:r>
            <a:r>
              <a:rPr lang="en-AU" dirty="0"/>
              <a:t>bind to </a:t>
            </a:r>
            <a:r>
              <a:rPr lang="en-AU" b="1" dirty="0"/>
              <a:t>actin</a:t>
            </a:r>
            <a:r>
              <a:rPr lang="en-AU" dirty="0"/>
              <a:t> </a:t>
            </a:r>
            <a:r>
              <a:rPr lang="en-AU" b="1" dirty="0"/>
              <a:t>binding sites </a:t>
            </a:r>
            <a:r>
              <a:rPr lang="en-AU" dirty="0"/>
              <a:t>to form </a:t>
            </a:r>
            <a:r>
              <a:rPr lang="en-AU" b="1" u="sng" dirty="0"/>
              <a:t>cross bridges</a:t>
            </a:r>
            <a:endParaRPr lang="en-AU" dirty="0"/>
          </a:p>
          <a:p>
            <a:pPr marL="457200" indent="-457200">
              <a:buAutoNum type="arabicPeriod"/>
            </a:pPr>
            <a:r>
              <a:rPr lang="en-AU" dirty="0"/>
              <a:t>Myosin heads </a:t>
            </a:r>
            <a:r>
              <a:rPr lang="en-AU" b="1" dirty="0"/>
              <a:t>pull</a:t>
            </a:r>
            <a:r>
              <a:rPr lang="en-AU" dirty="0"/>
              <a:t> actin </a:t>
            </a:r>
            <a:r>
              <a:rPr lang="en-AU" b="1" dirty="0"/>
              <a:t>towards the centre of the sarcomere </a:t>
            </a:r>
            <a:r>
              <a:rPr lang="en-AU" dirty="0"/>
              <a:t>(Actin slides over myosin)</a:t>
            </a:r>
          </a:p>
          <a:p>
            <a:pPr marL="457200" indent="-457200">
              <a:buAutoNum type="arabicPeriod"/>
            </a:pPr>
            <a:r>
              <a:rPr lang="en-AU" b="1" u="sng" dirty="0"/>
              <a:t>Z lines </a:t>
            </a:r>
            <a:r>
              <a:rPr lang="en-AU" b="1" dirty="0"/>
              <a:t>are drawn closer together</a:t>
            </a:r>
            <a:r>
              <a:rPr lang="en-AU" dirty="0"/>
              <a:t>, </a:t>
            </a:r>
            <a:r>
              <a:rPr lang="en-AU" b="1" u="sng" dirty="0"/>
              <a:t>H zones </a:t>
            </a:r>
            <a:r>
              <a:rPr lang="en-AU" b="1" dirty="0"/>
              <a:t>decrease </a:t>
            </a:r>
            <a:r>
              <a:rPr lang="en-AU" dirty="0"/>
              <a:t>and (I bands shorten)</a:t>
            </a:r>
          </a:p>
          <a:p>
            <a:pPr marL="457200" indent="-457200">
              <a:buAutoNum type="arabicPeriod"/>
            </a:pPr>
            <a:r>
              <a:rPr lang="en-AU" b="1" u="sng" dirty="0"/>
              <a:t>The sarcomere is shortened</a:t>
            </a:r>
          </a:p>
          <a:p>
            <a:pPr marL="457200" indent="-457200">
              <a:buAutoNum type="arabicPeriod"/>
            </a:pPr>
            <a:r>
              <a:rPr lang="en-AU" dirty="0"/>
              <a:t>This results in a shortening of the muscle fibre and hence a </a:t>
            </a:r>
            <a:r>
              <a:rPr lang="en-AU" b="1" dirty="0"/>
              <a:t>shortening of the whole muscle</a:t>
            </a:r>
          </a:p>
          <a:p>
            <a:pPr marL="457200" indent="-457200">
              <a:buAutoNum type="arabicPeriod"/>
            </a:pPr>
            <a:r>
              <a:rPr lang="en-AU" dirty="0"/>
              <a:t>During this process the actin and myosin </a:t>
            </a:r>
            <a:r>
              <a:rPr lang="en-AU" b="1" u="sng" dirty="0"/>
              <a:t>do not </a:t>
            </a:r>
            <a:r>
              <a:rPr lang="en-AU" dirty="0"/>
              <a:t>change in length</a:t>
            </a:r>
          </a:p>
          <a:p>
            <a:pPr marL="457200" indent="-457200">
              <a:buAutoNum type="arabicPeriod"/>
            </a:pPr>
            <a:endParaRPr lang="en-AU" dirty="0"/>
          </a:p>
          <a:p>
            <a:pPr marL="0" indent="0">
              <a:buNone/>
            </a:pPr>
            <a:r>
              <a:rPr lang="en-AU" dirty="0"/>
              <a:t>When the muscle relaxes the actin and myosin filaments can be pulled past one another in the opposite direction and the muscle fibre returns to it’s original uncontracted state. </a:t>
            </a:r>
          </a:p>
          <a:p>
            <a:pPr marL="457200" indent="-457200"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5578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463"/>
            <a:ext cx="9784080" cy="1508760"/>
          </a:xfrm>
        </p:spPr>
        <p:txBody>
          <a:bodyPr/>
          <a:lstStyle/>
          <a:p>
            <a:r>
              <a:rPr lang="en-AU" dirty="0"/>
              <a:t>Sarcomere contraction - Stages</a:t>
            </a:r>
          </a:p>
        </p:txBody>
      </p:sp>
      <p:pic>
        <p:nvPicPr>
          <p:cNvPr id="4" name="Content Placeholder 3" descr="sliding-fillament-bands-relax_contract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91" r="-43291"/>
          <a:stretch>
            <a:fillRect/>
          </a:stretch>
        </p:blipFill>
        <p:spPr>
          <a:xfrm>
            <a:off x="-1185248" y="1927653"/>
            <a:ext cx="7405974" cy="4731133"/>
          </a:xfrm>
        </p:spPr>
      </p:pic>
      <p:sp>
        <p:nvSpPr>
          <p:cNvPr id="5" name="TextBox 4"/>
          <p:cNvSpPr txBox="1"/>
          <p:nvPr/>
        </p:nvSpPr>
        <p:spPr>
          <a:xfrm>
            <a:off x="4790715" y="2092616"/>
            <a:ext cx="70099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/>
              <a:t>Note: </a:t>
            </a:r>
          </a:p>
          <a:p>
            <a:r>
              <a:rPr lang="en-AU" sz="2800" dirty="0"/>
              <a:t>You will need to be able to </a:t>
            </a:r>
            <a:r>
              <a:rPr lang="en-AU" sz="2800" b="1" dirty="0"/>
              <a:t>interpret</a:t>
            </a:r>
            <a:r>
              <a:rPr lang="en-AU" sz="2800" dirty="0"/>
              <a:t> and </a:t>
            </a:r>
            <a:r>
              <a:rPr lang="en-AU" sz="2800" b="1" dirty="0"/>
              <a:t>draw</a:t>
            </a:r>
            <a:r>
              <a:rPr lang="en-AU" sz="2800" dirty="0"/>
              <a:t> these diagrams. </a:t>
            </a:r>
          </a:p>
          <a:p>
            <a:endParaRPr lang="en-AU" sz="2800" dirty="0"/>
          </a:p>
          <a:p>
            <a:r>
              <a:rPr lang="en-AU" sz="2800" dirty="0"/>
              <a:t>When drawing it is important to accurately represent differences in contraction by paying close attention to the distance between certain parts of the sarcomere (z lines). </a:t>
            </a:r>
          </a:p>
          <a:p>
            <a:endParaRPr lang="en-AU" sz="2800" dirty="0"/>
          </a:p>
          <a:p>
            <a:r>
              <a:rPr lang="en-AU" sz="2800" dirty="0"/>
              <a:t>Think about your scale!</a:t>
            </a:r>
          </a:p>
        </p:txBody>
      </p:sp>
    </p:spTree>
    <p:extLst>
      <p:ext uri="{BB962C8B-B14F-4D97-AF65-F5344CB8AC3E}">
        <p14:creationId xmlns:p14="http://schemas.microsoft.com/office/powerpoint/2010/main" val="1245193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sliding-fillament-bands-relax_contract1.png">
            <a:extLst>
              <a:ext uri="{FF2B5EF4-FFF2-40B4-BE49-F238E27FC236}">
                <a16:creationId xmlns:a16="http://schemas.microsoft.com/office/drawing/2014/main" id="{0CF90ED6-C005-6243-A108-115B72CF7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91" r="-43291"/>
          <a:stretch>
            <a:fillRect/>
          </a:stretch>
        </p:blipFill>
        <p:spPr>
          <a:xfrm>
            <a:off x="-863974" y="323418"/>
            <a:ext cx="9723767" cy="6211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99185-2BD7-AD43-9588-340EA21D4C66}"/>
              </a:ext>
            </a:extLst>
          </p:cNvPr>
          <p:cNvSpPr txBox="1"/>
          <p:nvPr/>
        </p:nvSpPr>
        <p:spPr>
          <a:xfrm>
            <a:off x="7105136" y="322511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See page 199 of text </a:t>
            </a:r>
          </a:p>
        </p:txBody>
      </p:sp>
    </p:spTree>
    <p:extLst>
      <p:ext uri="{BB962C8B-B14F-4D97-AF65-F5344CB8AC3E}">
        <p14:creationId xmlns:p14="http://schemas.microsoft.com/office/powerpoint/2010/main" val="79079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mUSCULAR SYSTEM</a:t>
            </a:r>
          </a:p>
        </p:txBody>
      </p:sp>
    </p:spTree>
    <p:extLst>
      <p:ext uri="{BB962C8B-B14F-4D97-AF65-F5344CB8AC3E}">
        <p14:creationId xmlns:p14="http://schemas.microsoft.com/office/powerpoint/2010/main" val="15297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65" y="271819"/>
            <a:ext cx="9784080" cy="1508760"/>
          </a:xfrm>
        </p:spPr>
        <p:txBody>
          <a:bodyPr/>
          <a:lstStyle/>
          <a:p>
            <a:r>
              <a:rPr lang="en-AU" dirty="0"/>
              <a:t>Contraction Cycle </a:t>
            </a:r>
          </a:p>
        </p:txBody>
      </p:sp>
      <p:pic>
        <p:nvPicPr>
          <p:cNvPr id="4" name="Content Placeholder 3" descr="Cycle_of_muscle_contrac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5" b="-525"/>
          <a:stretch>
            <a:fillRect/>
          </a:stretch>
        </p:blipFill>
        <p:spPr>
          <a:xfrm>
            <a:off x="2286001" y="1972390"/>
            <a:ext cx="7525264" cy="4642837"/>
          </a:xfrm>
        </p:spPr>
      </p:pic>
    </p:spTree>
    <p:extLst>
      <p:ext uri="{BB962C8B-B14F-4D97-AF65-F5344CB8AC3E}">
        <p14:creationId xmlns:p14="http://schemas.microsoft.com/office/powerpoint/2010/main" val="1861826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38" y="296532"/>
            <a:ext cx="9784080" cy="1508760"/>
          </a:xfrm>
        </p:spPr>
        <p:txBody>
          <a:bodyPr/>
          <a:lstStyle/>
          <a:p>
            <a:r>
              <a:rPr lang="en-AU" dirty="0"/>
              <a:t>Contraction cycle details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38" y="1805292"/>
            <a:ext cx="11821102" cy="4763192"/>
          </a:xfrm>
        </p:spPr>
        <p:txBody>
          <a:bodyPr>
            <a:noAutofit/>
          </a:bodyPr>
          <a:lstStyle/>
          <a:p>
            <a:r>
              <a:rPr lang="en-US" altLang="en-US" sz="2600" b="1" dirty="0">
                <a:solidFill>
                  <a:schemeClr val="tx2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Calcium ions</a:t>
            </a:r>
            <a:r>
              <a:rPr lang="en-US" altLang="en-US" sz="2600" dirty="0">
                <a:solidFill>
                  <a:schemeClr val="tx2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600" dirty="0">
                <a:ea typeface="ＭＳ Ｐゴシック" panose="020B0600070205080204" pitchFamily="34" charset="-128"/>
              </a:rPr>
              <a:t>regulate contraction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An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increase in Ca</a:t>
            </a:r>
            <a:r>
              <a:rPr lang="en-US" altLang="en-US" sz="2600" b="1" baseline="30000" dirty="0">
                <a:ea typeface="ＭＳ Ｐゴシック" panose="020B0600070205080204" pitchFamily="34" charset="-128"/>
              </a:rPr>
              <a:t>2+</a:t>
            </a:r>
            <a:r>
              <a:rPr lang="en-US" altLang="en-US" sz="2600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sz="2600" dirty="0">
                <a:ea typeface="ＭＳ Ｐゴシック" panose="020B0600070205080204" pitchFamily="34" charset="-128"/>
              </a:rPr>
              <a:t>concentration in the sarcoplasm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starts the sliding process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During relaxation, the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binding site</a:t>
            </a:r>
            <a:r>
              <a:rPr lang="en-US" altLang="en-US" sz="2600" dirty="0">
                <a:ea typeface="ＭＳ Ｐゴシック" panose="020B0600070205080204" pitchFamily="34" charset="-128"/>
              </a:rPr>
              <a:t> on actin is blocked </a:t>
            </a:r>
            <a:r>
              <a:rPr lang="en-US" altLang="en-US" sz="2600" i="1" dirty="0">
                <a:ea typeface="ＭＳ Ｐゴシック" panose="020B0600070205080204" pitchFamily="34" charset="-128"/>
              </a:rPr>
              <a:t>(by a troponin-tropomyosin complex)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Ca</a:t>
            </a:r>
            <a:r>
              <a:rPr lang="en-US" altLang="en-US" sz="2600" baseline="30000" dirty="0">
                <a:ea typeface="ＭＳ Ｐゴシック" panose="020B0600070205080204" pitchFamily="34" charset="-128"/>
              </a:rPr>
              <a:t>2+ </a:t>
            </a:r>
            <a:r>
              <a:rPr lang="en-US" altLang="en-US" sz="2600" dirty="0">
                <a:ea typeface="ＭＳ Ｐゴシック" panose="020B0600070205080204" pitchFamily="34" charset="-128"/>
              </a:rPr>
              <a:t>binds to </a:t>
            </a:r>
            <a:r>
              <a:rPr lang="en-US" altLang="en-US" sz="2600" i="1" dirty="0">
                <a:ea typeface="ＭＳ Ｐゴシック" panose="020B0600070205080204" pitchFamily="34" charset="-128"/>
              </a:rPr>
              <a:t>(and changes the shape of the troponin-tropomyosin complex)</a:t>
            </a:r>
            <a:r>
              <a:rPr lang="en-US" altLang="en-US" sz="2600" dirty="0">
                <a:ea typeface="ＭＳ Ｐゴシック" panose="020B0600070205080204" pitchFamily="34" charset="-128"/>
              </a:rPr>
              <a:t> and uncovers the myosin binding sites on actin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This allows the myosin to attach to the actin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A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decrease in Ca</a:t>
            </a:r>
            <a:r>
              <a:rPr lang="en-US" altLang="en-US" sz="2600" b="1" baseline="30000" dirty="0">
                <a:ea typeface="ＭＳ Ｐゴシック" panose="020B0600070205080204" pitchFamily="34" charset="-128"/>
              </a:rPr>
              <a:t>2+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turns it off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Contraction also requires energy in the form of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ATP</a:t>
            </a:r>
          </a:p>
          <a:p>
            <a:r>
              <a:rPr lang="en-US" altLang="en-US" sz="2600" b="1" dirty="0">
                <a:ea typeface="ＭＳ Ｐゴシック" panose="020B0600070205080204" pitchFamily="34" charset="-128"/>
              </a:rPr>
              <a:t>Glucose</a:t>
            </a:r>
            <a:r>
              <a:rPr lang="en-US" altLang="en-US" sz="2600" b="1" dirty="0">
                <a:solidFill>
                  <a:schemeClr val="accent3">
                    <a:lumMod val="75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600" dirty="0">
                <a:ea typeface="ＭＳ Ｐゴシック" panose="020B0600070205080204" pitchFamily="34" charset="-128"/>
              </a:rPr>
              <a:t>is the energy source for cellular respiration</a:t>
            </a:r>
          </a:p>
          <a:p>
            <a:endParaRPr lang="en-AU" sz="2600" dirty="0"/>
          </a:p>
        </p:txBody>
      </p:sp>
    </p:spTree>
    <p:extLst>
      <p:ext uri="{BB962C8B-B14F-4D97-AF65-F5344CB8AC3E}">
        <p14:creationId xmlns:p14="http://schemas.microsoft.com/office/powerpoint/2010/main" val="400533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25" y="284176"/>
            <a:ext cx="9784080" cy="1508760"/>
          </a:xfrm>
        </p:spPr>
        <p:txBody>
          <a:bodyPr/>
          <a:lstStyle/>
          <a:p>
            <a:r>
              <a:rPr lang="en-AU" dirty="0"/>
              <a:t>Contraction cycle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925" y="1926461"/>
            <a:ext cx="6647934" cy="3643314"/>
          </a:xfrm>
        </p:spPr>
        <p:txBody>
          <a:bodyPr>
            <a:noAutofit/>
          </a:bodyPr>
          <a:lstStyle/>
          <a:p>
            <a:pPr marL="514350" indent="-514350">
              <a:buFontTx/>
              <a:buAutoNum type="arabicPeriod"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Release of Ca</a:t>
            </a:r>
            <a:r>
              <a:rPr lang="en-US" altLang="en-US" sz="2800" b="1" baseline="30000" dirty="0">
                <a:ea typeface="ＭＳ Ｐゴシック" panose="020B0600070205080204" pitchFamily="34" charset="-128"/>
              </a:rPr>
              <a:t>2+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Attachment</a:t>
            </a:r>
            <a:r>
              <a:rPr lang="en-US" altLang="en-US" sz="2800" dirty="0">
                <a:ea typeface="ＭＳ Ｐゴシック" panose="020B0600070205080204" pitchFamily="34" charset="-128"/>
              </a:rPr>
              <a:t> – binding of myosin head to actin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Power Stroke </a:t>
            </a:r>
            <a:r>
              <a:rPr lang="en-US" altLang="en-US" sz="2800" dirty="0">
                <a:ea typeface="ＭＳ Ｐゴシック" panose="020B0600070205080204" pitchFamily="34" charset="-128"/>
              </a:rPr>
              <a:t>–myosin head rotates towards center of sarcomere, pulling along the actin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Detachment </a:t>
            </a:r>
            <a:r>
              <a:rPr lang="en-US" altLang="en-US" sz="2800" dirty="0">
                <a:ea typeface="ＭＳ Ｐゴシック" panose="020B0600070205080204" pitchFamily="34" charset="-128"/>
              </a:rPr>
              <a:t>– binding of ATP to myosin head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Energy transfer </a:t>
            </a:r>
            <a:r>
              <a:rPr lang="en-US" altLang="en-US" sz="2800" dirty="0">
                <a:ea typeface="ＭＳ Ｐゴシック" panose="020B0600070205080204" pitchFamily="34" charset="-128"/>
              </a:rPr>
              <a:t>– ATP breaks down to ADP + P, reorients myosin head</a:t>
            </a:r>
          </a:p>
          <a:p>
            <a:endParaRPr lang="en-AU" sz="2800" dirty="0"/>
          </a:p>
        </p:txBody>
      </p:sp>
      <p:pic>
        <p:nvPicPr>
          <p:cNvPr id="4" name="Content Placeholder 3" descr="Cycle_of_muscle_contra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5" b="-525"/>
          <a:stretch>
            <a:fillRect/>
          </a:stretch>
        </p:blipFill>
        <p:spPr>
          <a:xfrm>
            <a:off x="6970291" y="2570207"/>
            <a:ext cx="4861800" cy="299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52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2" y="296533"/>
            <a:ext cx="9784080" cy="1508760"/>
          </a:xfrm>
        </p:spPr>
        <p:txBody>
          <a:bodyPr/>
          <a:lstStyle/>
          <a:p>
            <a:r>
              <a:rPr lang="en-AU" dirty="0"/>
              <a:t>Watch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558298"/>
            <a:ext cx="10178322" cy="3593591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Muscular System, Sliding Filament Theory</a:t>
            </a:r>
          </a:p>
          <a:p>
            <a:pPr algn="ctr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http://www.youtube.com/watch?v=EdHzKYDxrKc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pPr algn="ctr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Video – Muscle Structure and Function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739749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D1CB0-DD8F-8C43-9819-4DE85A94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Macroscopic structure of muscle</a:t>
            </a:r>
          </a:p>
        </p:txBody>
      </p:sp>
    </p:spTree>
    <p:extLst>
      <p:ext uri="{BB962C8B-B14F-4D97-AF65-F5344CB8AC3E}">
        <p14:creationId xmlns:p14="http://schemas.microsoft.com/office/powerpoint/2010/main" val="3437995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8" y="305089"/>
            <a:ext cx="9784080" cy="1508760"/>
          </a:xfrm>
        </p:spPr>
        <p:txBody>
          <a:bodyPr/>
          <a:lstStyle/>
          <a:p>
            <a:r>
              <a:rPr lang="en-AU" dirty="0"/>
              <a:t>MACROSCOPIC STRUCTURE OF MUSCLE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559" y="2278574"/>
            <a:ext cx="7597331" cy="418961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Muscles attach to bones by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tendons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Most muscles have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fixed end</a:t>
            </a:r>
            <a:r>
              <a:rPr lang="en-US" altLang="en-US" sz="2800" dirty="0">
                <a:ea typeface="ＭＳ Ｐゴシック" panose="020B0600070205080204" pitchFamily="34" charset="-128"/>
              </a:rPr>
              <a:t> (the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origin</a:t>
            </a:r>
            <a:r>
              <a:rPr lang="en-US" altLang="en-US" sz="2800" dirty="0">
                <a:ea typeface="ＭＳ Ｐゴシック" panose="020B0600070205080204" pitchFamily="34" charset="-128"/>
              </a:rPr>
              <a:t>) and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movable</a:t>
            </a:r>
            <a:r>
              <a:rPr lang="en-US" altLang="en-US" sz="2800" dirty="0">
                <a:ea typeface="ＭＳ Ｐゴシック" panose="020B0600070205080204" pitchFamily="34" charset="-128"/>
              </a:rPr>
              <a:t> end (the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insertion</a:t>
            </a:r>
            <a:r>
              <a:rPr lang="en-US" altLang="en-US" sz="2800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E.g. in the biceps 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origin</a:t>
            </a:r>
            <a:r>
              <a:rPr lang="en-US" altLang="en-US" sz="2800" dirty="0">
                <a:ea typeface="ＭＳ Ｐゴシック" panose="020B0600070205080204" pitchFamily="34" charset="-128"/>
              </a:rPr>
              <a:t> is at the shoulder and 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insertion</a:t>
            </a:r>
            <a:r>
              <a:rPr lang="en-US" altLang="en-US" sz="2800" dirty="0">
                <a:ea typeface="ＭＳ Ｐゴシック" panose="020B0600070205080204" pitchFamily="34" charset="-128"/>
              </a:rPr>
              <a:t> is attached to the radius</a:t>
            </a: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8373108" y="2067820"/>
            <a:ext cx="3316275" cy="4631461"/>
            <a:chOff x="522" y="482"/>
            <a:chExt cx="2160" cy="3377"/>
          </a:xfrm>
        </p:grpSpPr>
        <p:pic>
          <p:nvPicPr>
            <p:cNvPr id="5" name="Picture 7" descr="FIG 28 Bicep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82"/>
              <a:ext cx="2025" cy="3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8"/>
            <p:cNvSpPr>
              <a:spLocks noChangeArrowheads="1"/>
            </p:cNvSpPr>
            <p:nvPr/>
          </p:nvSpPr>
          <p:spPr bwMode="auto">
            <a:xfrm rot="7180751">
              <a:off x="1375" y="1760"/>
              <a:ext cx="290" cy="635"/>
            </a:xfrm>
            <a:prstGeom prst="ellipse">
              <a:avLst/>
            </a:prstGeom>
            <a:noFill/>
            <a:ln w="3810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750" y="1776"/>
              <a:ext cx="861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</a:rPr>
                <a:t>Belly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248" y="754"/>
              <a:ext cx="8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</a:rPr>
                <a:t>Origin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22" y="3522"/>
              <a:ext cx="997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</a:rPr>
                <a:t>Insertion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733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80" y="271819"/>
            <a:ext cx="11635751" cy="1508760"/>
          </a:xfrm>
        </p:spPr>
        <p:txBody>
          <a:bodyPr/>
          <a:lstStyle/>
          <a:p>
            <a:r>
              <a:rPr lang="en-AU" dirty="0"/>
              <a:t>Macroscopic structure of muscles and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80" y="2024037"/>
            <a:ext cx="11821104" cy="4206240"/>
          </a:xfrm>
        </p:spPr>
        <p:txBody>
          <a:bodyPr>
            <a:noAutofit/>
          </a:bodyPr>
          <a:lstStyle/>
          <a:p>
            <a:r>
              <a:rPr lang="en-AU" sz="2800" dirty="0"/>
              <a:t>Tendons are attached to the bones in such a way that they bridge the joints. </a:t>
            </a:r>
            <a:r>
              <a:rPr lang="en-AU" sz="2800" b="1" dirty="0"/>
              <a:t>When muscle contraction occurs the bones move</a:t>
            </a:r>
            <a:r>
              <a:rPr lang="en-AU" sz="2800" dirty="0"/>
              <a:t>. </a:t>
            </a:r>
          </a:p>
          <a:p>
            <a:r>
              <a:rPr lang="en-AU" sz="2800" dirty="0"/>
              <a:t>Because muscles can only contract they can only bring </a:t>
            </a:r>
            <a:r>
              <a:rPr lang="en-AU" sz="2800" i="1" dirty="0"/>
              <a:t>bones closer together</a:t>
            </a:r>
            <a:r>
              <a:rPr lang="en-AU" sz="2800" dirty="0"/>
              <a:t>, they can’t push them apart. </a:t>
            </a:r>
          </a:p>
          <a:p>
            <a:r>
              <a:rPr lang="en-AU" sz="2800" b="1" dirty="0"/>
              <a:t>If muscles contract pulling the bone in one direction, another set of muscles must contract to pull the bone in the opposite direction. </a:t>
            </a:r>
          </a:p>
          <a:p>
            <a:r>
              <a:rPr lang="en-AU" sz="2800" dirty="0"/>
              <a:t>For this reason muscles that move parts of the body are always </a:t>
            </a:r>
            <a:r>
              <a:rPr lang="en-AU" sz="2800" b="1" u="sng" dirty="0"/>
              <a:t>grouped in pairs. </a:t>
            </a:r>
          </a:p>
        </p:txBody>
      </p:sp>
    </p:spTree>
    <p:extLst>
      <p:ext uri="{BB962C8B-B14F-4D97-AF65-F5344CB8AC3E}">
        <p14:creationId xmlns:p14="http://schemas.microsoft.com/office/powerpoint/2010/main" val="817690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234C-E335-C544-8918-8D7566AA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Antagonistic muscles and movement</a:t>
            </a:r>
          </a:p>
        </p:txBody>
      </p:sp>
    </p:spTree>
    <p:extLst>
      <p:ext uri="{BB962C8B-B14F-4D97-AF65-F5344CB8AC3E}">
        <p14:creationId xmlns:p14="http://schemas.microsoft.com/office/powerpoint/2010/main" val="1981998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51" y="214960"/>
            <a:ext cx="9784080" cy="1508760"/>
          </a:xfrm>
        </p:spPr>
        <p:txBody>
          <a:bodyPr/>
          <a:lstStyle/>
          <a:p>
            <a:r>
              <a:rPr lang="en-AU" dirty="0"/>
              <a:t>Antagonistic Muscles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51" y="1983454"/>
            <a:ext cx="11845817" cy="503751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dirty="0">
                <a:ea typeface="ＭＳ Ｐゴシック" panose="020B0600070205080204" pitchFamily="34" charset="-128"/>
              </a:rPr>
              <a:t>Most skeletal muscles work in </a:t>
            </a:r>
            <a:r>
              <a:rPr lang="en-US" altLang="en-US" sz="2800" b="1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antagonistic pairs</a:t>
            </a:r>
            <a:r>
              <a:rPr lang="en-US" altLang="en-US" sz="2800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or groups.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dirty="0">
                <a:ea typeface="ＭＳ Ｐゴシック" panose="020B0600070205080204" pitchFamily="34" charset="-128"/>
              </a:rPr>
              <a:t>The muscle that causes the desired action is called the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agonist</a:t>
            </a:r>
            <a:r>
              <a:rPr lang="en-US" altLang="en-US" sz="2800" dirty="0">
                <a:ea typeface="ＭＳ Ｐゴシック" panose="020B0600070205080204" pitchFamily="34" charset="-128"/>
              </a:rPr>
              <a:t> or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prime mover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dirty="0">
                <a:ea typeface="ＭＳ Ｐゴシック" panose="020B0600070205080204" pitchFamily="34" charset="-128"/>
              </a:rPr>
              <a:t>The muscle that has the opposite movement (usually relaxing) is the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antagonist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roles </a:t>
            </a:r>
            <a:r>
              <a:rPr lang="en-US" altLang="en-US" sz="2800" b="1" i="1" u="sng" dirty="0">
                <a:ea typeface="ＭＳ Ｐゴシック" panose="020B0600070205080204" pitchFamily="34" charset="-128"/>
              </a:rPr>
              <a:t>reverse</a:t>
            </a:r>
            <a:r>
              <a:rPr lang="en-US" altLang="en-US" sz="2800" dirty="0">
                <a:ea typeface="ＭＳ Ｐゴシック" panose="020B0600070205080204" pitchFamily="34" charset="-128"/>
              </a:rPr>
              <a:t> depending on direction of movement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dirty="0">
                <a:ea typeface="ＭＳ Ｐゴシック" panose="020B0600070205080204" pitchFamily="34" charset="-128"/>
              </a:rPr>
              <a:t>Smaller muscles that assist in steadying the joint are known as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synergists</a:t>
            </a:r>
            <a:endParaRPr lang="en-US" altLang="en-US" sz="28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Fixators</a:t>
            </a:r>
            <a:r>
              <a:rPr lang="en-US" altLang="en-US" sz="2800" dirty="0"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immobilise</a:t>
            </a:r>
            <a:r>
              <a:rPr lang="en-US" altLang="en-US" sz="2800" dirty="0">
                <a:ea typeface="ＭＳ Ｐゴシック" panose="020B0600070205080204" pitchFamily="34" charset="-128"/>
              </a:rPr>
              <a:t> joints</a:t>
            </a:r>
          </a:p>
          <a:p>
            <a:pPr marL="0" indent="0" algn="r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See page 200 of text for more detail!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357996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66555B-1359-E847-8BCD-ED786060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" y="638154"/>
            <a:ext cx="5125193" cy="5591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94EAAE-B05F-BA4A-A024-A0FB735C6074}"/>
              </a:ext>
            </a:extLst>
          </p:cNvPr>
          <p:cNvSpPr txBox="1"/>
          <p:nvPr/>
        </p:nvSpPr>
        <p:spPr>
          <a:xfrm>
            <a:off x="6969211" y="2038865"/>
            <a:ext cx="4683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See page 200 of text for more detail!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4112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2BE20-6681-1044-A7C6-6D51D76D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 Structure and function</a:t>
            </a:r>
          </a:p>
        </p:txBody>
      </p:sp>
    </p:spTree>
    <p:extLst>
      <p:ext uri="{BB962C8B-B14F-4D97-AF65-F5344CB8AC3E}">
        <p14:creationId xmlns:p14="http://schemas.microsoft.com/office/powerpoint/2010/main" val="247368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65" y="222392"/>
            <a:ext cx="9784080" cy="1508760"/>
          </a:xfrm>
        </p:spPr>
        <p:txBody>
          <a:bodyPr/>
          <a:lstStyle/>
          <a:p>
            <a:r>
              <a:rPr lang="en-AU" dirty="0"/>
              <a:t>Antagonistic Muscles -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65" y="1858681"/>
            <a:ext cx="8595988" cy="4846319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en-AU" altLang="en-US" sz="2800" dirty="0">
                <a:ea typeface="ＭＳ Ｐゴシック" panose="020B0600070205080204" pitchFamily="34" charset="-128"/>
              </a:rPr>
              <a:t>Using the biceps and triceps as an example:</a:t>
            </a:r>
          </a:p>
          <a:p>
            <a:pPr marL="609600" indent="-609600">
              <a:buNone/>
            </a:pPr>
            <a:endParaRPr lang="en-AU" altLang="en-US" sz="2800" dirty="0">
              <a:ea typeface="ＭＳ Ｐゴシック" panose="020B0600070205080204" pitchFamily="34" charset="-128"/>
            </a:endParaRPr>
          </a:p>
          <a:p>
            <a:pPr marL="609600" indent="-609600">
              <a:buFontTx/>
              <a:buAutoNum type="arabicPeriod"/>
            </a:pPr>
            <a:r>
              <a:rPr lang="en-AU" altLang="en-US" sz="2800" b="1" dirty="0">
                <a:ea typeface="ＭＳ Ｐゴシック" panose="020B0600070205080204" pitchFamily="34" charset="-128"/>
              </a:rPr>
              <a:t>When the arm bends at the elbow (flexion) which muscle is the </a:t>
            </a:r>
            <a:r>
              <a:rPr lang="en-AU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agonist</a:t>
            </a:r>
            <a:r>
              <a:rPr lang="en-AU" altLang="en-US" sz="2800" b="1" dirty="0">
                <a:ea typeface="ＭＳ Ｐゴシック" panose="020B0600070205080204" pitchFamily="34" charset="-128"/>
              </a:rPr>
              <a:t> and which the </a:t>
            </a:r>
            <a:r>
              <a:rPr lang="en-AU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antagonist</a:t>
            </a:r>
            <a:r>
              <a:rPr lang="en-AU" altLang="en-US" sz="2800" b="1" dirty="0">
                <a:ea typeface="ＭＳ Ｐゴシック" panose="020B0600070205080204" pitchFamily="34" charset="-128"/>
              </a:rPr>
              <a:t>?</a:t>
            </a:r>
          </a:p>
          <a:p>
            <a:pPr marL="609600" indent="-609600">
              <a:buFontTx/>
              <a:buAutoNum type="arabicPeriod"/>
            </a:pPr>
            <a:r>
              <a:rPr lang="en-AU" altLang="en-US" sz="2800" b="1" dirty="0">
                <a:ea typeface="ＭＳ Ｐゴシック" panose="020B0600070205080204" pitchFamily="34" charset="-128"/>
              </a:rPr>
              <a:t>What about when the arm straightens (extension)?</a:t>
            </a:r>
          </a:p>
          <a:p>
            <a:pPr marL="609600" indent="-609600">
              <a:buNone/>
            </a:pPr>
            <a:endParaRPr lang="en-AU" altLang="en-US" sz="2800" dirty="0">
              <a:ea typeface="ＭＳ Ｐゴシック" panose="020B0600070205080204" pitchFamily="34" charset="-128"/>
            </a:endParaRPr>
          </a:p>
          <a:p>
            <a:pPr marL="609600" indent="-609600">
              <a:buNone/>
            </a:pPr>
            <a:r>
              <a:rPr lang="en-AU" altLang="en-US" sz="2800" dirty="0">
                <a:ea typeface="ＭＳ Ｐゴシック" panose="020B0600070205080204" pitchFamily="34" charset="-128"/>
              </a:rPr>
              <a:t>Are the same muscles always part of an antagonistic pair? </a:t>
            </a:r>
            <a:endParaRPr lang="en-AU" altLang="en-US" sz="2800" i="1" dirty="0">
              <a:ea typeface="ＭＳ Ｐゴシック" panose="020B0600070205080204" pitchFamily="34" charset="-128"/>
            </a:endParaRPr>
          </a:p>
          <a:p>
            <a:pPr marL="1066800" lvl="1" indent="-609600">
              <a:buNone/>
            </a:pPr>
            <a:r>
              <a:rPr lang="en-AU" altLang="en-US" sz="2800" i="1" dirty="0">
                <a:ea typeface="ＭＳ Ｐゴシック" panose="020B0600070205080204" pitchFamily="34" charset="-128"/>
              </a:rPr>
              <a:t> - No, it depends on the movement required</a:t>
            </a:r>
          </a:p>
          <a:p>
            <a:endParaRPr lang="en-A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063" y="2483707"/>
            <a:ext cx="2969950" cy="28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62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51" y="307909"/>
            <a:ext cx="9784080" cy="1508760"/>
          </a:xfrm>
        </p:spPr>
        <p:txBody>
          <a:bodyPr/>
          <a:lstStyle/>
          <a:p>
            <a:r>
              <a:rPr lang="en-AU" dirty="0"/>
              <a:t>ANTAGONISTIC MUSCLES - EXAMPLE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23565" y="2137720"/>
            <a:ext cx="8856109" cy="4225132"/>
            <a:chOff x="476" y="845"/>
            <a:chExt cx="4944" cy="2586"/>
          </a:xfrm>
        </p:grpSpPr>
        <p:pic>
          <p:nvPicPr>
            <p:cNvPr id="5" name="Picture 7" descr="N0026124 wel ph li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845"/>
              <a:ext cx="2474" cy="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016" y="1071"/>
              <a:ext cx="240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/>
                <a:t>FLEXION: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/>
                <a:t>Biceps contracts - </a:t>
              </a:r>
              <a:r>
                <a:rPr lang="en-US" altLang="en-US" sz="2400" b="1" dirty="0">
                  <a:solidFill>
                    <a:srgbClr val="00B050"/>
                  </a:solidFill>
                </a:rPr>
                <a:t>Agonist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/>
                <a:t>triceps relaxes - </a:t>
              </a:r>
              <a:r>
                <a:rPr lang="en-US" altLang="en-US" sz="2400" b="1" dirty="0">
                  <a:solidFill>
                    <a:srgbClr val="00B050"/>
                  </a:solidFill>
                </a:rPr>
                <a:t>Antagonist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016" y="2387"/>
              <a:ext cx="2359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/>
                <a:t>EXTENSION: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/>
                <a:t>Biceps relaxes  - </a:t>
              </a:r>
              <a:r>
                <a:rPr lang="en-US" altLang="en-US" sz="2400" b="1" dirty="0">
                  <a:solidFill>
                    <a:srgbClr val="00B050"/>
                  </a:solidFill>
                </a:rPr>
                <a:t>Antagonist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/>
                <a:t>triceps contracts - </a:t>
              </a:r>
              <a:r>
                <a:rPr lang="en-US" altLang="en-US" sz="2400" b="1" dirty="0">
                  <a:solidFill>
                    <a:schemeClr val="accent5">
                      <a:lumMod val="75000"/>
                    </a:schemeClr>
                  </a:solidFill>
                </a:rPr>
                <a:t>Ago</a:t>
              </a:r>
              <a:r>
                <a:rPr lang="en-US" altLang="en-US" sz="2400" b="1" dirty="0">
                  <a:solidFill>
                    <a:srgbClr val="00B050"/>
                  </a:solidFill>
                </a:rPr>
                <a:t>nist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137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65" y="284176"/>
            <a:ext cx="9784080" cy="1508760"/>
          </a:xfrm>
        </p:spPr>
        <p:txBody>
          <a:bodyPr/>
          <a:lstStyle/>
          <a:p>
            <a:r>
              <a:rPr lang="en-AU" dirty="0"/>
              <a:t>Muscle tone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588" y="2024036"/>
            <a:ext cx="11623395" cy="4206240"/>
          </a:xfrm>
        </p:spPr>
        <p:txBody>
          <a:bodyPr>
            <a:normAutofit/>
          </a:bodyPr>
          <a:lstStyle/>
          <a:p>
            <a:r>
              <a:rPr lang="en-AU" altLang="en-US" sz="2800" dirty="0">
                <a:ea typeface="ＭＳ Ｐゴシック" panose="020B0600070205080204" pitchFamily="34" charset="-128"/>
              </a:rPr>
              <a:t>Is the </a:t>
            </a:r>
            <a:r>
              <a:rPr lang="en-AU" altLang="en-US" sz="2800" b="1" dirty="0">
                <a:ea typeface="ＭＳ Ｐゴシック" panose="020B0600070205080204" pitchFamily="34" charset="-128"/>
              </a:rPr>
              <a:t>partial contraction </a:t>
            </a:r>
            <a:r>
              <a:rPr lang="en-AU" altLang="en-US" sz="2800" dirty="0">
                <a:ea typeface="ＭＳ Ｐゴシック" panose="020B0600070205080204" pitchFamily="34" charset="-128"/>
              </a:rPr>
              <a:t>of the skeletal muscles</a:t>
            </a:r>
          </a:p>
          <a:p>
            <a:r>
              <a:rPr lang="en-AU" altLang="en-US" sz="2800" dirty="0">
                <a:ea typeface="ＭＳ Ｐゴシック" panose="020B0600070205080204" pitchFamily="34" charset="-128"/>
              </a:rPr>
              <a:t>At any given time, </a:t>
            </a:r>
            <a:r>
              <a:rPr lang="en-AU" altLang="en-US" sz="2800" b="1" u="sng" dirty="0">
                <a:ea typeface="ＭＳ Ｐゴシック" panose="020B0600070205080204" pitchFamily="34" charset="-128"/>
              </a:rPr>
              <a:t>some fibres in the muscle are contracted and some are relaxed</a:t>
            </a:r>
          </a:p>
          <a:p>
            <a:r>
              <a:rPr lang="en-AU" altLang="en-US" sz="2800" dirty="0">
                <a:ea typeface="ＭＳ Ｐゴシック" panose="020B0600070205080204" pitchFamily="34" charset="-128"/>
              </a:rPr>
              <a:t>This does not cause fatigue as the </a:t>
            </a:r>
            <a:r>
              <a:rPr lang="en-AU" altLang="en-US" sz="2800" b="1" dirty="0">
                <a:ea typeface="ＭＳ Ｐゴシック" panose="020B0600070205080204" pitchFamily="34" charset="-128"/>
              </a:rPr>
              <a:t>fibres continually switch roles</a:t>
            </a:r>
          </a:p>
          <a:p>
            <a:r>
              <a:rPr lang="en-AU" altLang="en-US" sz="2800" dirty="0">
                <a:ea typeface="ＭＳ Ｐゴシック" panose="020B0600070205080204" pitchFamily="34" charset="-128"/>
              </a:rPr>
              <a:t>Muscle tone is important in maintaining </a:t>
            </a:r>
            <a:r>
              <a:rPr lang="en-AU" altLang="en-US" sz="2800" b="1" dirty="0">
                <a:ea typeface="ＭＳ Ｐゴシック" panose="020B0600070205080204" pitchFamily="34" charset="-128"/>
              </a:rPr>
              <a:t>body posture.</a:t>
            </a:r>
          </a:p>
          <a:p>
            <a:r>
              <a:rPr lang="en-AU" altLang="en-US" sz="2800" b="1" dirty="0">
                <a:ea typeface="ＭＳ Ｐゴシック" panose="020B0600070205080204" pitchFamily="34" charset="-128"/>
              </a:rPr>
              <a:t>Body posture </a:t>
            </a:r>
            <a:r>
              <a:rPr lang="en-AU" altLang="en-US" sz="2800" dirty="0">
                <a:ea typeface="ＭＳ Ｐゴシック" panose="020B0600070205080204" pitchFamily="34" charset="-128"/>
              </a:rPr>
              <a:t>is the characteristic way in which a person holds their body when standing or sitting. 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768683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Skeletal system</a:t>
            </a:r>
          </a:p>
        </p:txBody>
      </p:sp>
    </p:spTree>
    <p:extLst>
      <p:ext uri="{BB962C8B-B14F-4D97-AF65-F5344CB8AC3E}">
        <p14:creationId xmlns:p14="http://schemas.microsoft.com/office/powerpoint/2010/main" val="1994693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38" y="258646"/>
            <a:ext cx="9784080" cy="1508760"/>
          </a:xfrm>
        </p:spPr>
        <p:txBody>
          <a:bodyPr/>
          <a:lstStyle/>
          <a:p>
            <a:r>
              <a:rPr lang="en-AU" dirty="0"/>
              <a:t>Function of the skeletal 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94024"/>
            <a:ext cx="12051762" cy="52185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AU" altLang="en-US" sz="2600" dirty="0">
                <a:ea typeface="ＭＳ Ｐゴシック" panose="020B0600070205080204" pitchFamily="34" charset="-128"/>
              </a:rPr>
              <a:t>The </a:t>
            </a:r>
            <a:r>
              <a:rPr lang="en-AU" altLang="en-US" sz="2600" b="1" dirty="0">
                <a:ea typeface="ＭＳ Ｐゴシック" panose="020B0600070205080204" pitchFamily="34" charset="-128"/>
              </a:rPr>
              <a:t>function </a:t>
            </a:r>
            <a:r>
              <a:rPr lang="en-AU" altLang="en-US" sz="2600" dirty="0">
                <a:ea typeface="ＭＳ Ｐゴシック" panose="020B0600070205080204" pitchFamily="34" charset="-128"/>
              </a:rPr>
              <a:t>of the skeletal system is to: </a:t>
            </a:r>
          </a:p>
          <a:p>
            <a:pPr marL="971550" lvl="1" indent="-514350">
              <a:buFontTx/>
              <a:buAutoNum type="arabicPeriod"/>
            </a:pP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Protect</a:t>
            </a:r>
            <a:r>
              <a:rPr lang="en-AU" altLang="en-US" sz="2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AU" altLang="en-US" sz="2600" dirty="0">
                <a:ea typeface="ＭＳ Ｐゴシック" panose="020B0600070205080204" pitchFamily="34" charset="-128"/>
              </a:rPr>
              <a:t>internal organs, e.g.</a:t>
            </a:r>
          </a:p>
          <a:p>
            <a:pPr marL="1428750" lvl="2" indent="-514350"/>
            <a:r>
              <a:rPr lang="en-AU" altLang="en-US" sz="2600" dirty="0">
                <a:ea typeface="ＭＳ Ｐゴシック" panose="020B0600070205080204" pitchFamily="34" charset="-128"/>
              </a:rPr>
              <a:t>brain in skull</a:t>
            </a:r>
          </a:p>
          <a:p>
            <a:pPr marL="1428750" lvl="2" indent="-514350"/>
            <a:r>
              <a:rPr lang="en-AU" altLang="en-US" sz="2600" dirty="0">
                <a:ea typeface="ＭＳ Ｐゴシック" panose="020B0600070205080204" pitchFamily="34" charset="-128"/>
              </a:rPr>
              <a:t>heart &amp; lungs in rib cage</a:t>
            </a:r>
          </a:p>
          <a:p>
            <a:pPr marL="1428750" lvl="2" indent="-514350"/>
            <a:r>
              <a:rPr lang="en-AU" altLang="en-US" sz="2600" dirty="0">
                <a:ea typeface="ＭＳ Ｐゴシック" panose="020B0600070205080204" pitchFamily="34" charset="-128"/>
              </a:rPr>
              <a:t>spinal cord in vertebrae</a:t>
            </a:r>
          </a:p>
          <a:p>
            <a:pPr marL="971550" lvl="1" indent="-514350">
              <a:buFontTx/>
              <a:buAutoNum type="arabicPeriod"/>
            </a:pPr>
            <a:r>
              <a:rPr lang="en-US" altLang="en-US" sz="2600" b="1" dirty="0">
                <a:solidFill>
                  <a:schemeClr val="tx2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Support</a:t>
            </a:r>
            <a:r>
              <a:rPr lang="en-AU" altLang="en-US" sz="2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AU" altLang="en-US" sz="2600" dirty="0">
                <a:ea typeface="ＭＳ Ｐゴシック" panose="020B0600070205080204" pitchFamily="34" charset="-128"/>
              </a:rPr>
              <a:t>body structures</a:t>
            </a:r>
          </a:p>
          <a:p>
            <a:pPr marL="971550" lvl="1" indent="-514350">
              <a:buFontTx/>
              <a:buAutoNum type="arabicPeriod"/>
            </a:pPr>
            <a:r>
              <a:rPr lang="en-AU" altLang="en-US" sz="2600" dirty="0">
                <a:ea typeface="ＭＳ Ｐゴシック" panose="020B0600070205080204" pitchFamily="34" charset="-128"/>
              </a:rPr>
              <a:t>Provide for </a:t>
            </a: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attachment</a:t>
            </a:r>
            <a:r>
              <a:rPr lang="en-AU" altLang="en-US" sz="26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AU" altLang="en-US" sz="2600" dirty="0">
                <a:ea typeface="ＭＳ Ｐゴシック" panose="020B0600070205080204" pitchFamily="34" charset="-128"/>
              </a:rPr>
              <a:t>of the muscles to allow </a:t>
            </a: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movement</a:t>
            </a:r>
            <a:r>
              <a:rPr lang="en-AU" altLang="en-US" sz="26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(</a:t>
            </a: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articulation</a:t>
            </a:r>
            <a:r>
              <a:rPr lang="en-AU" altLang="en-US" sz="26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)</a:t>
            </a:r>
          </a:p>
          <a:p>
            <a:pPr marL="971550" lvl="1" indent="-514350">
              <a:buFontTx/>
              <a:buAutoNum type="arabicPeriod" startAt="4"/>
            </a:pP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Storage</a:t>
            </a:r>
            <a:r>
              <a:rPr lang="en-AU" altLang="en-US" sz="2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AU" altLang="en-US" sz="2600" dirty="0">
                <a:ea typeface="ＭＳ Ｐゴシック" panose="020B0600070205080204" pitchFamily="34" charset="-128"/>
              </a:rPr>
              <a:t>of:</a:t>
            </a:r>
          </a:p>
          <a:p>
            <a:pPr marL="1371600" lvl="2" indent="-514350"/>
            <a:r>
              <a:rPr lang="en-AU" altLang="en-US" sz="2600" dirty="0">
                <a:ea typeface="ＭＳ Ｐゴシック" panose="020B0600070205080204" pitchFamily="34" charset="-128"/>
              </a:rPr>
              <a:t>Minerals (calcium, phosphorus, sodium &amp; potassium)</a:t>
            </a:r>
          </a:p>
          <a:p>
            <a:pPr marL="1371600" lvl="2" indent="-514350"/>
            <a:r>
              <a:rPr lang="en-AU" altLang="en-US" sz="2600" dirty="0">
                <a:ea typeface="ＭＳ Ｐゴシック" panose="020B0600070205080204" pitchFamily="34" charset="-128"/>
              </a:rPr>
              <a:t>Fat</a:t>
            </a:r>
          </a:p>
          <a:p>
            <a:pPr marL="971550" lvl="1" indent="-514350">
              <a:buFontTx/>
              <a:buAutoNum type="arabicPeriod" startAt="4"/>
            </a:pPr>
            <a:r>
              <a:rPr lang="en-AU" altLang="en-US" sz="2600" dirty="0">
                <a:ea typeface="ＭＳ Ｐゴシック" panose="020B0600070205080204" pitchFamily="34" charset="-128"/>
              </a:rPr>
              <a:t>Formation of </a:t>
            </a: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blood cells </a:t>
            </a:r>
            <a:r>
              <a:rPr lang="en-AU" altLang="en-US" sz="2600" dirty="0">
                <a:ea typeface="ＭＳ Ｐゴシック" panose="020B0600070205080204" pitchFamily="34" charset="-128"/>
              </a:rPr>
              <a:t>(in red bone marrow)</a:t>
            </a:r>
            <a:endParaRPr lang="en-US" altLang="en-US" sz="2600" dirty="0">
              <a:ea typeface="ＭＳ Ｐゴシック" panose="020B0600070205080204" pitchFamily="34" charset="-128"/>
            </a:endParaRPr>
          </a:p>
          <a:p>
            <a:pPr marL="971550" lvl="1" indent="-514350">
              <a:buFontTx/>
              <a:buAutoNum type="arabicPeriod"/>
            </a:pPr>
            <a:endParaRPr lang="en-AU" altLang="en-US" sz="2600" dirty="0">
              <a:ea typeface="ＭＳ Ｐゴシック" panose="020B0600070205080204" pitchFamily="34" charset="-128"/>
            </a:endParaRPr>
          </a:p>
          <a:p>
            <a:endParaRPr lang="en-AU" sz="2600" dirty="0"/>
          </a:p>
        </p:txBody>
      </p:sp>
      <p:pic>
        <p:nvPicPr>
          <p:cNvPr id="1026" name="Picture 2" descr="Image result for SKEL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580" y="916026"/>
            <a:ext cx="2929890" cy="292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7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KEL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0" y="272991"/>
            <a:ext cx="5778718" cy="62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E7336E-F218-2146-A8B9-34B3408F3F70}"/>
              </a:ext>
            </a:extLst>
          </p:cNvPr>
          <p:cNvSpPr txBox="1"/>
          <p:nvPr/>
        </p:nvSpPr>
        <p:spPr>
          <a:xfrm>
            <a:off x="7206392" y="2008141"/>
            <a:ext cx="3667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 do not need to know all these bones! </a:t>
            </a:r>
          </a:p>
        </p:txBody>
      </p:sp>
    </p:spTree>
    <p:extLst>
      <p:ext uri="{BB962C8B-B14F-4D97-AF65-F5344CB8AC3E}">
        <p14:creationId xmlns:p14="http://schemas.microsoft.com/office/powerpoint/2010/main" val="1122842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12" y="296532"/>
            <a:ext cx="9784080" cy="1508760"/>
          </a:xfrm>
        </p:spPr>
        <p:txBody>
          <a:bodyPr/>
          <a:lstStyle/>
          <a:p>
            <a:r>
              <a:rPr lang="en-AU" dirty="0"/>
              <a:t>Divisions of the skeleton</a:t>
            </a:r>
          </a:p>
        </p:txBody>
      </p:sp>
      <p:pic>
        <p:nvPicPr>
          <p:cNvPr id="4" name="Picture 12" descr="Mariana Ruiz Villarreal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6152" y="1921763"/>
            <a:ext cx="3159125" cy="4525962"/>
          </a:xfrm>
          <a:solidFill>
            <a:schemeClr val="bg2"/>
          </a:solidFill>
        </p:spPr>
      </p:pic>
      <p:pic>
        <p:nvPicPr>
          <p:cNvPr id="5" name="Picture 13" descr="Mariana Ruiz Villarreal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1338" y="1921763"/>
            <a:ext cx="2208005" cy="40815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16621" y="6186115"/>
            <a:ext cx="2518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Axial Skeleton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5275" y="6186115"/>
            <a:ext cx="4312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Appendicular Skeleton</a:t>
            </a:r>
          </a:p>
        </p:txBody>
      </p:sp>
    </p:spTree>
    <p:extLst>
      <p:ext uri="{BB962C8B-B14F-4D97-AF65-F5344CB8AC3E}">
        <p14:creationId xmlns:p14="http://schemas.microsoft.com/office/powerpoint/2010/main" val="3767454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78" y="271819"/>
            <a:ext cx="9784080" cy="1508760"/>
          </a:xfrm>
        </p:spPr>
        <p:txBody>
          <a:bodyPr/>
          <a:lstStyle/>
          <a:p>
            <a:r>
              <a:rPr lang="en-AU" dirty="0"/>
              <a:t>Divisions of the skeleton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>
          <a:xfrm>
            <a:off x="1251678" y="2286001"/>
            <a:ext cx="4788904" cy="359359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Axial skeleton</a:t>
            </a:r>
          </a:p>
          <a:p>
            <a:pPr lvl="1" eaLnBrk="1" hangingPunct="1"/>
            <a:r>
              <a:rPr lang="en-US" altLang="en-US" sz="2600" dirty="0">
                <a:ea typeface="ＭＳ Ｐゴシック" panose="020B0600070205080204" pitchFamily="34" charset="-128"/>
              </a:rPr>
              <a:t>Skull</a:t>
            </a:r>
          </a:p>
          <a:p>
            <a:pPr lvl="1" eaLnBrk="1" hangingPunct="1"/>
            <a:r>
              <a:rPr lang="en-US" altLang="en-US" sz="2600" dirty="0">
                <a:ea typeface="ＭＳ Ｐゴシック" panose="020B0600070205080204" pitchFamily="34" charset="-128"/>
              </a:rPr>
              <a:t>Vertebral column (backbone)</a:t>
            </a:r>
          </a:p>
          <a:p>
            <a:pPr lvl="1" eaLnBrk="1" hangingPunct="1"/>
            <a:r>
              <a:rPr lang="en-US" altLang="en-US" sz="2600" dirty="0">
                <a:ea typeface="ＭＳ Ｐゴシック" panose="020B0600070205080204" pitchFamily="34" charset="-128"/>
              </a:rPr>
              <a:t>Ribcage</a:t>
            </a:r>
          </a:p>
          <a:p>
            <a:pPr eaLnBrk="1" hangingPunct="1"/>
            <a:endParaRPr lang="en-US" altLang="en-US" sz="2600" dirty="0">
              <a:ea typeface="ＭＳ Ｐゴシック" panose="020B0600070205080204" pitchFamily="34" charset="-128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217087" y="2286001"/>
            <a:ext cx="4038600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Appendicular skeleton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Pectoral girdle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Upper limbs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Pelvic girdle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Lower limbs</a:t>
            </a:r>
          </a:p>
        </p:txBody>
      </p:sp>
      <p:pic>
        <p:nvPicPr>
          <p:cNvPr id="6" name="Picture 12" descr="Mariana Ruiz Villarreal 4">
            <a:extLst>
              <a:ext uri="{FF2B5EF4-FFF2-40B4-BE49-F238E27FC236}">
                <a16:creationId xmlns:a16="http://schemas.microsoft.com/office/drawing/2014/main" id="{31FB1966-FBD1-D649-A693-0B61D083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5722" y="3647745"/>
            <a:ext cx="2240760" cy="321025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7" name="Picture 13" descr="Mariana Ruiz Villarreal 3">
            <a:extLst>
              <a:ext uri="{FF2B5EF4-FFF2-40B4-BE49-F238E27FC236}">
                <a16:creationId xmlns:a16="http://schemas.microsoft.com/office/drawing/2014/main" id="{F605082B-18E2-5E40-B547-509349EA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8189" y="2508190"/>
            <a:ext cx="2208005" cy="4081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0546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0529D-D4EB-A94C-A243-B325DB4A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Axial skeleton</a:t>
            </a:r>
          </a:p>
        </p:txBody>
      </p:sp>
    </p:spTree>
    <p:extLst>
      <p:ext uri="{BB962C8B-B14F-4D97-AF65-F5344CB8AC3E}">
        <p14:creationId xmlns:p14="http://schemas.microsoft.com/office/powerpoint/2010/main" val="3044681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32" y="333603"/>
            <a:ext cx="9784080" cy="1508760"/>
          </a:xfrm>
        </p:spPr>
        <p:txBody>
          <a:bodyPr/>
          <a:lstStyle/>
          <a:p>
            <a:r>
              <a:rPr lang="en-AU" dirty="0"/>
              <a:t>Skull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3" y="2355266"/>
            <a:ext cx="6360004" cy="4073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E9AA2-EEDE-B347-A4DD-3F2BA30E2DBD}"/>
              </a:ext>
            </a:extLst>
          </p:cNvPr>
          <p:cNvSpPr txBox="1"/>
          <p:nvPr/>
        </p:nvSpPr>
        <p:spPr>
          <a:xfrm>
            <a:off x="7787159" y="3169676"/>
            <a:ext cx="3667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 do not need to know all these bones! </a:t>
            </a:r>
          </a:p>
        </p:txBody>
      </p:sp>
    </p:spTree>
    <p:extLst>
      <p:ext uri="{BB962C8B-B14F-4D97-AF65-F5344CB8AC3E}">
        <p14:creationId xmlns:p14="http://schemas.microsoft.com/office/powerpoint/2010/main" val="14556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usclesatlas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18" y="170302"/>
            <a:ext cx="6894301" cy="64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4208F-0ADD-BF4F-A115-A58E3AD94F75}"/>
              </a:ext>
            </a:extLst>
          </p:cNvPr>
          <p:cNvSpPr txBox="1"/>
          <p:nvPr/>
        </p:nvSpPr>
        <p:spPr>
          <a:xfrm>
            <a:off x="8775700" y="2230562"/>
            <a:ext cx="307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You do not need to know all these muscles! </a:t>
            </a:r>
          </a:p>
        </p:txBody>
      </p:sp>
    </p:spTree>
    <p:extLst>
      <p:ext uri="{BB962C8B-B14F-4D97-AF65-F5344CB8AC3E}">
        <p14:creationId xmlns:p14="http://schemas.microsoft.com/office/powerpoint/2010/main" val="2051828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347" y="333603"/>
            <a:ext cx="9784080" cy="1508760"/>
          </a:xfrm>
        </p:spPr>
        <p:txBody>
          <a:bodyPr/>
          <a:lstStyle/>
          <a:p>
            <a:r>
              <a:rPr lang="en-AU" dirty="0"/>
              <a:t>Vertebral Column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8" y="1930145"/>
            <a:ext cx="6870357" cy="47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36" y="308889"/>
            <a:ext cx="9784080" cy="1508760"/>
          </a:xfrm>
        </p:spPr>
        <p:txBody>
          <a:bodyPr/>
          <a:lstStyle/>
          <a:p>
            <a:r>
              <a:rPr lang="en-AU" dirty="0"/>
              <a:t>Vertebra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7" y="1911747"/>
            <a:ext cx="7401697" cy="48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9" y="296532"/>
            <a:ext cx="9784080" cy="1508760"/>
          </a:xfrm>
        </p:spPr>
        <p:txBody>
          <a:bodyPr/>
          <a:lstStyle/>
          <a:p>
            <a:r>
              <a:rPr lang="en-AU" dirty="0"/>
              <a:t>Rib cage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8" y="1935182"/>
            <a:ext cx="7632161" cy="478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37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197" y="273425"/>
            <a:ext cx="9784080" cy="1508760"/>
          </a:xfrm>
        </p:spPr>
        <p:txBody>
          <a:bodyPr/>
          <a:lstStyle/>
          <a:p>
            <a:r>
              <a:rPr lang="en-AU" dirty="0"/>
              <a:t>Pelvic girdle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42" y="1942824"/>
            <a:ext cx="8175621" cy="47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26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54" y="271819"/>
            <a:ext cx="9784080" cy="1508760"/>
          </a:xfrm>
        </p:spPr>
        <p:txBody>
          <a:bodyPr/>
          <a:lstStyle/>
          <a:p>
            <a:r>
              <a:rPr lang="en-AU" dirty="0"/>
              <a:t>Pectoral girdle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1" y="1949531"/>
            <a:ext cx="7369440" cy="477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229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E61F-B1E0-1644-BEA9-03A779B3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Appendicular skeleton</a:t>
            </a:r>
          </a:p>
        </p:txBody>
      </p:sp>
    </p:spTree>
    <p:extLst>
      <p:ext uri="{BB962C8B-B14F-4D97-AF65-F5344CB8AC3E}">
        <p14:creationId xmlns:p14="http://schemas.microsoft.com/office/powerpoint/2010/main" val="1415391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9" y="296533"/>
            <a:ext cx="9784080" cy="1508760"/>
          </a:xfrm>
        </p:spPr>
        <p:txBody>
          <a:bodyPr/>
          <a:lstStyle/>
          <a:p>
            <a:r>
              <a:rPr lang="en-AU" dirty="0"/>
              <a:t>Upper and lower limbs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9" y="1958354"/>
            <a:ext cx="6075210" cy="46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93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38" y="255386"/>
            <a:ext cx="9784080" cy="1508760"/>
          </a:xfrm>
        </p:spPr>
        <p:txBody>
          <a:bodyPr/>
          <a:lstStyle/>
          <a:p>
            <a:r>
              <a:rPr lang="en-AU" dirty="0"/>
              <a:t>Hand and foot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38" y="1974211"/>
            <a:ext cx="5014929" cy="4686081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73" y="1974211"/>
            <a:ext cx="4366623" cy="468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90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3D4B-3107-0E4A-9F1A-197867C4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bone</a:t>
            </a:r>
          </a:p>
        </p:txBody>
      </p:sp>
    </p:spTree>
    <p:extLst>
      <p:ext uri="{BB962C8B-B14F-4D97-AF65-F5344CB8AC3E}">
        <p14:creationId xmlns:p14="http://schemas.microsoft.com/office/powerpoint/2010/main" val="36899555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0001019 alan boyd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3743" y="245376"/>
            <a:ext cx="9098991" cy="6331984"/>
          </a:xfrm>
          <a:noFill/>
        </p:spPr>
      </p:pic>
    </p:spTree>
    <p:extLst>
      <p:ext uri="{BB962C8B-B14F-4D97-AF65-F5344CB8AC3E}">
        <p14:creationId xmlns:p14="http://schemas.microsoft.com/office/powerpoint/2010/main" val="295160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19" y="365757"/>
            <a:ext cx="9784080" cy="1508760"/>
          </a:xfrm>
        </p:spPr>
        <p:txBody>
          <a:bodyPr/>
          <a:lstStyle/>
          <a:p>
            <a:r>
              <a:rPr lang="en-US" dirty="0"/>
              <a:t>Function of muscles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0282"/>
            <a:ext cx="12192000" cy="39980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Provides the source </a:t>
            </a:r>
            <a:r>
              <a:rPr lang="en-US" altLang="en-US" sz="2800" b="1" dirty="0"/>
              <a:t>of power for movement and posture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Alters the </a:t>
            </a:r>
            <a:r>
              <a:rPr lang="en-US" altLang="en-US" sz="2800" b="1" dirty="0"/>
              <a:t>shape and size </a:t>
            </a:r>
            <a:r>
              <a:rPr lang="en-US" altLang="en-US" sz="2800" dirty="0"/>
              <a:t>of internal organs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Muscle cells get </a:t>
            </a:r>
            <a:r>
              <a:rPr lang="en-US" altLang="en-US" sz="2800" b="1" i="1" dirty="0"/>
              <a:t>shorter</a:t>
            </a:r>
            <a:r>
              <a:rPr lang="en-US" altLang="en-US" sz="2800" dirty="0"/>
              <a:t> (</a:t>
            </a:r>
            <a:r>
              <a:rPr lang="en-US" altLang="en-US" sz="2800" b="1" dirty="0"/>
              <a:t>contract</a:t>
            </a:r>
            <a:r>
              <a:rPr lang="en-US" altLang="en-US" sz="2800" dirty="0"/>
              <a:t>) when stimulated by nerves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When the stimulation is removed the cells return to their original shape (</a:t>
            </a:r>
            <a:r>
              <a:rPr lang="en-US" altLang="en-US" sz="2800" b="1" dirty="0"/>
              <a:t>relax</a:t>
            </a:r>
            <a:r>
              <a:rPr lang="en-US" altLang="en-US" sz="2800" dirty="0"/>
              <a:t>).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Muscle contraction applies force to the bones which act as levers to increase magnitude and speed of action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Recall</a:t>
            </a:r>
            <a:r>
              <a:rPr lang="en-US" altLang="en-US" sz="2800" dirty="0"/>
              <a:t> </a:t>
            </a:r>
            <a:r>
              <a:rPr lang="mr-IN" altLang="en-US" sz="2800" dirty="0"/>
              <a:t>–</a:t>
            </a:r>
            <a:r>
              <a:rPr lang="en-US" altLang="en-US" sz="2800" dirty="0"/>
              <a:t> muscles can be under voluntary (skeletal) or involuntary (cardiac and smooth) control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You will need to revise the structure of each of the three types of muscles!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3320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51" y="255385"/>
            <a:ext cx="9784080" cy="1508760"/>
          </a:xfrm>
        </p:spPr>
        <p:txBody>
          <a:bodyPr/>
          <a:lstStyle/>
          <a:p>
            <a:r>
              <a:rPr lang="en-AU" dirty="0"/>
              <a:t>Structure of bone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51" y="2060707"/>
            <a:ext cx="11685179" cy="4461164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Bone is classified as a </a:t>
            </a:r>
            <a:r>
              <a:rPr lang="en-US" altLang="en-US" sz="2800" b="1" u="sng" dirty="0">
                <a:ea typeface="ＭＳ Ｐゴシック" panose="020B0600070205080204" pitchFamily="34" charset="-128"/>
              </a:rPr>
              <a:t>connective tissue</a:t>
            </a:r>
            <a:endParaRPr lang="en-US" altLang="en-US" sz="2800" u="sng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Inorganic salts (calcium phosphate Ca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(PO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4</a:t>
            </a:r>
            <a:r>
              <a:rPr lang="en-US" altLang="en-US" sz="2800" dirty="0">
                <a:ea typeface="ＭＳ Ｐゴシック" panose="020B0600070205080204" pitchFamily="34" charset="-128"/>
              </a:rPr>
              <a:t>)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) are deposited in the matrix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These increase rigidity and strength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Several types of cells occur in bone. These include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osteoblasts</a:t>
            </a:r>
            <a:r>
              <a:rPr lang="en-US" altLang="en-US" sz="2800" dirty="0">
                <a:ea typeface="ＭＳ Ｐゴシック" panose="020B0600070205080204" pitchFamily="34" charset="-128"/>
              </a:rPr>
              <a:t>, which are young, bone-forming cells, and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osteocytes</a:t>
            </a:r>
            <a:r>
              <a:rPr lang="en-US" altLang="en-US" sz="2800" dirty="0">
                <a:ea typeface="ＭＳ Ｐゴシック" panose="020B0600070205080204" pitchFamily="34" charset="-128"/>
              </a:rPr>
              <a:t>, which are mature cells contained in cavities 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(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lacunae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).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Bone has a rich blood supply.</a:t>
            </a:r>
          </a:p>
          <a:p>
            <a:pPr marL="0" indent="0" algn="ctr">
              <a:buNone/>
            </a:pPr>
            <a:r>
              <a:rPr lang="en-US" altLang="en-U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See page 208 of text for more detail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0618504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32" y="256269"/>
            <a:ext cx="9784080" cy="1508760"/>
          </a:xfrm>
        </p:spPr>
        <p:txBody>
          <a:bodyPr/>
          <a:lstStyle/>
          <a:p>
            <a:r>
              <a:rPr lang="en-AU" dirty="0"/>
              <a:t>TYPES OF BONE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32" y="2064227"/>
            <a:ext cx="5138130" cy="3593591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Compact bone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- very hard</a:t>
            </a:r>
          </a:p>
          <a:p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Spongy bone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- porous, consisting of a network of small bony plates called trabeculae</a:t>
            </a:r>
            <a:endParaRPr lang="en-AU" altLang="en-US" sz="2800" dirty="0">
              <a:ea typeface="ＭＳ Ｐゴシック" panose="020B0600070205080204" pitchFamily="34" charset="-128"/>
            </a:endParaRPr>
          </a:p>
          <a:p>
            <a:endParaRPr lang="en-AU" sz="2800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6045402" y="2128806"/>
            <a:ext cx="5400675" cy="3529012"/>
            <a:chOff x="1701" y="2047"/>
            <a:chExt cx="2925" cy="1882"/>
          </a:xfrm>
        </p:grpSpPr>
        <p:pic>
          <p:nvPicPr>
            <p:cNvPr id="5" name="Picture 5" descr="N0019535 med art s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2047"/>
              <a:ext cx="1779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7"/>
            <p:cNvSpPr>
              <a:spLocks/>
            </p:cNvSpPr>
            <p:nvPr/>
          </p:nvSpPr>
          <p:spPr bwMode="auto">
            <a:xfrm>
              <a:off x="3538" y="2160"/>
              <a:ext cx="136" cy="703"/>
            </a:xfrm>
            <a:prstGeom prst="rightBrace">
              <a:avLst>
                <a:gd name="adj1" fmla="val 430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AutoShape 8"/>
            <p:cNvSpPr>
              <a:spLocks/>
            </p:cNvSpPr>
            <p:nvPr/>
          </p:nvSpPr>
          <p:spPr bwMode="auto">
            <a:xfrm>
              <a:off x="3538" y="2931"/>
              <a:ext cx="183" cy="907"/>
            </a:xfrm>
            <a:prstGeom prst="rightBrace">
              <a:avLst>
                <a:gd name="adj1" fmla="val 4130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742" y="2273"/>
              <a:ext cx="86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Compact bone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765" y="3135"/>
              <a:ext cx="86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Spongy bone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618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2" y="234604"/>
            <a:ext cx="9784080" cy="1508760"/>
          </a:xfrm>
        </p:spPr>
        <p:txBody>
          <a:bodyPr/>
          <a:lstStyle/>
          <a:p>
            <a:r>
              <a:rPr lang="en-AU" dirty="0"/>
              <a:t>Structure of compact bone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274" y="2027569"/>
            <a:ext cx="84105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13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58" y="270152"/>
            <a:ext cx="9784080" cy="1508760"/>
          </a:xfrm>
        </p:spPr>
        <p:txBody>
          <a:bodyPr/>
          <a:lstStyle/>
          <a:p>
            <a:r>
              <a:rPr lang="en-AU" dirty="0"/>
              <a:t>Structure of compact bone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97" y="2147779"/>
            <a:ext cx="11911907" cy="5338619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Compact bone consists of units called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Haversian systems (osteons)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Concentric layers of bone called </a:t>
            </a:r>
            <a:r>
              <a:rPr lang="en-US" alt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lamellae</a:t>
            </a:r>
            <a:r>
              <a:rPr lang="en-US" altLang="en-US" sz="2800" dirty="0">
                <a:ea typeface="ＭＳ Ｐゴシック" panose="020B0600070205080204" pitchFamily="34" charset="-128"/>
              </a:rPr>
              <a:t> surround a central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Haversian canal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800" dirty="0">
                <a:ea typeface="ＭＳ Ｐゴシック" panose="020B0600070205080204" pitchFamily="34" charset="-128"/>
              </a:rPr>
              <a:t>which carries nerves, blood and lymph vessels.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Between the lamellae layers are the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lacunae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containing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osteocytes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Tiny canals called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canaliculi</a:t>
            </a:r>
            <a:r>
              <a:rPr lang="en-US" altLang="en-US" sz="2800" dirty="0">
                <a:ea typeface="ＭＳ Ｐゴシック" panose="020B0600070205080204" pitchFamily="34" charset="-128"/>
              </a:rPr>
              <a:t> run between each lacunae to allow adjacent cells to make contact and pass materials from cell to cell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Haversian Systems run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parallel</a:t>
            </a:r>
            <a:r>
              <a:rPr lang="en-US" altLang="en-US" sz="2800" dirty="0">
                <a:ea typeface="ＭＳ Ｐゴシック" panose="020B0600070205080204" pitchFamily="34" charset="-128"/>
              </a:rPr>
              <a:t> to the long axis of the bone, giving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maximum strength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501465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0CDE9CDD-527F-C347-BAAD-19C683289799}"/>
              </a:ext>
            </a:extLst>
          </p:cNvPr>
          <p:cNvGrpSpPr>
            <a:grpSpLocks/>
          </p:cNvGrpSpPr>
          <p:nvPr/>
        </p:nvGrpSpPr>
        <p:grpSpPr bwMode="auto">
          <a:xfrm>
            <a:off x="951469" y="691978"/>
            <a:ext cx="10985157" cy="5572897"/>
            <a:chOff x="1424" y="1162"/>
            <a:chExt cx="4352" cy="2767"/>
          </a:xfrm>
        </p:grpSpPr>
        <p:pic>
          <p:nvPicPr>
            <p:cNvPr id="3" name="Picture 6" descr="N0012645 WPL">
              <a:extLst>
                <a:ext uri="{FF2B5EF4-FFF2-40B4-BE49-F238E27FC236}">
                  <a16:creationId xmlns:a16="http://schemas.microsoft.com/office/drawing/2014/main" id="{30029F0F-BCAC-A74E-A2F2-959820F2A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" y="1162"/>
              <a:ext cx="2692" cy="2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7">
              <a:extLst>
                <a:ext uri="{FF2B5EF4-FFF2-40B4-BE49-F238E27FC236}">
                  <a16:creationId xmlns:a16="http://schemas.microsoft.com/office/drawing/2014/main" id="{8C4153DF-9FD9-DA4D-BEE5-91E17E3AB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1826"/>
              <a:ext cx="11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Central canal</a:t>
              </a:r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8860FB18-3164-C24F-9D77-A2890473C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2704"/>
              <a:ext cx="1461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Lacunae housing mature osteocytes</a:t>
              </a:r>
            </a:p>
          </p:txBody>
        </p:sp>
        <p:sp>
          <p:nvSpPr>
            <p:cNvPr id="6" name="Line 9">
              <a:extLst>
                <a:ext uri="{FF2B5EF4-FFF2-40B4-BE49-F238E27FC236}">
                  <a16:creationId xmlns:a16="http://schemas.microsoft.com/office/drawing/2014/main" id="{807FC928-1C71-2D4D-8E78-BC10E60EE6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3" y="1979"/>
              <a:ext cx="1497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Line 10">
              <a:extLst>
                <a:ext uri="{FF2B5EF4-FFF2-40B4-BE49-F238E27FC236}">
                  <a16:creationId xmlns:a16="http://schemas.microsoft.com/office/drawing/2014/main" id="{5C39C8E9-BE80-264C-B3E0-5AEA2AAFA0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4" y="2840"/>
              <a:ext cx="726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AutoShape 12">
              <a:extLst>
                <a:ext uri="{FF2B5EF4-FFF2-40B4-BE49-F238E27FC236}">
                  <a16:creationId xmlns:a16="http://schemas.microsoft.com/office/drawing/2014/main" id="{6628CB0A-1F07-5B4E-896C-80880CA11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1344"/>
              <a:ext cx="136" cy="589"/>
            </a:xfrm>
            <a:prstGeom prst="rightBrace">
              <a:avLst>
                <a:gd name="adj1" fmla="val 36091"/>
                <a:gd name="adj2" fmla="val 50000"/>
              </a:avLst>
            </a:prstGeom>
            <a:noFill/>
            <a:ln w="539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66CDF015-7841-F54B-98CB-0B42A0716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1344"/>
              <a:ext cx="16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Concentric lamellae</a:t>
              </a:r>
            </a:p>
          </p:txBody>
        </p:sp>
        <p:sp>
          <p:nvSpPr>
            <p:cNvPr id="10" name="Line 14">
              <a:extLst>
                <a:ext uri="{FF2B5EF4-FFF2-40B4-BE49-F238E27FC236}">
                  <a16:creationId xmlns:a16="http://schemas.microsoft.com/office/drawing/2014/main" id="{0B5D301E-292D-594B-893C-57412FDAAA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4" y="1480"/>
              <a:ext cx="1361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38828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bone2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12" y="300595"/>
            <a:ext cx="8254314" cy="617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796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8" y="259462"/>
            <a:ext cx="9784080" cy="1508760"/>
          </a:xfrm>
        </p:spPr>
        <p:txBody>
          <a:bodyPr/>
          <a:lstStyle/>
          <a:p>
            <a:r>
              <a:rPr lang="en-AU" dirty="0"/>
              <a:t>Structure of spongy bone (cancellous BONE)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08" y="1931796"/>
            <a:ext cx="11410627" cy="359359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Does not have Haversian systems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Consists of an irregular arrangement of thin bony plates called </a:t>
            </a:r>
            <a:r>
              <a:rPr lang="en-US" alt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trabeculae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Osteocytes occupy lacunae in the trabeculae but the lamellae are not arranged in layers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Nerves, blood and lymph vessels pass through irregular spaces in the matrix</a:t>
            </a:r>
          </a:p>
          <a:p>
            <a:endParaRPr lang="en-AU" sz="2800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75" y="500757"/>
            <a:ext cx="2420426" cy="213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18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>
            <a:extLst>
              <a:ext uri="{FF2B5EF4-FFF2-40B4-BE49-F238E27FC236}">
                <a16:creationId xmlns:a16="http://schemas.microsoft.com/office/drawing/2014/main" id="{D9049D05-8DD2-AE45-AF97-84DF7F8C0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7" y="562541"/>
            <a:ext cx="6562531" cy="579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2748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06" y="298392"/>
            <a:ext cx="9784080" cy="1508760"/>
          </a:xfrm>
        </p:spPr>
        <p:txBody>
          <a:bodyPr/>
          <a:lstStyle/>
          <a:p>
            <a:r>
              <a:rPr lang="en-AU" dirty="0"/>
              <a:t>STRUCTURE OF A LONG BONE </a:t>
            </a:r>
          </a:p>
        </p:txBody>
      </p:sp>
      <p:pic>
        <p:nvPicPr>
          <p:cNvPr id="4" name="Picture 5" descr="bone_anatom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9" y="2017217"/>
            <a:ext cx="11475113" cy="44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8127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31" y="304064"/>
            <a:ext cx="9784080" cy="1508760"/>
          </a:xfrm>
        </p:spPr>
        <p:txBody>
          <a:bodyPr/>
          <a:lstStyle/>
          <a:p>
            <a:r>
              <a:rPr lang="en-AU" dirty="0"/>
              <a:t>STRUCTURE OF A LONG BONE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50384" y="2063578"/>
            <a:ext cx="7962275" cy="4547927"/>
            <a:chOff x="-568" y="828"/>
            <a:chExt cx="6170" cy="3310"/>
          </a:xfrm>
        </p:grpSpPr>
        <p:pic>
          <p:nvPicPr>
            <p:cNvPr id="5" name="Picture 2" descr="N00277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" y="893"/>
              <a:ext cx="2342" cy="3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4"/>
            <p:cNvSpPr>
              <a:spLocks/>
            </p:cNvSpPr>
            <p:nvPr/>
          </p:nvSpPr>
          <p:spPr bwMode="auto">
            <a:xfrm>
              <a:off x="763" y="893"/>
              <a:ext cx="290" cy="1437"/>
            </a:xfrm>
            <a:prstGeom prst="leftBracket">
              <a:avLst>
                <a:gd name="adj" fmla="val 81463"/>
              </a:avLst>
            </a:prstGeom>
            <a:noFill/>
            <a:ln w="476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AutoShape 5"/>
            <p:cNvSpPr>
              <a:spLocks/>
            </p:cNvSpPr>
            <p:nvPr/>
          </p:nvSpPr>
          <p:spPr bwMode="auto">
            <a:xfrm>
              <a:off x="763" y="2443"/>
              <a:ext cx="315" cy="1276"/>
            </a:xfrm>
            <a:prstGeom prst="leftBracket">
              <a:avLst>
                <a:gd name="adj" fmla="val 67728"/>
              </a:avLst>
            </a:prstGeom>
            <a:noFill/>
            <a:ln w="476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921" y="3577"/>
              <a:ext cx="0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-363" y="1565"/>
              <a:ext cx="13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</a:rPr>
                <a:t>Epiphysis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-568" y="2921"/>
              <a:ext cx="158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</a:rPr>
                <a:t>Diaphysis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916" y="860"/>
              <a:ext cx="1673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</a:rPr>
                <a:t>Spongy or cancellous bone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504" y="3462"/>
              <a:ext cx="2341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bg1"/>
                  </a:solidFill>
                </a:rPr>
                <a:t>Compact </a:t>
              </a:r>
              <a:br>
                <a:rPr lang="en-US" altLang="en-US" b="1" dirty="0">
                  <a:solidFill>
                    <a:schemeClr val="bg1"/>
                  </a:solidFill>
                </a:rPr>
              </a:br>
              <a:r>
                <a:rPr lang="en-US" altLang="en-US" b="1" dirty="0">
                  <a:solidFill>
                    <a:schemeClr val="bg1"/>
                  </a:solidFill>
                </a:rPr>
                <a:t>or dense bone</a:t>
              </a:r>
            </a:p>
          </p:txBody>
        </p:sp>
        <p:pic>
          <p:nvPicPr>
            <p:cNvPr id="13" name="Picture 12" descr="B00007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" y="828"/>
              <a:ext cx="2123" cy="1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" y="2696"/>
              <a:ext cx="2061" cy="1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1916" y="1769"/>
              <a:ext cx="1948" cy="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3037" y="3358"/>
              <a:ext cx="1653" cy="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773242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cle types">
            <a:extLst>
              <a:ext uri="{FF2B5EF4-FFF2-40B4-BE49-F238E27FC236}">
                <a16:creationId xmlns:a16="http://schemas.microsoft.com/office/drawing/2014/main" id="{76FB4DBD-9943-9148-9EDA-6EF1285AC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89" y="247187"/>
            <a:ext cx="65405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221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1" y="187087"/>
            <a:ext cx="11001556" cy="6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920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38" y="197679"/>
            <a:ext cx="9784080" cy="1508760"/>
          </a:xfrm>
        </p:spPr>
        <p:txBody>
          <a:bodyPr/>
          <a:lstStyle/>
          <a:p>
            <a:r>
              <a:rPr lang="en-AU" dirty="0"/>
              <a:t>STRUCTURE OF A LONG BONE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3558"/>
            <a:ext cx="12332043" cy="5181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Articular (hyaline) cartilage -</a:t>
            </a: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covers the ends of the bones, stops them rubbing together and absorbs shock.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Epiphysis - </a:t>
            </a:r>
            <a:r>
              <a:rPr lang="en-US" altLang="en-US" dirty="0">
                <a:ea typeface="ＭＳ Ｐゴシック" panose="020B0600070205080204" pitchFamily="34" charset="-128"/>
              </a:rPr>
              <a:t>the ‘head’ of the bone.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Cancellous (spongy) bone – </a:t>
            </a:r>
            <a:r>
              <a:rPr lang="en-US" altLang="en-US" dirty="0">
                <a:ea typeface="ＭＳ Ｐゴシック" panose="020B0600070205080204" pitchFamily="34" charset="-128"/>
              </a:rPr>
              <a:t>stores the red bone marrow; where blood cells are made.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Epiphyseal cartilage/plate – </a:t>
            </a:r>
            <a:r>
              <a:rPr lang="en-US" altLang="en-US" dirty="0">
                <a:ea typeface="ＭＳ Ｐゴシック" panose="020B0600070205080204" pitchFamily="34" charset="-128"/>
              </a:rPr>
              <a:t>the area where bones grow in length.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Diaphysis - </a:t>
            </a:r>
            <a:r>
              <a:rPr lang="en-US" altLang="en-US" dirty="0">
                <a:ea typeface="ＭＳ Ｐゴシック" panose="020B0600070205080204" pitchFamily="34" charset="-128"/>
              </a:rPr>
              <a:t>the shaft.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Compact bone – </a:t>
            </a:r>
            <a:r>
              <a:rPr lang="en-US" altLang="en-US" dirty="0">
                <a:ea typeface="ＭＳ Ｐゴシック" panose="020B0600070205080204" pitchFamily="34" charset="-128"/>
              </a:rPr>
              <a:t>hard, dense bone. It gives strength to the hollow part of the bone.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Periosteum – </a:t>
            </a:r>
            <a:r>
              <a:rPr lang="en-US" altLang="en-US" dirty="0">
                <a:ea typeface="ＭＳ Ｐゴシック" panose="020B0600070205080204" pitchFamily="34" charset="-128"/>
              </a:rPr>
              <a:t>a protective layer where there is no hyaline cartilage. Ligaments and tendons attach to the periosteum.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Medullary cavity/marrow cavity - </a:t>
            </a:r>
            <a:r>
              <a:rPr lang="en-US" altLang="en-US" dirty="0">
                <a:ea typeface="ＭＳ Ｐゴシック" panose="020B0600070205080204" pitchFamily="34" charset="-128"/>
              </a:rPr>
              <a:t>contains the yellow bone marrow; a fat storage site.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77793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CBE7-E376-8C45-871A-1FABCBA5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ossification</a:t>
            </a:r>
          </a:p>
        </p:txBody>
      </p:sp>
    </p:spTree>
    <p:extLst>
      <p:ext uri="{BB962C8B-B14F-4D97-AF65-F5344CB8AC3E}">
        <p14:creationId xmlns:p14="http://schemas.microsoft.com/office/powerpoint/2010/main" val="39162279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2" y="284176"/>
            <a:ext cx="9784080" cy="1508760"/>
          </a:xfrm>
        </p:spPr>
        <p:txBody>
          <a:bodyPr/>
          <a:lstStyle/>
          <a:p>
            <a:r>
              <a:rPr lang="en-AU" dirty="0"/>
              <a:t>BONE FORMATION - OSSIFICATION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37" y="1937540"/>
            <a:ext cx="12488367" cy="42062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bones of embryos are largely made of cartilage and are soft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provide a template for </a:t>
            </a:r>
            <a:r>
              <a:rPr lang="en-US" alt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ossification</a:t>
            </a:r>
            <a:endParaRPr lang="en-US" altLang="en-US" sz="2800" dirty="0">
              <a:solidFill>
                <a:schemeClr val="tx2">
                  <a:lumMod val="50000"/>
                  <a:lumOff val="50000"/>
                </a:schemeClr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cartilage undergoes calcification by deposits of calcium phosphate in the matrix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chondrocytes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die due to lack of nutrients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Osteoblasts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lay down bone on the disintegrating calcified cartilage template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3879164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912670" y="444844"/>
            <a:ext cx="10813891" cy="5983066"/>
            <a:chOff x="1066800" y="1600200"/>
            <a:chExt cx="7467600" cy="4292600"/>
          </a:xfrm>
        </p:grpSpPr>
        <p:pic>
          <p:nvPicPr>
            <p:cNvPr id="5" name="Picture 4" descr="bone_growth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676400"/>
              <a:ext cx="5755386" cy="421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5031430" y="1600200"/>
              <a:ext cx="3502970" cy="1832780"/>
              <a:chOff x="5031430" y="1600200"/>
              <a:chExt cx="3502970" cy="1832780"/>
            </a:xfrm>
          </p:grpSpPr>
          <p:sp>
            <p:nvSpPr>
              <p:cNvPr id="10" name="TextBox 5"/>
              <p:cNvSpPr txBox="1">
                <a:spLocks noChangeArrowheads="1"/>
              </p:cNvSpPr>
              <p:nvPr/>
            </p:nvSpPr>
            <p:spPr bwMode="auto">
              <a:xfrm>
                <a:off x="6972856" y="1600200"/>
                <a:ext cx="1561544" cy="1832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epiphyseal line </a:t>
                </a:r>
                <a:r>
                  <a:rPr lang="en-US" altLang="en-US" dirty="0">
                    <a:solidFill>
                      <a:schemeClr val="bg1"/>
                    </a:solidFill>
                  </a:rPr>
                  <a:t>– the fusing of the diaphysis and epiphysis indicating the bone can no longer increase in length </a:t>
                </a:r>
              </a:p>
            </p:txBody>
          </p:sp>
          <p:cxnSp>
            <p:nvCxnSpPr>
              <p:cNvPr id="11" name="Straight Arrow Connector 10"/>
              <p:cNvCxnSpPr>
                <a:cxnSpLocks noChangeShapeType="1"/>
              </p:cNvCxnSpPr>
              <p:nvPr/>
            </p:nvCxnSpPr>
            <p:spPr bwMode="auto">
              <a:xfrm flipH="1">
                <a:off x="5031430" y="1812970"/>
                <a:ext cx="1941426" cy="548909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1178924" y="4370433"/>
              <a:ext cx="2936619" cy="1165108"/>
              <a:chOff x="1178924" y="4370433"/>
              <a:chExt cx="2936619" cy="1165108"/>
            </a:xfrm>
          </p:grpSpPr>
          <p:sp>
            <p:nvSpPr>
              <p:cNvPr id="8" name="TextBox 8"/>
              <p:cNvSpPr txBox="1">
                <a:spLocks noChangeArrowheads="1"/>
              </p:cNvSpPr>
              <p:nvPr/>
            </p:nvSpPr>
            <p:spPr bwMode="auto">
              <a:xfrm>
                <a:off x="1178924" y="4370433"/>
                <a:ext cx="2057400" cy="116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solidFill>
                      <a:schemeClr val="bg1"/>
                    </a:solidFill>
                  </a:rPr>
                  <a:t>epiphyseal (growth) plate </a:t>
                </a:r>
                <a:r>
                  <a:rPr lang="en-US" altLang="en-US" dirty="0">
                    <a:solidFill>
                      <a:schemeClr val="bg1"/>
                    </a:solidFill>
                  </a:rPr>
                  <a:t>– site of increase in bone length</a:t>
                </a:r>
              </a:p>
            </p:txBody>
          </p:sp>
          <p:cxnSp>
            <p:nvCxnSpPr>
              <p:cNvPr id="9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2945262" y="4614455"/>
                <a:ext cx="1170281" cy="338532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2854577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D527-99BA-644A-ADE5-E756EC28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</a:t>
            </a:r>
            <a:r>
              <a:rPr lang="en-US" dirty="0" err="1"/>
              <a:t>rEMODELLING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179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49" y="321247"/>
            <a:ext cx="9784080" cy="1508760"/>
          </a:xfrm>
        </p:spPr>
        <p:txBody>
          <a:bodyPr/>
          <a:lstStyle/>
          <a:p>
            <a:r>
              <a:rPr lang="en-AU" dirty="0"/>
              <a:t>Bone remodelling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38" y="1997926"/>
            <a:ext cx="8138789" cy="42545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AU" altLang="en-US" sz="2800" dirty="0">
                <a:ea typeface="ＭＳ Ｐゴシック" panose="020B0600070205080204" pitchFamily="34" charset="-128"/>
              </a:rPr>
              <a:t>Bones are constantly being remodelled throughout adult life</a:t>
            </a:r>
          </a:p>
          <a:p>
            <a:pPr>
              <a:lnSpc>
                <a:spcPct val="150000"/>
              </a:lnSpc>
            </a:pPr>
            <a:r>
              <a:rPr lang="en-AU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Osteoclasts</a:t>
            </a:r>
            <a:r>
              <a:rPr lang="en-AU" altLang="en-US" sz="2800" dirty="0">
                <a:ea typeface="ＭＳ Ｐゴシック" panose="020B0600070205080204" pitchFamily="34" charset="-128"/>
              </a:rPr>
              <a:t> breaks down old bone tissue</a:t>
            </a:r>
          </a:p>
          <a:p>
            <a:pPr>
              <a:lnSpc>
                <a:spcPct val="150000"/>
              </a:lnSpc>
            </a:pPr>
            <a:r>
              <a:rPr lang="en-AU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Osteoblasts</a:t>
            </a:r>
            <a:r>
              <a:rPr lang="en-AU" altLang="en-US" sz="2800" dirty="0">
                <a:ea typeface="ＭＳ Ｐゴシック" panose="020B0600070205080204" pitchFamily="34" charset="-128"/>
              </a:rPr>
              <a:t> create new bone</a:t>
            </a:r>
          </a:p>
          <a:p>
            <a:pPr>
              <a:lnSpc>
                <a:spcPct val="150000"/>
              </a:lnSpc>
            </a:pPr>
            <a:r>
              <a:rPr lang="en-AU" altLang="en-US" sz="2800" dirty="0">
                <a:ea typeface="ＭＳ Ｐゴシック" panose="020B0600070205080204" pitchFamily="34" charset="-128"/>
              </a:rPr>
              <a:t>When this process gets out of balance, conditions such as </a:t>
            </a:r>
            <a:r>
              <a:rPr lang="en-AU" altLang="en-US" sz="2800" b="1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osteoporosis</a:t>
            </a:r>
            <a:r>
              <a:rPr lang="en-AU" altLang="en-US" sz="2800" dirty="0">
                <a:ea typeface="ＭＳ Ｐゴシック" panose="020B0600070205080204" pitchFamily="34" charset="-128"/>
              </a:rPr>
              <a:t> can occur (see end of chapter)</a:t>
            </a:r>
          </a:p>
          <a:p>
            <a:endParaRPr lang="en-AU" sz="2800" dirty="0"/>
          </a:p>
        </p:txBody>
      </p:sp>
      <p:pic>
        <p:nvPicPr>
          <p:cNvPr id="4" name="Picture 3" descr="b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264" y="2766364"/>
            <a:ext cx="5057840" cy="232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700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519E-46F0-044F-A716-D021203C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Cartilage structure and function </a:t>
            </a:r>
          </a:p>
        </p:txBody>
      </p:sp>
    </p:spTree>
    <p:extLst>
      <p:ext uri="{BB962C8B-B14F-4D97-AF65-F5344CB8AC3E}">
        <p14:creationId xmlns:p14="http://schemas.microsoft.com/office/powerpoint/2010/main" val="7141539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519" y="259463"/>
            <a:ext cx="9784080" cy="1508760"/>
          </a:xfrm>
        </p:spPr>
        <p:txBody>
          <a:bodyPr/>
          <a:lstStyle/>
          <a:p>
            <a:r>
              <a:rPr lang="en-AU" dirty="0" err="1"/>
              <a:t>CArtILAGE</a:t>
            </a:r>
            <a:r>
              <a:rPr lang="en-A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37" y="2037993"/>
            <a:ext cx="11903481" cy="4696690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Cartilage is a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connective tissue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Connective tissues provide the body with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supporting framework </a:t>
            </a:r>
            <a:r>
              <a:rPr lang="en-US" altLang="en-US" sz="2800" dirty="0">
                <a:ea typeface="ＭＳ Ｐゴシック" panose="020B0600070205080204" pitchFamily="34" charset="-128"/>
              </a:rPr>
              <a:t>and help bind the various body structures together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Cells of connective tissue are separated from each other by large amounts of non-cellular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matrix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Cartilage provides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structural support but is also flexible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5897006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582B-AB0A-584B-9B29-38C6CFFD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35" y="247105"/>
            <a:ext cx="9784080" cy="1508760"/>
          </a:xfrm>
        </p:spPr>
        <p:txBody>
          <a:bodyPr/>
          <a:lstStyle/>
          <a:p>
            <a:r>
              <a:rPr lang="en-US" dirty="0"/>
              <a:t>Cartilage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3AC7-CBE4-C04A-8808-53E83F88E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9" y="2036394"/>
            <a:ext cx="9784080" cy="420624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Is found:</a:t>
            </a:r>
          </a:p>
          <a:p>
            <a:pPr lvl="1"/>
            <a:r>
              <a:rPr lang="en-US" altLang="en-US" sz="2800" b="1" dirty="0">
                <a:ea typeface="ＭＳ Ｐゴシック" panose="020B0600070205080204" pitchFamily="34" charset="-128"/>
              </a:rPr>
              <a:t>on the surfaces of bones at the joints</a:t>
            </a:r>
          </a:p>
          <a:p>
            <a:pPr lvl="1"/>
            <a:r>
              <a:rPr lang="en-US" altLang="en-US" sz="2800" b="1" dirty="0">
                <a:ea typeface="ＭＳ Ｐゴシック" panose="020B0600070205080204" pitchFamily="34" charset="-128"/>
              </a:rPr>
              <a:t>trachea and bronchi</a:t>
            </a:r>
          </a:p>
          <a:p>
            <a:pPr lvl="1"/>
            <a:r>
              <a:rPr lang="en-US" altLang="en-US" sz="2800" b="1" dirty="0">
                <a:ea typeface="ＭＳ Ｐゴシック" panose="020B0600070205080204" pitchFamily="34" charset="-128"/>
              </a:rPr>
              <a:t>nose</a:t>
            </a:r>
          </a:p>
          <a:p>
            <a:pPr lvl="1"/>
            <a:r>
              <a:rPr lang="en-US" altLang="en-US" sz="2800" b="1" dirty="0">
                <a:ea typeface="ＭＳ Ｐゴシック" panose="020B0600070205080204" pitchFamily="34" charset="-128"/>
              </a:rPr>
              <a:t>larynx (voice box)</a:t>
            </a:r>
          </a:p>
          <a:p>
            <a:pPr lvl="1"/>
            <a:r>
              <a:rPr lang="en-US" altLang="en-US" sz="2800" b="1" dirty="0">
                <a:ea typeface="ＭＳ Ｐゴシック" panose="020B0600070205080204" pitchFamily="34" charset="-128"/>
              </a:rPr>
              <a:t>outer ear</a:t>
            </a:r>
            <a:endParaRPr lang="en-AU" altLang="en-US" sz="2800" b="1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E784A-F751-EB4B-BDEA-95AF3F3E1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654" y="2147605"/>
            <a:ext cx="5307153" cy="44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9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65" y="247106"/>
            <a:ext cx="9784080" cy="1508760"/>
          </a:xfrm>
        </p:spPr>
        <p:txBody>
          <a:bodyPr/>
          <a:lstStyle/>
          <a:p>
            <a:r>
              <a:rPr lang="en-US" dirty="0"/>
              <a:t>properties OF muscles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65" y="1974610"/>
            <a:ext cx="11611038" cy="420624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Muscle tissue has three properties which create movement</a:t>
            </a:r>
          </a:p>
          <a:p>
            <a:pPr lvl="1"/>
            <a:r>
              <a:rPr lang="en-US" altLang="en-US" sz="2800" b="1" dirty="0">
                <a:solidFill>
                  <a:schemeClr val="accent6"/>
                </a:solidFill>
              </a:rPr>
              <a:t>Contractibility: </a:t>
            </a:r>
            <a:r>
              <a:rPr lang="en-US" altLang="en-US" sz="2800" b="1" dirty="0"/>
              <a:t>the ability to shorten</a:t>
            </a:r>
          </a:p>
          <a:p>
            <a:pPr lvl="1"/>
            <a:r>
              <a:rPr lang="en-US" altLang="en-US" sz="2800" b="1" dirty="0">
                <a:solidFill>
                  <a:schemeClr val="accent6"/>
                </a:solidFill>
              </a:rPr>
              <a:t>Extensibility: </a:t>
            </a:r>
            <a:r>
              <a:rPr lang="en-US" altLang="en-US" sz="2800" b="1" dirty="0"/>
              <a:t>the ability to be stretched</a:t>
            </a:r>
          </a:p>
          <a:p>
            <a:pPr lvl="1"/>
            <a:r>
              <a:rPr lang="en-US" altLang="en-US" sz="2800" b="1" dirty="0">
                <a:solidFill>
                  <a:schemeClr val="accent6"/>
                </a:solidFill>
              </a:rPr>
              <a:t>Elasticity: </a:t>
            </a:r>
            <a:r>
              <a:rPr lang="en-US" altLang="en-US" sz="2800" b="1" dirty="0"/>
              <a:t>the ability to return to original length after stretching</a:t>
            </a:r>
          </a:p>
          <a:p>
            <a:pPr lvl="1">
              <a:buNone/>
            </a:pPr>
            <a:endParaRPr lang="en-US" altLang="en-US" sz="2800" dirty="0"/>
          </a:p>
          <a:p>
            <a:r>
              <a:rPr lang="en-US" altLang="en-US" sz="2800" dirty="0"/>
              <a:t>It is important to note that </a:t>
            </a:r>
            <a:r>
              <a:rPr lang="en-US" altLang="en-US" sz="2800" b="1" i="1" dirty="0"/>
              <a:t>muscles cannot increase their own length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35620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11251-C08E-4241-BD28-58ABE0F2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18" y="229662"/>
            <a:ext cx="7596088" cy="640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700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78" y="245039"/>
            <a:ext cx="9784080" cy="1508760"/>
          </a:xfrm>
        </p:spPr>
        <p:txBody>
          <a:bodyPr/>
          <a:lstStyle/>
          <a:p>
            <a:r>
              <a:rPr lang="en-AU" dirty="0"/>
              <a:t>Structure of cartilage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974995"/>
            <a:ext cx="7542587" cy="4883005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Cartilage matrix is a protein-carbohydrate complex called </a:t>
            </a:r>
            <a:r>
              <a:rPr lang="en-US" altLang="en-US" sz="2800" b="1" dirty="0" err="1">
                <a:solidFill>
                  <a:srgbClr val="00B050"/>
                </a:solidFill>
                <a:ea typeface="ＭＳ Ｐゴシック" panose="020B0600070205080204" pitchFamily="34" charset="-128"/>
              </a:rPr>
              <a:t>chondrin</a:t>
            </a:r>
            <a:endParaRPr lang="en-US" altLang="en-US" sz="28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firm for structural support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Contains fibres of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collagen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provide some flexibility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range in thickness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Some cartilage contains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elastin</a:t>
            </a:r>
            <a:r>
              <a:rPr lang="en-US" altLang="en-US" sz="2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fibres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provides elasticity</a:t>
            </a:r>
          </a:p>
          <a:p>
            <a:endParaRPr lang="en-AU" sz="2800" dirty="0"/>
          </a:p>
        </p:txBody>
      </p:sp>
      <p:pic>
        <p:nvPicPr>
          <p:cNvPr id="4" name="Picture 4" descr="146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99" y="3609775"/>
            <a:ext cx="4526353" cy="278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2066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8" y="250609"/>
            <a:ext cx="9784080" cy="1508760"/>
          </a:xfrm>
        </p:spPr>
        <p:txBody>
          <a:bodyPr/>
          <a:lstStyle/>
          <a:p>
            <a:r>
              <a:rPr lang="en-AU" dirty="0"/>
              <a:t>Structure of cartilage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08" y="1979778"/>
            <a:ext cx="11697535" cy="3593591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Within the matrix are cartilage cells called </a:t>
            </a:r>
            <a:r>
              <a:rPr lang="en-US" altLang="en-US" sz="2800" b="1" dirty="0" err="1">
                <a:solidFill>
                  <a:srgbClr val="00B050"/>
                </a:solidFill>
                <a:ea typeface="ＭＳ Ｐゴシック" panose="020B0600070205080204" pitchFamily="34" charset="-128"/>
              </a:rPr>
              <a:t>chondroblasts</a:t>
            </a:r>
            <a:endParaRPr lang="en-US" altLang="en-US" sz="2800" b="1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These produce the matrix until they are surrounded and trapped in small spaces called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lacunae</a:t>
            </a:r>
            <a:endParaRPr lang="en-US" altLang="en-US" sz="28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Once this has occurred the cells are considered mature and are called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chondrocytes</a:t>
            </a:r>
            <a:endParaRPr lang="en-US" altLang="en-US" sz="28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  <a:p>
            <a:endParaRPr lang="en-AU" sz="2800" dirty="0"/>
          </a:p>
        </p:txBody>
      </p:sp>
      <p:pic>
        <p:nvPicPr>
          <p:cNvPr id="4" name="Picture 5" descr="chondrocy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59" y="4316434"/>
            <a:ext cx="405288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kentsimmons.uwinnipeg.ca/cm1504/15lab42006/lb4pg6_files/image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80" y="4075134"/>
            <a:ext cx="3421063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889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4" y="236913"/>
            <a:ext cx="9784080" cy="1508760"/>
          </a:xfrm>
        </p:spPr>
        <p:txBody>
          <a:bodyPr/>
          <a:lstStyle/>
          <a:p>
            <a:r>
              <a:rPr lang="en-AU" dirty="0"/>
              <a:t>STRUTURE OF CARTILAGE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24" y="1834754"/>
            <a:ext cx="9334423" cy="43091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external surface of most cartilage is covered by a fibrous membrane called the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perichondrium</a:t>
            </a:r>
            <a:r>
              <a:rPr lang="en-US" altLang="en-US" sz="2800" b="1" dirty="0">
                <a:solidFill>
                  <a:srgbClr val="00CC99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which contains blood vessels and nerves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Cartilage relies on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diffusion</a:t>
            </a:r>
            <a:r>
              <a:rPr lang="en-US" altLang="en-US" sz="2800" dirty="0">
                <a:ea typeface="ＭＳ Ｐゴシック" panose="020B0600070205080204" pitchFamily="34" charset="-128"/>
              </a:rPr>
              <a:t> to transport nutrients and wastes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This is a slow process, so metabolism and repair is also slow</a:t>
            </a:r>
          </a:p>
          <a:p>
            <a:endParaRPr lang="en-AU" sz="2800" dirty="0"/>
          </a:p>
        </p:txBody>
      </p:sp>
      <p:pic>
        <p:nvPicPr>
          <p:cNvPr id="5" name="Picture 2" descr="elastic cartilage WITH LABEL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947" y="2817341"/>
            <a:ext cx="2489693" cy="283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1007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lastic cartilage WITH LABEL copy.jpg">
            <a:extLst>
              <a:ext uri="{FF2B5EF4-FFF2-40B4-BE49-F238E27FC236}">
                <a16:creationId xmlns:a16="http://schemas.microsoft.com/office/drawing/2014/main" id="{26E980FA-99CD-6340-BDCD-7F07E226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77" y="199382"/>
            <a:ext cx="5597611" cy="638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5214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C3C9-3CDC-7D46-B924-06F4B121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cartilage </a:t>
            </a:r>
          </a:p>
        </p:txBody>
      </p:sp>
    </p:spTree>
    <p:extLst>
      <p:ext uri="{BB962C8B-B14F-4D97-AF65-F5344CB8AC3E}">
        <p14:creationId xmlns:p14="http://schemas.microsoft.com/office/powerpoint/2010/main" val="31720554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1" y="308889"/>
            <a:ext cx="9784080" cy="1508760"/>
          </a:xfrm>
        </p:spPr>
        <p:txBody>
          <a:bodyPr/>
          <a:lstStyle/>
          <a:p>
            <a:r>
              <a:rPr lang="en-AU" dirty="0"/>
              <a:t>TYPES OF CARTILAGE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91" y="1951245"/>
            <a:ext cx="6631266" cy="4906755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Cartilage is classified into three types according to the </a:t>
            </a:r>
            <a:r>
              <a:rPr lang="en-US" altLang="en-US" sz="2800" i="1" dirty="0">
                <a:ea typeface="ＭＳ Ｐゴシック" panose="020B0600070205080204" pitchFamily="34" charset="-128"/>
              </a:rPr>
              <a:t>type and thickness </a:t>
            </a:r>
            <a:r>
              <a:rPr lang="en-US" altLang="en-US" sz="2800" dirty="0">
                <a:ea typeface="ＭＳ Ｐゴシック" panose="020B0600070205080204" pitchFamily="34" charset="-128"/>
              </a:rPr>
              <a:t>of the fibres present in the matrix:</a:t>
            </a:r>
          </a:p>
          <a:p>
            <a:pPr lvl="1">
              <a:lnSpc>
                <a:spcPct val="15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Hyaline</a:t>
            </a:r>
          </a:p>
          <a:p>
            <a:pPr lvl="1">
              <a:lnSpc>
                <a:spcPct val="15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Elastic</a:t>
            </a:r>
          </a:p>
          <a:p>
            <a:pPr lvl="1">
              <a:lnSpc>
                <a:spcPct val="15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Fibrocartilage</a:t>
            </a:r>
            <a:endParaRPr lang="en-US" altLang="en-US" sz="28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228600" lvl="1" indent="0" algn="ctr">
              <a:lnSpc>
                <a:spcPct val="150000"/>
              </a:lnSpc>
              <a:buNone/>
            </a:pPr>
            <a:endParaRPr lang="en-US" altLang="en-US" sz="2800" b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228600" lvl="1" indent="0" algn="ctr">
              <a:lnSpc>
                <a:spcPct val="150000"/>
              </a:lnSpc>
              <a:buNone/>
            </a:pPr>
            <a:r>
              <a:rPr lang="en-US" altLang="en-US" sz="28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See page 210 of text </a:t>
            </a:r>
          </a:p>
          <a:p>
            <a:endParaRPr lang="en-AU" sz="2800" dirty="0"/>
          </a:p>
        </p:txBody>
      </p:sp>
      <p:pic>
        <p:nvPicPr>
          <p:cNvPr id="4" name="Picture 7" descr="http://tle.westone.wa.gov.au/content/file/969144ed-0d3b-fa04-2e88-8b23de2a630c/1/human_bio_science_3b.zip/content/003_musculo_skeletal_support/images/pic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777" y="1951245"/>
            <a:ext cx="3826788" cy="475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496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YALINE CARTI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34" y="142904"/>
            <a:ext cx="8004603" cy="64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0989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06" y="207975"/>
            <a:ext cx="9784080" cy="1508760"/>
          </a:xfrm>
        </p:spPr>
        <p:txBody>
          <a:bodyPr/>
          <a:lstStyle/>
          <a:p>
            <a:r>
              <a:rPr lang="en-AU" dirty="0"/>
              <a:t>HYALINE CARTILAGE (GRISTLE)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622" y="1902046"/>
            <a:ext cx="10178322" cy="3593591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Very fine, closely packed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collagen</a:t>
            </a:r>
            <a:r>
              <a:rPr lang="en-US" altLang="en-US" sz="2800" dirty="0">
                <a:ea typeface="ＭＳ Ｐゴシック" panose="020B0600070205080204" pitchFamily="34" charset="-128"/>
              </a:rPr>
              <a:t> fibres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Provides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strength and flexibility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At joints reduces friction and shock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Appears bluish-white and shiny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Found in: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trachea and bronchi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ends of long bones (movable joint)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embryonic skeleton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costal cartilage (ribs)</a:t>
            </a:r>
          </a:p>
          <a:p>
            <a:endParaRPr lang="en-A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889" y="2793680"/>
            <a:ext cx="5221277" cy="27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630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7" y="280438"/>
            <a:ext cx="9784080" cy="1508760"/>
          </a:xfrm>
        </p:spPr>
        <p:txBody>
          <a:bodyPr/>
          <a:lstStyle/>
          <a:p>
            <a:r>
              <a:rPr lang="en-AU" dirty="0"/>
              <a:t>Elastic cartilage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47" y="1945144"/>
            <a:ext cx="10178322" cy="359359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Contains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elastic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fibres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Less densely packed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collagen</a:t>
            </a:r>
            <a:r>
              <a:rPr lang="en-US" altLang="en-US" sz="2800" dirty="0">
                <a:ea typeface="ＭＳ Ｐゴシック" panose="020B0600070205080204" pitchFamily="34" charset="-128"/>
              </a:rPr>
              <a:t> fibres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Provides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flexible, elastic </a:t>
            </a:r>
            <a:r>
              <a:rPr lang="en-US" altLang="en-US" sz="2800" dirty="0">
                <a:ea typeface="ＭＳ Ｐゴシック" panose="020B0600070205080204" pitchFamily="34" charset="-128"/>
              </a:rPr>
              <a:t>support</a:t>
            </a:r>
          </a:p>
          <a:p>
            <a:pPr>
              <a:lnSpc>
                <a:spcPct val="150000"/>
              </a:lnSpc>
            </a:pPr>
            <a:r>
              <a:rPr lang="en-US" altLang="en-US" sz="2800" u="sng" dirty="0">
                <a:ea typeface="ＭＳ Ｐゴシック" panose="020B0600070205080204" pitchFamily="34" charset="-128"/>
              </a:rPr>
              <a:t>Maintains shape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Found in:</a:t>
            </a:r>
          </a:p>
          <a:p>
            <a:pPr lvl="1"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Ear, Eustachian tube, part of larynx</a:t>
            </a:r>
          </a:p>
          <a:p>
            <a:endParaRPr lang="en-AU" sz="2800" dirty="0"/>
          </a:p>
        </p:txBody>
      </p:sp>
      <p:pic>
        <p:nvPicPr>
          <p:cNvPr id="4" name="Picture 6" descr="elc40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561" y="2369055"/>
            <a:ext cx="3896468" cy="3116956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0725388" y="3741939"/>
            <a:ext cx="1377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Elastic fibres in matrix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827761" y="2800992"/>
            <a:ext cx="1364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Chondrocyte in lacuna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9489989" y="3093379"/>
            <a:ext cx="1429236" cy="5958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9706393" y="4100528"/>
            <a:ext cx="101899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30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35" y="313666"/>
            <a:ext cx="11351546" cy="1508760"/>
          </a:xfrm>
        </p:spPr>
        <p:txBody>
          <a:bodyPr/>
          <a:lstStyle/>
          <a:p>
            <a:r>
              <a:rPr lang="en-US" dirty="0"/>
              <a:t>Microscopic Structure of skeletal muscle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34" y="2098177"/>
            <a:ext cx="11858173" cy="420624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Muscle cells called </a:t>
            </a:r>
            <a:r>
              <a:rPr lang="en-US" altLang="en-US" sz="2800" b="1" dirty="0">
                <a:solidFill>
                  <a:schemeClr val="accent6"/>
                </a:solidFill>
              </a:rPr>
              <a:t>muscle fibres</a:t>
            </a:r>
            <a:r>
              <a:rPr lang="en-US" altLang="en-US" sz="2800" dirty="0">
                <a:solidFill>
                  <a:schemeClr val="accent6"/>
                </a:solidFill>
              </a:rPr>
              <a:t> </a:t>
            </a:r>
            <a:r>
              <a:rPr lang="en-US" altLang="en-US" sz="2800" dirty="0"/>
              <a:t>occur in bundles surrounded by a layer of tough connective tissue called the </a:t>
            </a:r>
            <a:r>
              <a:rPr lang="en-US" altLang="en-US" sz="2800" b="1" dirty="0">
                <a:solidFill>
                  <a:schemeClr val="accent6"/>
                </a:solidFill>
              </a:rPr>
              <a:t>perimysium</a:t>
            </a:r>
            <a:r>
              <a:rPr lang="en-US" altLang="en-US" sz="2800" dirty="0"/>
              <a:t>. </a:t>
            </a:r>
            <a:endParaRPr lang="en-AU" altLang="en-US" sz="2800" dirty="0"/>
          </a:p>
        </p:txBody>
      </p:sp>
      <p:pic>
        <p:nvPicPr>
          <p:cNvPr id="4" name="Picture 4" descr="muscle_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5" y="3233289"/>
            <a:ext cx="590391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94208-1F0E-874A-9CD7-02F0960DF087}"/>
              </a:ext>
            </a:extLst>
          </p:cNvPr>
          <p:cNvSpPr txBox="1"/>
          <p:nvPr/>
        </p:nvSpPr>
        <p:spPr>
          <a:xfrm>
            <a:off x="7068065" y="3867665"/>
            <a:ext cx="3225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See page 196 and 197 of text </a:t>
            </a:r>
          </a:p>
        </p:txBody>
      </p:sp>
    </p:spTree>
    <p:extLst>
      <p:ext uri="{BB962C8B-B14F-4D97-AF65-F5344CB8AC3E}">
        <p14:creationId xmlns:p14="http://schemas.microsoft.com/office/powerpoint/2010/main" val="3255385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FIBROCARTLIAGE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62" y="1937507"/>
            <a:ext cx="12303684" cy="359359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Thick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collagen</a:t>
            </a:r>
            <a:r>
              <a:rPr lang="en-US" altLang="en-US" sz="2800" dirty="0">
                <a:ea typeface="ＭＳ Ｐゴシック" panose="020B0600070205080204" pitchFamily="34" charset="-128"/>
              </a:rPr>
              <a:t> fibres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Less densely packed (than hyaline)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Can be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compressed</a:t>
            </a:r>
            <a:r>
              <a:rPr lang="en-US" altLang="en-US" sz="2800" dirty="0">
                <a:ea typeface="ＭＳ Ｐゴシック" panose="020B0600070205080204" pitchFamily="34" charset="-128"/>
              </a:rPr>
              <a:t> slightly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Can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withstand heavy pressure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Found in:</a:t>
            </a:r>
          </a:p>
          <a:p>
            <a:pPr lvl="1">
              <a:lnSpc>
                <a:spcPct val="15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intervertebral discs, pubic symphysis, articular cartilage of knee joint</a:t>
            </a:r>
          </a:p>
          <a:p>
            <a:endParaRPr lang="en-AU" sz="2800" dirty="0"/>
          </a:p>
        </p:txBody>
      </p:sp>
      <p:pic>
        <p:nvPicPr>
          <p:cNvPr id="4" name="Picture 6" descr="fic21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9904" y="2046117"/>
            <a:ext cx="4220758" cy="3376370"/>
          </a:xfrm>
          <a:prstGeom prst="rect">
            <a:avLst/>
          </a:prstGeo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986999" y="3064592"/>
            <a:ext cx="12512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/>
              <a:t>Collagen fibres in matrix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10159163" y="3433924"/>
            <a:ext cx="827836" cy="12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03124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CA0C-ECF0-3C4F-B0F3-9E25B2F4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joints</a:t>
            </a:r>
          </a:p>
        </p:txBody>
      </p:sp>
    </p:spTree>
    <p:extLst>
      <p:ext uri="{BB962C8B-B14F-4D97-AF65-F5344CB8AC3E}">
        <p14:creationId xmlns:p14="http://schemas.microsoft.com/office/powerpoint/2010/main" val="1157701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65" y="271819"/>
            <a:ext cx="9784080" cy="1508760"/>
          </a:xfrm>
        </p:spPr>
        <p:txBody>
          <a:bodyPr/>
          <a:lstStyle/>
          <a:p>
            <a:r>
              <a:rPr lang="en-AU" dirty="0"/>
              <a:t>Joints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65" y="2070319"/>
            <a:ext cx="7755730" cy="4392265"/>
          </a:xfrm>
        </p:spPr>
        <p:txBody>
          <a:bodyPr>
            <a:noAutofit/>
          </a:bodyPr>
          <a:lstStyle/>
          <a:p>
            <a:r>
              <a:rPr lang="en-AU" sz="2800" dirty="0"/>
              <a:t>The </a:t>
            </a:r>
            <a:r>
              <a:rPr lang="en-AU" sz="2800" b="1" dirty="0"/>
              <a:t>site at which 2 bones come together</a:t>
            </a:r>
            <a:r>
              <a:rPr lang="en-AU" sz="2800" dirty="0"/>
              <a:t> is called a </a:t>
            </a:r>
            <a:r>
              <a:rPr lang="en-AU" sz="2800" b="1" u="sng" dirty="0"/>
              <a:t>joint</a:t>
            </a:r>
            <a:r>
              <a:rPr lang="en-AU" sz="2800" dirty="0"/>
              <a:t>. </a:t>
            </a:r>
          </a:p>
          <a:p>
            <a:r>
              <a:rPr lang="en-AU" sz="2800" dirty="0"/>
              <a:t>Some joints are rather rigid and permit little or no movement. </a:t>
            </a:r>
          </a:p>
          <a:p>
            <a:r>
              <a:rPr lang="en-AU" sz="2800" dirty="0"/>
              <a:t>Most joints all the bones to move in relation to each other. </a:t>
            </a:r>
          </a:p>
          <a:p>
            <a:r>
              <a:rPr lang="en-AU" sz="2800" dirty="0"/>
              <a:t>Joints are classified according to their </a:t>
            </a:r>
            <a:r>
              <a:rPr lang="en-AU" sz="2800" b="1" dirty="0">
                <a:solidFill>
                  <a:srgbClr val="00B050"/>
                </a:solidFill>
              </a:rPr>
              <a:t>function</a:t>
            </a:r>
            <a:r>
              <a:rPr lang="en-AU" sz="2800" dirty="0"/>
              <a:t> or their </a:t>
            </a:r>
            <a:r>
              <a:rPr lang="en-AU" sz="2800" b="1" dirty="0">
                <a:solidFill>
                  <a:srgbClr val="00B050"/>
                </a:solidFill>
              </a:rPr>
              <a:t>structure</a:t>
            </a:r>
            <a:r>
              <a:rPr lang="en-AU" sz="2800" dirty="0"/>
              <a:t>. </a:t>
            </a:r>
          </a:p>
        </p:txBody>
      </p:sp>
      <p:pic>
        <p:nvPicPr>
          <p:cNvPr id="4" name="Picture 6" descr="http://i.dailymail.co.uk/i/pix/2008/05/28/article-0-0166211700000578-280_468x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60" y="2070319"/>
            <a:ext cx="30956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5379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78" y="284176"/>
            <a:ext cx="9784080" cy="1508760"/>
          </a:xfrm>
        </p:spPr>
        <p:txBody>
          <a:bodyPr/>
          <a:lstStyle/>
          <a:p>
            <a:r>
              <a:rPr lang="en-AU" dirty="0"/>
              <a:t>Types of joints – structural classification </a:t>
            </a:r>
          </a:p>
        </p:txBody>
      </p:sp>
      <p:graphicFrame>
        <p:nvGraphicFramePr>
          <p:cNvPr id="4" name="Group 2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105217"/>
              </p:ext>
            </p:extLst>
          </p:nvPr>
        </p:nvGraphicFramePr>
        <p:xfrm>
          <a:off x="214378" y="2068200"/>
          <a:ext cx="11572227" cy="3677692"/>
        </p:xfrm>
        <a:graphic>
          <a:graphicData uri="http://schemas.openxmlformats.org/drawingml/2006/table">
            <a:tbl>
              <a:tblPr/>
              <a:tblGrid>
                <a:gridCol w="385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7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0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Structure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Joint cavity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Movement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Fibrous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Cartilaginous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None or slight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Synovial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Freely movable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80927" y="5987808"/>
            <a:ext cx="705643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/>
              <a:t>*</a:t>
            </a:r>
            <a:r>
              <a:rPr lang="en-US" altLang="en-US" sz="2200" dirty="0"/>
              <a:t>Note – fibrous joints are </a:t>
            </a:r>
            <a:r>
              <a:rPr lang="en-US" altLang="en-US" sz="2200" u="sng" dirty="0"/>
              <a:t>not</a:t>
            </a:r>
            <a:r>
              <a:rPr lang="en-US" altLang="en-US" sz="2200" dirty="0"/>
              <a:t> the same as fibrocartilage</a:t>
            </a:r>
          </a:p>
        </p:txBody>
      </p:sp>
    </p:spTree>
    <p:extLst>
      <p:ext uri="{BB962C8B-B14F-4D97-AF65-F5344CB8AC3E}">
        <p14:creationId xmlns:p14="http://schemas.microsoft.com/office/powerpoint/2010/main" val="29129084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29" y="1948094"/>
            <a:ext cx="7982249" cy="46563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DC7FEB-677B-8646-80E4-37F9284A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65" y="308890"/>
            <a:ext cx="9784080" cy="1508760"/>
          </a:xfrm>
        </p:spPr>
        <p:txBody>
          <a:bodyPr/>
          <a:lstStyle/>
          <a:p>
            <a:r>
              <a:rPr lang="en-AU" dirty="0"/>
              <a:t>Types of joints – structural classification </a:t>
            </a:r>
          </a:p>
        </p:txBody>
      </p:sp>
    </p:spTree>
    <p:extLst>
      <p:ext uri="{BB962C8B-B14F-4D97-AF65-F5344CB8AC3E}">
        <p14:creationId xmlns:p14="http://schemas.microsoft.com/office/powerpoint/2010/main" val="13155701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76" y="201585"/>
            <a:ext cx="9784080" cy="1508760"/>
          </a:xfrm>
        </p:spPr>
        <p:txBody>
          <a:bodyPr/>
          <a:lstStyle/>
          <a:p>
            <a:r>
              <a:rPr lang="en-AU" dirty="0"/>
              <a:t>Synovial joints (moveable joints)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876" y="1938889"/>
            <a:ext cx="11981740" cy="3593591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Synovial joints are classified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moveable joints</a:t>
            </a:r>
            <a:r>
              <a:rPr lang="en-US" altLang="en-US" sz="2800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They occur in 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shoulder, elbow, wrist, fingers, hip, knee, ankle and toes</a:t>
            </a:r>
            <a:r>
              <a:rPr lang="en-US" altLang="en-US" sz="2800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Synovial joints have a </a:t>
            </a:r>
            <a:r>
              <a:rPr lang="en-US" altLang="en-US" sz="28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joint cavity </a:t>
            </a:r>
            <a:r>
              <a:rPr lang="en-US" altLang="en-US" sz="2800" dirty="0">
                <a:ea typeface="ＭＳ Ｐゴシック" panose="020B0600070205080204" pitchFamily="34" charset="-128"/>
              </a:rPr>
              <a:t>and can be classified according to the type of movement they allow: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Ball and socket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Hinge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Pivot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Gliding (plane)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Saddle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Condyloid</a:t>
            </a:r>
          </a:p>
          <a:p>
            <a:endParaRPr lang="en-AU" sz="2800" dirty="0"/>
          </a:p>
        </p:txBody>
      </p:sp>
      <p:pic>
        <p:nvPicPr>
          <p:cNvPr id="5122" name="Picture 2" descr="Image result for synovial j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32" y="3896323"/>
            <a:ext cx="5192586" cy="278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696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ynovial joints">
            <a:extLst>
              <a:ext uri="{FF2B5EF4-FFF2-40B4-BE49-F238E27FC236}">
                <a16:creationId xmlns:a16="http://schemas.microsoft.com/office/drawing/2014/main" id="{3A700272-BE01-4343-8D99-B79F7D5C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9" y="321276"/>
            <a:ext cx="9042173" cy="61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485D77-BFE8-5348-ACE4-C4296B2A6265}"/>
              </a:ext>
            </a:extLst>
          </p:cNvPr>
          <p:cNvSpPr txBox="1"/>
          <p:nvPr/>
        </p:nvSpPr>
        <p:spPr>
          <a:xfrm>
            <a:off x="9687696" y="2520945"/>
            <a:ext cx="2100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See page 213 of text </a:t>
            </a:r>
          </a:p>
        </p:txBody>
      </p:sp>
    </p:spTree>
    <p:extLst>
      <p:ext uri="{BB962C8B-B14F-4D97-AF65-F5344CB8AC3E}">
        <p14:creationId xmlns:p14="http://schemas.microsoft.com/office/powerpoint/2010/main" val="25340211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synovial j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652" y="171796"/>
            <a:ext cx="5355402" cy="649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synovial j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4" y="171795"/>
            <a:ext cx="6222658" cy="64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204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87" y="243670"/>
            <a:ext cx="9784080" cy="1508760"/>
          </a:xfrm>
        </p:spPr>
        <p:txBody>
          <a:bodyPr/>
          <a:lstStyle/>
          <a:p>
            <a:r>
              <a:rPr lang="en-AU" dirty="0"/>
              <a:t>Structure of a synovial joint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78287" y="1952367"/>
            <a:ext cx="8099005" cy="4764927"/>
            <a:chOff x="441" y="981"/>
            <a:chExt cx="5024" cy="3039"/>
          </a:xfrm>
        </p:grpSpPr>
        <p:pic>
          <p:nvPicPr>
            <p:cNvPr id="5" name="Picture 3" descr="N00261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" y="1071"/>
              <a:ext cx="2080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FIG 29 synovial joi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" y="981"/>
              <a:ext cx="1953" cy="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653" y="3294"/>
              <a:ext cx="99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Articulating cartilage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653" y="2795"/>
              <a:ext cx="9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Joint cavity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562" y="2478"/>
              <a:ext cx="9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Bursa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562" y="1979"/>
              <a:ext cx="99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Synovial membrane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472" y="1570"/>
              <a:ext cx="113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Fibrous capsule</a:t>
              </a: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2018" y="1706"/>
              <a:ext cx="454" cy="22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837" y="2750"/>
              <a:ext cx="907" cy="18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 flipV="1">
              <a:off x="3424" y="2115"/>
              <a:ext cx="363" cy="1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2290" y="2614"/>
              <a:ext cx="499" cy="1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2064" y="2931"/>
              <a:ext cx="635" cy="4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3515" y="2659"/>
              <a:ext cx="590" cy="27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3560" y="2840"/>
              <a:ext cx="817" cy="6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 flipV="1">
              <a:off x="3107" y="1729"/>
              <a:ext cx="680" cy="20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B07375-2E90-9B49-86A8-8602DC97BE90}"/>
              </a:ext>
            </a:extLst>
          </p:cNvPr>
          <p:cNvSpPr txBox="1"/>
          <p:nvPr/>
        </p:nvSpPr>
        <p:spPr>
          <a:xfrm>
            <a:off x="8896865" y="3285104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See page 214 of text </a:t>
            </a:r>
          </a:p>
        </p:txBody>
      </p:sp>
    </p:spTree>
    <p:extLst>
      <p:ext uri="{BB962C8B-B14F-4D97-AF65-F5344CB8AC3E}">
        <p14:creationId xmlns:p14="http://schemas.microsoft.com/office/powerpoint/2010/main" val="29366324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8F07-7089-C541-A033-5AC1C49AA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" y="2011679"/>
            <a:ext cx="11825416" cy="463625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AU" altLang="en-US" sz="24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Capsule</a:t>
            </a:r>
            <a:r>
              <a:rPr lang="en-AU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AU" altLang="en-US" sz="24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–</a:t>
            </a:r>
            <a:r>
              <a:rPr lang="en-AU" altLang="en-US" sz="2400" dirty="0">
                <a:ea typeface="ＭＳ Ｐゴシック" panose="020B0600070205080204" pitchFamily="34" charset="-128"/>
              </a:rPr>
              <a:t> structure surrounding the synovial joint made up of fibrous capsule and synovial membrane</a:t>
            </a:r>
          </a:p>
          <a:p>
            <a:pPr>
              <a:lnSpc>
                <a:spcPct val="150000"/>
              </a:lnSpc>
            </a:pPr>
            <a:r>
              <a:rPr lang="en-AU" altLang="en-US" sz="24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Fibrous capsule</a:t>
            </a:r>
            <a:r>
              <a:rPr lang="en-AU" altLang="en-US" sz="24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– </a:t>
            </a:r>
            <a:r>
              <a:rPr lang="en-AU" altLang="en-US" sz="2400" dirty="0">
                <a:ea typeface="ＭＳ Ｐゴシック" panose="020B0600070205080204" pitchFamily="34" charset="-128"/>
              </a:rPr>
              <a:t>flexibility allows movement, strength prevents dislocation</a:t>
            </a:r>
          </a:p>
          <a:p>
            <a:pPr>
              <a:lnSpc>
                <a:spcPct val="150000"/>
              </a:lnSpc>
            </a:pPr>
            <a:r>
              <a:rPr lang="en-AU" altLang="en-US" sz="24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Synovial membrane</a:t>
            </a:r>
            <a:r>
              <a:rPr lang="en-AU" altLang="en-US" sz="24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– </a:t>
            </a:r>
            <a:r>
              <a:rPr lang="en-AU" altLang="en-US" sz="2400" dirty="0">
                <a:ea typeface="ＭＳ Ｐゴシック" panose="020B0600070205080204" pitchFamily="34" charset="-128"/>
              </a:rPr>
              <a:t>lines the cavity, secretes synovial fluid</a:t>
            </a:r>
          </a:p>
          <a:p>
            <a:pPr>
              <a:lnSpc>
                <a:spcPct val="150000"/>
              </a:lnSpc>
            </a:pPr>
            <a:r>
              <a:rPr lang="en-AU" altLang="en-US" sz="24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Synovial fluid</a:t>
            </a:r>
            <a:r>
              <a:rPr lang="en-AU" altLang="en-US" sz="24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– </a:t>
            </a:r>
            <a:r>
              <a:rPr lang="en-AU" altLang="en-US" sz="2400" dirty="0">
                <a:ea typeface="ＭＳ Ｐゴシック" panose="020B0600070205080204" pitchFamily="34" charset="-128"/>
              </a:rPr>
              <a:t>lubricates and provides nourishment for cartilage cells, contains phagocytotic cells to remove micro-organisms and debris</a:t>
            </a:r>
          </a:p>
          <a:p>
            <a:pPr>
              <a:lnSpc>
                <a:spcPct val="150000"/>
              </a:lnSpc>
            </a:pPr>
            <a:r>
              <a:rPr lang="en-AU" altLang="en-US" sz="24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Articular cartilage</a:t>
            </a:r>
            <a:r>
              <a:rPr lang="en-AU" altLang="en-US" sz="24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– </a:t>
            </a:r>
            <a:r>
              <a:rPr lang="en-AU" altLang="en-US" sz="2400" dirty="0">
                <a:ea typeface="ＭＳ Ｐゴシック" panose="020B0600070205080204" pitchFamily="34" charset="-128"/>
              </a:rPr>
              <a:t>smooth surface for movement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D6FEAC-33E0-F74A-9A81-BC3970A44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95" y="259462"/>
            <a:ext cx="9784080" cy="1508760"/>
          </a:xfrm>
        </p:spPr>
        <p:txBody>
          <a:bodyPr/>
          <a:lstStyle/>
          <a:p>
            <a:r>
              <a:rPr lang="en-AU" dirty="0"/>
              <a:t>Structure and function of a synovial joint </a:t>
            </a:r>
          </a:p>
        </p:txBody>
      </p:sp>
    </p:spTree>
    <p:extLst>
      <p:ext uri="{BB962C8B-B14F-4D97-AF65-F5344CB8AC3E}">
        <p14:creationId xmlns:p14="http://schemas.microsoft.com/office/powerpoint/2010/main" val="35449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03" y="284176"/>
            <a:ext cx="9784080" cy="1508760"/>
          </a:xfrm>
        </p:spPr>
        <p:txBody>
          <a:bodyPr/>
          <a:lstStyle/>
          <a:p>
            <a:r>
              <a:rPr lang="en-US" dirty="0"/>
              <a:t>structure OF MUSCLE FIBRE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52" y="2060900"/>
            <a:ext cx="6224160" cy="4401684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A skeletal muscle </a:t>
            </a:r>
            <a:r>
              <a:rPr lang="en-US" altLang="en-US" sz="2800" dirty="0" err="1"/>
              <a:t>fibre</a:t>
            </a:r>
            <a:r>
              <a:rPr lang="en-US" altLang="en-US" sz="2800" dirty="0"/>
              <a:t> is:</a:t>
            </a:r>
          </a:p>
          <a:p>
            <a:pPr lvl="1"/>
            <a:r>
              <a:rPr lang="en-US" altLang="en-US" sz="2800" dirty="0"/>
              <a:t>Cylindrical with many nuclei</a:t>
            </a:r>
          </a:p>
          <a:p>
            <a:pPr lvl="1"/>
            <a:r>
              <a:rPr lang="en-US" altLang="en-US" sz="2800" dirty="0"/>
              <a:t>Surrounded by a thin membrane, the </a:t>
            </a:r>
            <a:r>
              <a:rPr lang="en-US" altLang="en-US" sz="2800" b="1" dirty="0">
                <a:solidFill>
                  <a:schemeClr val="accent6"/>
                </a:solidFill>
              </a:rPr>
              <a:t>sarcolemma</a:t>
            </a:r>
          </a:p>
          <a:p>
            <a:pPr lvl="1"/>
            <a:r>
              <a:rPr lang="en-US" altLang="en-US" sz="2800" dirty="0"/>
              <a:t>Cytoplasm is called </a:t>
            </a:r>
            <a:r>
              <a:rPr lang="en-US" altLang="en-US" sz="2800" b="1" dirty="0">
                <a:solidFill>
                  <a:schemeClr val="accent6"/>
                </a:solidFill>
              </a:rPr>
              <a:t>sarcoplasm</a:t>
            </a:r>
          </a:p>
          <a:p>
            <a:pPr lvl="1"/>
            <a:r>
              <a:rPr lang="en-US" altLang="en-US" sz="2800" dirty="0"/>
              <a:t>Contains thread-like structures called </a:t>
            </a:r>
            <a:r>
              <a:rPr lang="en-US" altLang="en-US" sz="2800" b="1" dirty="0">
                <a:solidFill>
                  <a:schemeClr val="accent6"/>
                </a:solidFill>
              </a:rPr>
              <a:t>myofibrils</a:t>
            </a:r>
          </a:p>
          <a:p>
            <a:endParaRPr lang="en-US" sz="2800" dirty="0"/>
          </a:p>
        </p:txBody>
      </p:sp>
      <p:pic>
        <p:nvPicPr>
          <p:cNvPr id="4" name="Picture 4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31" y="2561869"/>
            <a:ext cx="5015589" cy="22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0396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46" y="308890"/>
            <a:ext cx="9784080" cy="1508760"/>
          </a:xfrm>
        </p:spPr>
        <p:txBody>
          <a:bodyPr/>
          <a:lstStyle/>
          <a:p>
            <a:r>
              <a:rPr lang="en-AU" dirty="0"/>
              <a:t>Structure and function of a synovial joint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51" y="1937538"/>
            <a:ext cx="11598682" cy="537766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Menisci </a:t>
            </a:r>
            <a:r>
              <a:rPr lang="en-AU" altLang="en-US" sz="26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– </a:t>
            </a:r>
            <a:r>
              <a:rPr lang="en-AU" altLang="en-US" sz="2600" dirty="0">
                <a:ea typeface="ＭＳ Ｐゴシック" panose="020B0600070205080204" pitchFamily="34" charset="-128"/>
              </a:rPr>
              <a:t>fibrocartilage divides synovial cavity so fluid can be directed to area of need</a:t>
            </a:r>
          </a:p>
          <a:p>
            <a:pPr>
              <a:lnSpc>
                <a:spcPct val="150000"/>
              </a:lnSpc>
            </a:pPr>
            <a:r>
              <a:rPr lang="en-AU" altLang="en-US" sz="2600" b="1" dirty="0" err="1">
                <a:solidFill>
                  <a:srgbClr val="00B050"/>
                </a:solidFill>
                <a:ea typeface="ＭＳ Ｐゴシック" panose="020B0600070205080204" pitchFamily="34" charset="-128"/>
              </a:rPr>
              <a:t>Bursae</a:t>
            </a: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</a:t>
            </a:r>
            <a:r>
              <a:rPr lang="en-AU" altLang="en-US" sz="26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– </a:t>
            </a:r>
            <a:r>
              <a:rPr lang="en-AU" altLang="en-US" sz="2600" dirty="0">
                <a:ea typeface="ＭＳ Ｐゴシック" panose="020B0600070205080204" pitchFamily="34" charset="-128"/>
              </a:rPr>
              <a:t>small sacs of synovial fluid positioned to prevent friction between bone and ligaments or tendons</a:t>
            </a:r>
          </a:p>
          <a:p>
            <a:pPr>
              <a:lnSpc>
                <a:spcPct val="150000"/>
              </a:lnSpc>
            </a:pPr>
            <a:r>
              <a:rPr lang="en-AU" altLang="en-US" sz="2600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Accessory ligaments</a:t>
            </a:r>
            <a:r>
              <a:rPr lang="en-AU" altLang="en-US" sz="26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– </a:t>
            </a:r>
            <a:r>
              <a:rPr lang="en-AU" altLang="en-US" sz="2600" dirty="0">
                <a:ea typeface="ＭＳ Ｐゴシック" panose="020B0600070205080204" pitchFamily="34" charset="-128"/>
              </a:rPr>
              <a:t>hold bones together</a:t>
            </a:r>
          </a:p>
          <a:p>
            <a:endParaRPr lang="en-AU" sz="2600" dirty="0"/>
          </a:p>
        </p:txBody>
      </p:sp>
    </p:spTree>
    <p:extLst>
      <p:ext uri="{BB962C8B-B14F-4D97-AF65-F5344CB8AC3E}">
        <p14:creationId xmlns:p14="http://schemas.microsoft.com/office/powerpoint/2010/main" val="16342576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1157" y="273365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Ball and socket joint</a:t>
            </a:r>
          </a:p>
        </p:txBody>
      </p:sp>
      <p:pic>
        <p:nvPicPr>
          <p:cNvPr id="9219" name="Picture 4" descr="295px-Human_skeleton_front_no-text_no-color_sv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7169" y="1335088"/>
            <a:ext cx="2446338" cy="4968875"/>
          </a:xfrm>
          <a:noFill/>
        </p:spPr>
      </p:pic>
      <p:sp>
        <p:nvSpPr>
          <p:cNvPr id="9220" name="Oval 5"/>
          <p:cNvSpPr>
            <a:spLocks noChangeArrowheads="1"/>
          </p:cNvSpPr>
          <p:nvPr/>
        </p:nvSpPr>
        <p:spPr bwMode="auto">
          <a:xfrm>
            <a:off x="4295776" y="2133601"/>
            <a:ext cx="360363" cy="360363"/>
          </a:xfrm>
          <a:prstGeom prst="ellipse">
            <a:avLst/>
          </a:prstGeom>
          <a:noFill/>
          <a:ln w="3810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AutoShape 6"/>
          <p:cNvSpPr>
            <a:spLocks noChangeArrowheads="1"/>
          </p:cNvSpPr>
          <p:nvPr/>
        </p:nvSpPr>
        <p:spPr bwMode="auto">
          <a:xfrm>
            <a:off x="4800601" y="2133601"/>
            <a:ext cx="1584325" cy="288925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2" name="Picture 7" descr="shoulder jen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412875"/>
            <a:ext cx="24987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4329114"/>
            <a:ext cx="2447925" cy="19780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9224" name="Arc 9"/>
          <p:cNvSpPr>
            <a:spLocks/>
          </p:cNvSpPr>
          <p:nvPr/>
        </p:nvSpPr>
        <p:spPr bwMode="auto">
          <a:xfrm rot="10857181" flipH="1">
            <a:off x="6635751" y="1808163"/>
            <a:ext cx="1044575" cy="990600"/>
          </a:xfrm>
          <a:custGeom>
            <a:avLst/>
            <a:gdLst>
              <a:gd name="T0" fmla="*/ 487596560 w 43200"/>
              <a:gd name="T1" fmla="*/ 25804200 h 40725"/>
              <a:gd name="T2" fmla="*/ 163427894 w 43200"/>
              <a:gd name="T3" fmla="*/ 0 h 40725"/>
              <a:gd name="T4" fmla="*/ 305366800 w 43200"/>
              <a:gd name="T5" fmla="*/ 275241074 h 40725"/>
              <a:gd name="T6" fmla="*/ 0 60000 65536"/>
              <a:gd name="T7" fmla="*/ 0 60000 65536"/>
              <a:gd name="T8" fmla="*/ 0 60000 65536"/>
              <a:gd name="T9" fmla="*/ 0 w 43200"/>
              <a:gd name="T10" fmla="*/ 0 h 40725"/>
              <a:gd name="T11" fmla="*/ 43200 w 43200"/>
              <a:gd name="T12" fmla="*/ 40725 h 407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0725" fill="none" extrusionOk="0">
                <a:moveTo>
                  <a:pt x="34490" y="1792"/>
                </a:moveTo>
                <a:cubicBezTo>
                  <a:pt x="39970" y="5868"/>
                  <a:pt x="43200" y="12295"/>
                  <a:pt x="43200" y="19125"/>
                </a:cubicBezTo>
                <a:cubicBezTo>
                  <a:pt x="43200" y="31054"/>
                  <a:pt x="33529" y="40725"/>
                  <a:pt x="21600" y="40725"/>
                </a:cubicBezTo>
                <a:cubicBezTo>
                  <a:pt x="9670" y="40725"/>
                  <a:pt x="0" y="31054"/>
                  <a:pt x="0" y="19125"/>
                </a:cubicBezTo>
                <a:cubicBezTo>
                  <a:pt x="0" y="11097"/>
                  <a:pt x="4452" y="3731"/>
                  <a:pt x="11560" y="0"/>
                </a:cubicBezTo>
              </a:path>
              <a:path w="43200" h="40725" stroke="0" extrusionOk="0">
                <a:moveTo>
                  <a:pt x="34490" y="1792"/>
                </a:moveTo>
                <a:cubicBezTo>
                  <a:pt x="39970" y="5868"/>
                  <a:pt x="43200" y="12295"/>
                  <a:pt x="43200" y="19125"/>
                </a:cubicBezTo>
                <a:cubicBezTo>
                  <a:pt x="43200" y="31054"/>
                  <a:pt x="33529" y="40725"/>
                  <a:pt x="21600" y="40725"/>
                </a:cubicBezTo>
                <a:cubicBezTo>
                  <a:pt x="9670" y="40725"/>
                  <a:pt x="0" y="31054"/>
                  <a:pt x="0" y="19125"/>
                </a:cubicBezTo>
                <a:cubicBezTo>
                  <a:pt x="0" y="11097"/>
                  <a:pt x="4452" y="3731"/>
                  <a:pt x="11560" y="0"/>
                </a:cubicBezTo>
                <a:lnTo>
                  <a:pt x="21600" y="19125"/>
                </a:lnTo>
                <a:lnTo>
                  <a:pt x="34490" y="1792"/>
                </a:lnTo>
                <a:close/>
              </a:path>
            </a:pathLst>
          </a:custGeom>
          <a:noFill/>
          <a:ln w="57150">
            <a:solidFill>
              <a:schemeClr val="folHlink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AU"/>
          </a:p>
        </p:txBody>
      </p:sp>
      <p:sp>
        <p:nvSpPr>
          <p:cNvPr id="9225" name="Arc 10"/>
          <p:cNvSpPr>
            <a:spLocks/>
          </p:cNvSpPr>
          <p:nvPr/>
        </p:nvSpPr>
        <p:spPr bwMode="auto">
          <a:xfrm rot="20523107" flipH="1">
            <a:off x="6486525" y="3500439"/>
            <a:ext cx="914400" cy="638175"/>
          </a:xfrm>
          <a:custGeom>
            <a:avLst/>
            <a:gdLst>
              <a:gd name="T0" fmla="*/ 527485576 w 37823"/>
              <a:gd name="T1" fmla="*/ 0 h 26186"/>
              <a:gd name="T2" fmla="*/ 0 w 37823"/>
              <a:gd name="T3" fmla="*/ 272805897 h 26186"/>
              <a:gd name="T4" fmla="*/ 229229972 w 37823"/>
              <a:gd name="T5" fmla="*/ 66381508 h 26186"/>
              <a:gd name="T6" fmla="*/ 0 60000 65536"/>
              <a:gd name="T7" fmla="*/ 0 60000 65536"/>
              <a:gd name="T8" fmla="*/ 0 60000 65536"/>
              <a:gd name="T9" fmla="*/ 0 w 37823"/>
              <a:gd name="T10" fmla="*/ 0 h 26186"/>
              <a:gd name="T11" fmla="*/ 37823 w 37823"/>
              <a:gd name="T12" fmla="*/ 26186 h 26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823" h="26186" fill="none" extrusionOk="0">
                <a:moveTo>
                  <a:pt x="37330" y="0"/>
                </a:moveTo>
                <a:cubicBezTo>
                  <a:pt x="37657" y="1506"/>
                  <a:pt x="37823" y="3044"/>
                  <a:pt x="37823" y="4586"/>
                </a:cubicBezTo>
                <a:cubicBezTo>
                  <a:pt x="37823" y="16515"/>
                  <a:pt x="28152" y="26186"/>
                  <a:pt x="16223" y="26186"/>
                </a:cubicBezTo>
                <a:cubicBezTo>
                  <a:pt x="10011" y="26185"/>
                  <a:pt x="4100" y="23512"/>
                  <a:pt x="0" y="18846"/>
                </a:cubicBezTo>
              </a:path>
              <a:path w="37823" h="26186" stroke="0" extrusionOk="0">
                <a:moveTo>
                  <a:pt x="37330" y="0"/>
                </a:moveTo>
                <a:cubicBezTo>
                  <a:pt x="37657" y="1506"/>
                  <a:pt x="37823" y="3044"/>
                  <a:pt x="37823" y="4586"/>
                </a:cubicBezTo>
                <a:cubicBezTo>
                  <a:pt x="37823" y="16515"/>
                  <a:pt x="28152" y="26186"/>
                  <a:pt x="16223" y="26186"/>
                </a:cubicBezTo>
                <a:cubicBezTo>
                  <a:pt x="10011" y="26185"/>
                  <a:pt x="4100" y="23512"/>
                  <a:pt x="0" y="18846"/>
                </a:cubicBezTo>
                <a:lnTo>
                  <a:pt x="16223" y="4586"/>
                </a:lnTo>
                <a:lnTo>
                  <a:pt x="37330" y="0"/>
                </a:lnTo>
                <a:close/>
              </a:path>
            </a:pathLst>
          </a:custGeom>
          <a:noFill/>
          <a:ln w="57150">
            <a:solidFill>
              <a:schemeClr val="folHlink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25185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438" y="277600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Hinge joint</a:t>
            </a:r>
          </a:p>
        </p:txBody>
      </p:sp>
      <p:pic>
        <p:nvPicPr>
          <p:cNvPr id="10243" name="Picture 4" descr="295px-Human_skeleton_front_no-text_no-color_sv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1318" y="1268414"/>
            <a:ext cx="2446338" cy="4968875"/>
          </a:xfrm>
          <a:noFill/>
        </p:spPr>
      </p:pic>
      <p:sp>
        <p:nvSpPr>
          <p:cNvPr id="10244" name="Oval 5"/>
          <p:cNvSpPr>
            <a:spLocks noChangeArrowheads="1"/>
          </p:cNvSpPr>
          <p:nvPr/>
        </p:nvSpPr>
        <p:spPr bwMode="auto">
          <a:xfrm>
            <a:off x="4440238" y="2924176"/>
            <a:ext cx="360362" cy="360363"/>
          </a:xfrm>
          <a:prstGeom prst="ellipse">
            <a:avLst/>
          </a:prstGeom>
          <a:noFill/>
          <a:ln w="3810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449389"/>
            <a:ext cx="23764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scan hing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1" y="3644901"/>
            <a:ext cx="18192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AutoShape 8"/>
          <p:cNvSpPr>
            <a:spLocks noChangeArrowheads="1"/>
          </p:cNvSpPr>
          <p:nvPr/>
        </p:nvSpPr>
        <p:spPr bwMode="auto">
          <a:xfrm>
            <a:off x="5232401" y="2852739"/>
            <a:ext cx="1584325" cy="288925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10248" name="Arc 9"/>
          <p:cNvSpPr>
            <a:spLocks/>
          </p:cNvSpPr>
          <p:nvPr/>
        </p:nvSpPr>
        <p:spPr bwMode="auto">
          <a:xfrm rot="11640804" flipH="1">
            <a:off x="7716838" y="1628776"/>
            <a:ext cx="1517650" cy="962025"/>
          </a:xfrm>
          <a:custGeom>
            <a:avLst/>
            <a:gdLst>
              <a:gd name="T0" fmla="*/ 2147483647 w 37823"/>
              <a:gd name="T1" fmla="*/ 0 h 26186"/>
              <a:gd name="T2" fmla="*/ 0 w 37823"/>
              <a:gd name="T3" fmla="*/ 934531533 h 26186"/>
              <a:gd name="T4" fmla="*/ 1048040988 w 37823"/>
              <a:gd name="T5" fmla="*/ 227397309 h 26186"/>
              <a:gd name="T6" fmla="*/ 0 60000 65536"/>
              <a:gd name="T7" fmla="*/ 0 60000 65536"/>
              <a:gd name="T8" fmla="*/ 0 60000 65536"/>
              <a:gd name="T9" fmla="*/ 0 w 37823"/>
              <a:gd name="T10" fmla="*/ 0 h 26186"/>
              <a:gd name="T11" fmla="*/ 37823 w 37823"/>
              <a:gd name="T12" fmla="*/ 26186 h 26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823" h="26186" fill="none" extrusionOk="0">
                <a:moveTo>
                  <a:pt x="37330" y="0"/>
                </a:moveTo>
                <a:cubicBezTo>
                  <a:pt x="37657" y="1506"/>
                  <a:pt x="37823" y="3044"/>
                  <a:pt x="37823" y="4586"/>
                </a:cubicBezTo>
                <a:cubicBezTo>
                  <a:pt x="37823" y="16515"/>
                  <a:pt x="28152" y="26186"/>
                  <a:pt x="16223" y="26186"/>
                </a:cubicBezTo>
                <a:cubicBezTo>
                  <a:pt x="10011" y="26185"/>
                  <a:pt x="4100" y="23512"/>
                  <a:pt x="0" y="18846"/>
                </a:cubicBezTo>
              </a:path>
              <a:path w="37823" h="26186" stroke="0" extrusionOk="0">
                <a:moveTo>
                  <a:pt x="37330" y="0"/>
                </a:moveTo>
                <a:cubicBezTo>
                  <a:pt x="37657" y="1506"/>
                  <a:pt x="37823" y="3044"/>
                  <a:pt x="37823" y="4586"/>
                </a:cubicBezTo>
                <a:cubicBezTo>
                  <a:pt x="37823" y="16515"/>
                  <a:pt x="28152" y="26186"/>
                  <a:pt x="16223" y="26186"/>
                </a:cubicBezTo>
                <a:cubicBezTo>
                  <a:pt x="10011" y="26185"/>
                  <a:pt x="4100" y="23512"/>
                  <a:pt x="0" y="18846"/>
                </a:cubicBezTo>
                <a:lnTo>
                  <a:pt x="16223" y="4586"/>
                </a:lnTo>
                <a:lnTo>
                  <a:pt x="37330" y="0"/>
                </a:lnTo>
                <a:close/>
              </a:path>
            </a:pathLst>
          </a:custGeom>
          <a:noFill/>
          <a:ln w="57150">
            <a:solidFill>
              <a:schemeClr val="folHlink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301644" y="4607997"/>
            <a:ext cx="2065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Allows for movement in one plane only. </a:t>
            </a:r>
          </a:p>
        </p:txBody>
      </p:sp>
    </p:spTree>
    <p:extLst>
      <p:ext uri="{BB962C8B-B14F-4D97-AF65-F5344CB8AC3E}">
        <p14:creationId xmlns:p14="http://schemas.microsoft.com/office/powerpoint/2010/main" val="13662899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07773" y="292100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Pivot joint</a:t>
            </a:r>
          </a:p>
        </p:txBody>
      </p:sp>
      <p:pic>
        <p:nvPicPr>
          <p:cNvPr id="11266" name="Picture 2" descr="255px-Human_skeleton_back_no-text_no-color_sv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5894" y="1268413"/>
            <a:ext cx="2171700" cy="5113338"/>
          </a:xfrm>
          <a:noFill/>
        </p:spPr>
      </p:pic>
      <p:sp>
        <p:nvSpPr>
          <p:cNvPr id="11268" name="Oval 5"/>
          <p:cNvSpPr>
            <a:spLocks noChangeArrowheads="1"/>
          </p:cNvSpPr>
          <p:nvPr/>
        </p:nvSpPr>
        <p:spPr bwMode="auto">
          <a:xfrm>
            <a:off x="3611563" y="1628776"/>
            <a:ext cx="360362" cy="360363"/>
          </a:xfrm>
          <a:prstGeom prst="ellipse">
            <a:avLst/>
          </a:prstGeom>
          <a:noFill/>
          <a:ln w="3810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9" name="AutoShape 6"/>
          <p:cNvSpPr>
            <a:spLocks noChangeArrowheads="1"/>
          </p:cNvSpPr>
          <p:nvPr/>
        </p:nvSpPr>
        <p:spPr bwMode="auto">
          <a:xfrm>
            <a:off x="4224339" y="1665289"/>
            <a:ext cx="1584325" cy="288925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270" name="Picture 7" descr="scan at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268413"/>
            <a:ext cx="29368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scan pivo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681413"/>
            <a:ext cx="19907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Arc 9"/>
          <p:cNvSpPr>
            <a:spLocks/>
          </p:cNvSpPr>
          <p:nvPr/>
        </p:nvSpPr>
        <p:spPr bwMode="auto">
          <a:xfrm rot="5380329" flipH="1">
            <a:off x="6700044" y="3690144"/>
            <a:ext cx="503238" cy="990600"/>
          </a:xfrm>
          <a:custGeom>
            <a:avLst/>
            <a:gdLst>
              <a:gd name="T0" fmla="*/ 54520560 w 43200"/>
              <a:gd name="T1" fmla="*/ 25804200 h 40725"/>
              <a:gd name="T2" fmla="*/ 18273574 w 43200"/>
              <a:gd name="T3" fmla="*/ 0 h 40725"/>
              <a:gd name="T4" fmla="*/ 34144593 w 43200"/>
              <a:gd name="T5" fmla="*/ 275241074 h 40725"/>
              <a:gd name="T6" fmla="*/ 0 60000 65536"/>
              <a:gd name="T7" fmla="*/ 0 60000 65536"/>
              <a:gd name="T8" fmla="*/ 0 60000 65536"/>
              <a:gd name="T9" fmla="*/ 0 w 43200"/>
              <a:gd name="T10" fmla="*/ 0 h 40725"/>
              <a:gd name="T11" fmla="*/ 43200 w 43200"/>
              <a:gd name="T12" fmla="*/ 40725 h 407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0725" fill="none" extrusionOk="0">
                <a:moveTo>
                  <a:pt x="34490" y="1792"/>
                </a:moveTo>
                <a:cubicBezTo>
                  <a:pt x="39970" y="5868"/>
                  <a:pt x="43200" y="12295"/>
                  <a:pt x="43200" y="19125"/>
                </a:cubicBezTo>
                <a:cubicBezTo>
                  <a:pt x="43200" y="31054"/>
                  <a:pt x="33529" y="40725"/>
                  <a:pt x="21600" y="40725"/>
                </a:cubicBezTo>
                <a:cubicBezTo>
                  <a:pt x="9670" y="40725"/>
                  <a:pt x="0" y="31054"/>
                  <a:pt x="0" y="19125"/>
                </a:cubicBezTo>
                <a:cubicBezTo>
                  <a:pt x="0" y="11097"/>
                  <a:pt x="4452" y="3731"/>
                  <a:pt x="11560" y="0"/>
                </a:cubicBezTo>
              </a:path>
              <a:path w="43200" h="40725" stroke="0" extrusionOk="0">
                <a:moveTo>
                  <a:pt x="34490" y="1792"/>
                </a:moveTo>
                <a:cubicBezTo>
                  <a:pt x="39970" y="5868"/>
                  <a:pt x="43200" y="12295"/>
                  <a:pt x="43200" y="19125"/>
                </a:cubicBezTo>
                <a:cubicBezTo>
                  <a:pt x="43200" y="31054"/>
                  <a:pt x="33529" y="40725"/>
                  <a:pt x="21600" y="40725"/>
                </a:cubicBezTo>
                <a:cubicBezTo>
                  <a:pt x="9670" y="40725"/>
                  <a:pt x="0" y="31054"/>
                  <a:pt x="0" y="19125"/>
                </a:cubicBezTo>
                <a:cubicBezTo>
                  <a:pt x="0" y="11097"/>
                  <a:pt x="4452" y="3731"/>
                  <a:pt x="11560" y="0"/>
                </a:cubicBezTo>
                <a:lnTo>
                  <a:pt x="21600" y="19125"/>
                </a:lnTo>
                <a:lnTo>
                  <a:pt x="34490" y="1792"/>
                </a:lnTo>
                <a:close/>
              </a:path>
            </a:pathLst>
          </a:custGeom>
          <a:noFill/>
          <a:ln w="57150">
            <a:solidFill>
              <a:schemeClr val="folHlink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112546" y="4439894"/>
            <a:ext cx="1575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Allows for rotation around an axis</a:t>
            </a:r>
          </a:p>
        </p:txBody>
      </p:sp>
    </p:spTree>
    <p:extLst>
      <p:ext uri="{BB962C8B-B14F-4D97-AF65-F5344CB8AC3E}">
        <p14:creationId xmlns:p14="http://schemas.microsoft.com/office/powerpoint/2010/main" val="15594404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5989" y="271009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Saddle joint</a:t>
            </a:r>
          </a:p>
        </p:txBody>
      </p:sp>
      <p:pic>
        <p:nvPicPr>
          <p:cNvPr id="12291" name="Picture 4" descr="295px-Human_skeleton_front_no-text_no-color_sv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5459" y="1376363"/>
            <a:ext cx="2446338" cy="4968875"/>
          </a:xfrm>
          <a:noFill/>
        </p:spPr>
      </p:pic>
      <p:sp>
        <p:nvSpPr>
          <p:cNvPr id="12292" name="Oval 5"/>
          <p:cNvSpPr>
            <a:spLocks noChangeArrowheads="1"/>
          </p:cNvSpPr>
          <p:nvPr/>
        </p:nvSpPr>
        <p:spPr bwMode="auto">
          <a:xfrm>
            <a:off x="4800601" y="3644901"/>
            <a:ext cx="360363" cy="360363"/>
          </a:xfrm>
          <a:prstGeom prst="ellipse">
            <a:avLst/>
          </a:prstGeom>
          <a:noFill/>
          <a:ln w="3810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5232401" y="3716339"/>
            <a:ext cx="1584325" cy="288925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294" name="Picture 7" descr="saddle%2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268413"/>
            <a:ext cx="22066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92600"/>
            <a:ext cx="15240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Arc 9"/>
          <p:cNvSpPr>
            <a:spLocks/>
          </p:cNvSpPr>
          <p:nvPr/>
        </p:nvSpPr>
        <p:spPr bwMode="auto">
          <a:xfrm rot="10619425" flipH="1">
            <a:off x="7151688" y="5184775"/>
            <a:ext cx="2049462" cy="407988"/>
          </a:xfrm>
          <a:custGeom>
            <a:avLst/>
            <a:gdLst>
              <a:gd name="T0" fmla="*/ 2147483647 w 39518"/>
              <a:gd name="T1" fmla="*/ 78951590 h 21600"/>
              <a:gd name="T2" fmla="*/ 0 w 39518"/>
              <a:gd name="T3" fmla="*/ 21119310 h 21600"/>
              <a:gd name="T4" fmla="*/ 2147483647 w 39518"/>
              <a:gd name="T5" fmla="*/ 0 h 21600"/>
              <a:gd name="T6" fmla="*/ 0 60000 65536"/>
              <a:gd name="T7" fmla="*/ 0 60000 65536"/>
              <a:gd name="T8" fmla="*/ 0 60000 65536"/>
              <a:gd name="T9" fmla="*/ 0 w 39518"/>
              <a:gd name="T10" fmla="*/ 0 h 21600"/>
              <a:gd name="T11" fmla="*/ 39518 w 3951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518" h="21600" fill="none" extrusionOk="0">
                <a:moveTo>
                  <a:pt x="39517" y="11715"/>
                </a:moveTo>
                <a:cubicBezTo>
                  <a:pt x="35539" y="17877"/>
                  <a:pt x="28705" y="21599"/>
                  <a:pt x="21371" y="21599"/>
                </a:cubicBezTo>
                <a:cubicBezTo>
                  <a:pt x="10652" y="21599"/>
                  <a:pt x="1554" y="13739"/>
                  <a:pt x="-1" y="3134"/>
                </a:cubicBezTo>
              </a:path>
              <a:path w="39518" h="21600" stroke="0" extrusionOk="0">
                <a:moveTo>
                  <a:pt x="39517" y="11715"/>
                </a:moveTo>
                <a:cubicBezTo>
                  <a:pt x="35539" y="17877"/>
                  <a:pt x="28705" y="21599"/>
                  <a:pt x="21371" y="21599"/>
                </a:cubicBezTo>
                <a:cubicBezTo>
                  <a:pt x="10652" y="21599"/>
                  <a:pt x="1554" y="13739"/>
                  <a:pt x="-1" y="3134"/>
                </a:cubicBezTo>
                <a:lnTo>
                  <a:pt x="21371" y="0"/>
                </a:lnTo>
                <a:lnTo>
                  <a:pt x="39517" y="11715"/>
                </a:lnTo>
                <a:close/>
              </a:path>
            </a:pathLst>
          </a:custGeom>
          <a:noFill/>
          <a:ln w="57150">
            <a:solidFill>
              <a:schemeClr val="folHlink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AU"/>
          </a:p>
        </p:txBody>
      </p:sp>
      <p:sp>
        <p:nvSpPr>
          <p:cNvPr id="12297" name="Arc 10"/>
          <p:cNvSpPr>
            <a:spLocks/>
          </p:cNvSpPr>
          <p:nvPr/>
        </p:nvSpPr>
        <p:spPr bwMode="auto">
          <a:xfrm rot="716892" flipH="1">
            <a:off x="7116764" y="4354513"/>
            <a:ext cx="960437" cy="793750"/>
          </a:xfrm>
          <a:custGeom>
            <a:avLst/>
            <a:gdLst>
              <a:gd name="T0" fmla="*/ 564587386 w 39613"/>
              <a:gd name="T1" fmla="*/ 507353204 h 21600"/>
              <a:gd name="T2" fmla="*/ 0 w 39613"/>
              <a:gd name="T3" fmla="*/ 324489851 h 21600"/>
              <a:gd name="T4" fmla="*/ 293403672 w 39613"/>
              <a:gd name="T5" fmla="*/ 0 h 21600"/>
              <a:gd name="T6" fmla="*/ 0 60000 65536"/>
              <a:gd name="T7" fmla="*/ 0 60000 65536"/>
              <a:gd name="T8" fmla="*/ 0 60000 65536"/>
              <a:gd name="T9" fmla="*/ 0 w 39613"/>
              <a:gd name="T10" fmla="*/ 0 h 21600"/>
              <a:gd name="T11" fmla="*/ 39613 w 3961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613" h="21600" fill="none" extrusionOk="0">
                <a:moveTo>
                  <a:pt x="39613" y="10224"/>
                </a:moveTo>
                <a:cubicBezTo>
                  <a:pt x="35848" y="17229"/>
                  <a:pt x="28538" y="21599"/>
                  <a:pt x="20586" y="21599"/>
                </a:cubicBezTo>
                <a:cubicBezTo>
                  <a:pt x="11175" y="21599"/>
                  <a:pt x="2848" y="15507"/>
                  <a:pt x="-1" y="6539"/>
                </a:cubicBezTo>
              </a:path>
              <a:path w="39613" h="21600" stroke="0" extrusionOk="0">
                <a:moveTo>
                  <a:pt x="39613" y="10224"/>
                </a:moveTo>
                <a:cubicBezTo>
                  <a:pt x="35848" y="17229"/>
                  <a:pt x="28538" y="21599"/>
                  <a:pt x="20586" y="21599"/>
                </a:cubicBezTo>
                <a:cubicBezTo>
                  <a:pt x="11175" y="21599"/>
                  <a:pt x="2848" y="15507"/>
                  <a:pt x="-1" y="6539"/>
                </a:cubicBezTo>
                <a:lnTo>
                  <a:pt x="20586" y="0"/>
                </a:lnTo>
                <a:lnTo>
                  <a:pt x="39613" y="10224"/>
                </a:lnTo>
                <a:close/>
              </a:path>
            </a:pathLst>
          </a:custGeom>
          <a:noFill/>
          <a:ln w="57150">
            <a:solidFill>
              <a:schemeClr val="folHlink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9307835" y="4465439"/>
            <a:ext cx="2057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Allows for side-to-side and back-and-forth movements</a:t>
            </a:r>
          </a:p>
        </p:txBody>
      </p:sp>
    </p:spTree>
    <p:extLst>
      <p:ext uri="{BB962C8B-B14F-4D97-AF65-F5344CB8AC3E}">
        <p14:creationId xmlns:p14="http://schemas.microsoft.com/office/powerpoint/2010/main" val="39545136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5352" y="122513"/>
            <a:ext cx="9783763" cy="1508125"/>
          </a:xfrm>
        </p:spPr>
        <p:txBody>
          <a:bodyPr/>
          <a:lstStyle/>
          <a:p>
            <a:r>
              <a:rPr lang="en-AU" b="1" dirty="0">
                <a:solidFill>
                  <a:schemeClr val="tx1"/>
                </a:solidFill>
              </a:rPr>
              <a:t>Gliding and condyloid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48562" y="1629929"/>
            <a:ext cx="4800600" cy="36195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Gliding joints</a:t>
            </a:r>
            <a:r>
              <a:rPr lang="en-US" altLang="en-US" dirty="0">
                <a:ea typeface="ＭＳ Ｐゴシック" panose="020B0600070205080204" pitchFamily="34" charset="-128"/>
              </a:rPr>
              <a:t> – allow movement back and forth in any direction (restricted by ligaments) e.g. carpals, tarsals, clavicle and sternum and clavicle and scapula</a:t>
            </a:r>
          </a:p>
          <a:p>
            <a:pPr>
              <a:lnSpc>
                <a:spcPct val="15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288260" y="1899640"/>
            <a:ext cx="4754562" cy="4206875"/>
          </a:xfrm>
        </p:spPr>
        <p:txBody>
          <a:bodyPr>
            <a:norm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Condyloid (ellipsoid) joints</a:t>
            </a:r>
            <a:r>
              <a:rPr lang="en-US" altLang="en-US" dirty="0">
                <a:ea typeface="ＭＳ Ｐゴシック" panose="020B0600070205080204" pitchFamily="34" charset="-128"/>
              </a:rPr>
              <a:t> – allow movement in two directions e.g. metacarpals and phalanges</a:t>
            </a:r>
            <a:endParaRPr lang="en-AU" altLang="en-US" dirty="0">
              <a:ea typeface="ＭＳ Ｐゴシック" panose="020B0600070205080204" pitchFamily="34" charset="-128"/>
            </a:endParaRPr>
          </a:p>
          <a:p>
            <a:endParaRPr lang="en-AU" dirty="0"/>
          </a:p>
        </p:txBody>
      </p:sp>
      <p:pic>
        <p:nvPicPr>
          <p:cNvPr id="11266" name="Picture 2" descr="Image result for gliding j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524" y="3290852"/>
            <a:ext cx="3360709" cy="24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gliding j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30" y="4003078"/>
            <a:ext cx="3668872" cy="193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4463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scription: http://cnx.org/content/m44786/latest/Figure_38_03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57" y="194113"/>
            <a:ext cx="5496778" cy="63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5371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AA34-D6C1-4B47-9300-9A07B0D2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at joints </a:t>
            </a:r>
          </a:p>
        </p:txBody>
      </p:sp>
    </p:spTree>
    <p:extLst>
      <p:ext uri="{BB962C8B-B14F-4D97-AF65-F5344CB8AC3E}">
        <p14:creationId xmlns:p14="http://schemas.microsoft.com/office/powerpoint/2010/main" val="37522826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73" y="284176"/>
            <a:ext cx="9784080" cy="1508760"/>
          </a:xfrm>
        </p:spPr>
        <p:txBody>
          <a:bodyPr/>
          <a:lstStyle/>
          <a:p>
            <a:r>
              <a:rPr lang="en-AU" dirty="0"/>
              <a:t>Movement at a joint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73" y="2044932"/>
            <a:ext cx="7199205" cy="4813068"/>
          </a:xfrm>
        </p:spPr>
        <p:txBody>
          <a:bodyPr>
            <a:normAutofit/>
          </a:bodyPr>
          <a:lstStyle/>
          <a:p>
            <a:r>
              <a:rPr lang="en-AU" altLang="en-US" sz="2800" dirty="0">
                <a:ea typeface="ＭＳ Ｐゴシック" panose="020B0600070205080204" pitchFamily="34" charset="-128"/>
              </a:rPr>
              <a:t>There are a number of different terms used to describe the type of movement that occurs at a joint: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Flexion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Extension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Abduction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Adduction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Rotation</a:t>
            </a:r>
          </a:p>
          <a:p>
            <a:pPr lvl="1"/>
            <a:r>
              <a:rPr lang="en-AU" altLang="en-US" sz="2800" b="1" dirty="0">
                <a:ea typeface="ＭＳ Ｐゴシック" panose="020B0600070205080204" pitchFamily="34" charset="-128"/>
              </a:rPr>
              <a:t>Circumduction</a:t>
            </a:r>
          </a:p>
          <a:p>
            <a:endParaRPr lang="en-AU" sz="2800" dirty="0"/>
          </a:p>
        </p:txBody>
      </p:sp>
      <p:pic>
        <p:nvPicPr>
          <p:cNvPr id="4" name="Picture 2" descr="http://tle.westone.wa.gov.au/content/file/969144ed-0d3b-fa04-2e88-8b23de2a630c/1/human_bio_science_3b.zip/content/003_musculo_skeletal_support/images/pic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51" y="2323070"/>
            <a:ext cx="3812540" cy="413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4896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le.westone.wa.gov.au/content/file/969144ed-0d3b-fa04-2e88-8b23de2a630c/1/human_bio_science_3b.zip/content/003_musculo_skeletal_support/images/pic027.jpg">
            <a:extLst>
              <a:ext uri="{FF2B5EF4-FFF2-40B4-BE49-F238E27FC236}">
                <a16:creationId xmlns:a16="http://schemas.microsoft.com/office/drawing/2014/main" id="{13368358-511B-3F49-A740-1229A8CA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6" y="204242"/>
            <a:ext cx="6808573" cy="627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7B9C3-B7E7-8F49-BD00-1BD58E929A58}"/>
              </a:ext>
            </a:extLst>
          </p:cNvPr>
          <p:cNvSpPr txBox="1"/>
          <p:nvPr/>
        </p:nvSpPr>
        <p:spPr>
          <a:xfrm>
            <a:off x="8019536" y="2374476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See page 215 and 216 of text </a:t>
            </a:r>
          </a:p>
        </p:txBody>
      </p:sp>
    </p:spTree>
    <p:extLst>
      <p:ext uri="{BB962C8B-B14F-4D97-AF65-F5344CB8AC3E}">
        <p14:creationId xmlns:p14="http://schemas.microsoft.com/office/powerpoint/2010/main" val="307175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Custom 6">
      <a:dk1>
        <a:srgbClr val="000000"/>
      </a:dk1>
      <a:lt1>
        <a:srgbClr val="FFFFFF"/>
      </a:lt1>
      <a:dk2>
        <a:srgbClr val="2974C6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9C4E7AF-8C67-1941-9B2B-F865C36A3ED7}" vid="{B20B28EA-7E78-5041-ACDF-4946E327B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298</TotalTime>
  <Words>2636</Words>
  <Application>Microsoft Macintosh PowerPoint</Application>
  <PresentationFormat>Widescreen</PresentationFormat>
  <Paragraphs>380</Paragraphs>
  <Slides>102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1" baseType="lpstr">
      <vt:lpstr>ＭＳ Ｐゴシック</vt:lpstr>
      <vt:lpstr>Arial</vt:lpstr>
      <vt:lpstr>Corbel</vt:lpstr>
      <vt:lpstr>Gill Sans MT</vt:lpstr>
      <vt:lpstr>Lucida Grande</vt:lpstr>
      <vt:lpstr>Mangal</vt:lpstr>
      <vt:lpstr>Times New Roman</vt:lpstr>
      <vt:lpstr>Wingdings</vt:lpstr>
      <vt:lpstr>Theme1</vt:lpstr>
      <vt:lpstr>musculoskeletal SYSTEM</vt:lpstr>
      <vt:lpstr>mUSCULAR SYSTEM</vt:lpstr>
      <vt:lpstr>Microscopic Structure and function</vt:lpstr>
      <vt:lpstr>PowerPoint Presentation</vt:lpstr>
      <vt:lpstr>Function of muscles</vt:lpstr>
      <vt:lpstr>PowerPoint Presentation</vt:lpstr>
      <vt:lpstr>properties OF muscles</vt:lpstr>
      <vt:lpstr>Microscopic Structure of skeletal muscle </vt:lpstr>
      <vt:lpstr>structure OF MUSCLE FIBRE </vt:lpstr>
      <vt:lpstr>sTRUCTURE OF MYOFIBRILS </vt:lpstr>
      <vt:lpstr>aCTIN AND myosin - sarocmeres</vt:lpstr>
      <vt:lpstr>Sliding filament model</vt:lpstr>
      <vt:lpstr>PowerPoint Presentation</vt:lpstr>
      <vt:lpstr>Sliding filament model - sarcomere</vt:lpstr>
      <vt:lpstr>Sliding filament model  - diagram</vt:lpstr>
      <vt:lpstr>PowerPoint Presentation</vt:lpstr>
      <vt:lpstr>Sliding filament model  - steps</vt:lpstr>
      <vt:lpstr>Sarcomere contraction - Stages</vt:lpstr>
      <vt:lpstr>PowerPoint Presentation</vt:lpstr>
      <vt:lpstr>Contraction Cycle </vt:lpstr>
      <vt:lpstr>Contraction cycle details </vt:lpstr>
      <vt:lpstr>Contraction cycle details</vt:lpstr>
      <vt:lpstr>Watch </vt:lpstr>
      <vt:lpstr>Macroscopic structure of muscle</vt:lpstr>
      <vt:lpstr>MACROSCOPIC STRUCTURE OF MUSCLE </vt:lpstr>
      <vt:lpstr>Macroscopic structure of muscles and movement</vt:lpstr>
      <vt:lpstr>Antagonistic muscles and movement</vt:lpstr>
      <vt:lpstr>Antagonistic Muscles </vt:lpstr>
      <vt:lpstr>PowerPoint Presentation</vt:lpstr>
      <vt:lpstr>Antagonistic Muscles - Example</vt:lpstr>
      <vt:lpstr>ANTAGONISTIC MUSCLES - EXAMPLE</vt:lpstr>
      <vt:lpstr>Muscle tone</vt:lpstr>
      <vt:lpstr>Skeletal system</vt:lpstr>
      <vt:lpstr>Function of the skeletal system </vt:lpstr>
      <vt:lpstr>PowerPoint Presentation</vt:lpstr>
      <vt:lpstr>Divisions of the skeleton</vt:lpstr>
      <vt:lpstr>Divisions of the skeleton</vt:lpstr>
      <vt:lpstr>Axial skeleton</vt:lpstr>
      <vt:lpstr>Skull</vt:lpstr>
      <vt:lpstr>Vertebral Column </vt:lpstr>
      <vt:lpstr>Vertebra</vt:lpstr>
      <vt:lpstr>Rib cage </vt:lpstr>
      <vt:lpstr>Pelvic girdle</vt:lpstr>
      <vt:lpstr>Pectoral girdle</vt:lpstr>
      <vt:lpstr>Appendicular skeleton</vt:lpstr>
      <vt:lpstr>Upper and lower limbs</vt:lpstr>
      <vt:lpstr>Hand and foot</vt:lpstr>
      <vt:lpstr>Structure of bone</vt:lpstr>
      <vt:lpstr>PowerPoint Presentation</vt:lpstr>
      <vt:lpstr>Structure of bone </vt:lpstr>
      <vt:lpstr>TYPES OF BONE </vt:lpstr>
      <vt:lpstr>Structure of compact bone</vt:lpstr>
      <vt:lpstr>Structure of compact bone </vt:lpstr>
      <vt:lpstr>PowerPoint Presentation</vt:lpstr>
      <vt:lpstr>PowerPoint Presentation</vt:lpstr>
      <vt:lpstr>Structure of spongy bone (cancellous BONE)</vt:lpstr>
      <vt:lpstr>PowerPoint Presentation</vt:lpstr>
      <vt:lpstr>STRUCTURE OF A LONG BONE </vt:lpstr>
      <vt:lpstr>STRUCTURE OF A LONG BONE</vt:lpstr>
      <vt:lpstr>PowerPoint Presentation</vt:lpstr>
      <vt:lpstr>STRUCTURE OF A LONG BONE </vt:lpstr>
      <vt:lpstr>ossification</vt:lpstr>
      <vt:lpstr>BONE FORMATION - OSSIFICATION</vt:lpstr>
      <vt:lpstr>PowerPoint Presentation</vt:lpstr>
      <vt:lpstr>Bone rEMODELLING</vt:lpstr>
      <vt:lpstr>Bone remodelling </vt:lpstr>
      <vt:lpstr>Cartilage structure and function </vt:lpstr>
      <vt:lpstr>CArtILAGE </vt:lpstr>
      <vt:lpstr>Cartilage </vt:lpstr>
      <vt:lpstr>PowerPoint Presentation</vt:lpstr>
      <vt:lpstr>Structure of cartilage </vt:lpstr>
      <vt:lpstr>Structure of cartilage </vt:lpstr>
      <vt:lpstr>STRUTURE OF CARTILAGE</vt:lpstr>
      <vt:lpstr>PowerPoint Presentation</vt:lpstr>
      <vt:lpstr>Types of cartilage </vt:lpstr>
      <vt:lpstr>TYPES OF CARTILAGE </vt:lpstr>
      <vt:lpstr>PowerPoint Presentation</vt:lpstr>
      <vt:lpstr>HYALINE CARTILAGE (GRISTLE)</vt:lpstr>
      <vt:lpstr>Elastic cartilage</vt:lpstr>
      <vt:lpstr>FIBROCARTLIAGE </vt:lpstr>
      <vt:lpstr>joints</vt:lpstr>
      <vt:lpstr>Joints </vt:lpstr>
      <vt:lpstr>Types of joints – structural classification </vt:lpstr>
      <vt:lpstr>Types of joints – structural classification </vt:lpstr>
      <vt:lpstr>Synovial joints (moveable joints) </vt:lpstr>
      <vt:lpstr>PowerPoint Presentation</vt:lpstr>
      <vt:lpstr>PowerPoint Presentation</vt:lpstr>
      <vt:lpstr>Structure of a synovial joint</vt:lpstr>
      <vt:lpstr>Structure and function of a synovial joint </vt:lpstr>
      <vt:lpstr>Structure and function of a synovial joint </vt:lpstr>
      <vt:lpstr>Ball and socket joint</vt:lpstr>
      <vt:lpstr>Hinge joint</vt:lpstr>
      <vt:lpstr>Pivot joint</vt:lpstr>
      <vt:lpstr>Saddle joint</vt:lpstr>
      <vt:lpstr>Gliding and condyloid joints</vt:lpstr>
      <vt:lpstr>PowerPoint Presentation</vt:lpstr>
      <vt:lpstr>Movement at joints </vt:lpstr>
      <vt:lpstr>Movement at a joint</vt:lpstr>
      <vt:lpstr>PowerPoint Presentation</vt:lpstr>
      <vt:lpstr>PowerPoint Presentation</vt:lpstr>
      <vt:lpstr>Conditions of the skeletal system </vt:lpstr>
      <vt:lpstr>DO: Questions in the text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muSCULOSKELETAL SYSTEM</dc:title>
  <dc:creator>JOHANSEN Rebecca [Rossmoyne Senior High School]</dc:creator>
  <cp:lastModifiedBy>JOHANSEN Rebecca [Rossmoyne Senior High School]</cp:lastModifiedBy>
  <cp:revision>92</cp:revision>
  <dcterms:created xsi:type="dcterms:W3CDTF">2019-04-29T09:34:08Z</dcterms:created>
  <dcterms:modified xsi:type="dcterms:W3CDTF">2021-01-20T10:27:57Z</dcterms:modified>
</cp:coreProperties>
</file>