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67"/>
  </p:handoutMasterIdLst>
  <p:sldIdLst>
    <p:sldId id="256" r:id="rId2"/>
    <p:sldId id="257" r:id="rId3"/>
    <p:sldId id="258" r:id="rId4"/>
    <p:sldId id="259" r:id="rId5"/>
    <p:sldId id="262" r:id="rId6"/>
    <p:sldId id="260" r:id="rId7"/>
    <p:sldId id="261" r:id="rId8"/>
    <p:sldId id="263" r:id="rId9"/>
    <p:sldId id="264" r:id="rId10"/>
    <p:sldId id="265" r:id="rId11"/>
    <p:sldId id="266" r:id="rId12"/>
    <p:sldId id="267" r:id="rId13"/>
    <p:sldId id="268" r:id="rId14"/>
    <p:sldId id="273" r:id="rId15"/>
    <p:sldId id="274" r:id="rId16"/>
    <p:sldId id="275" r:id="rId17"/>
    <p:sldId id="269" r:id="rId18"/>
    <p:sldId id="272" r:id="rId19"/>
    <p:sldId id="270" r:id="rId20"/>
    <p:sldId id="271" r:id="rId21"/>
    <p:sldId id="276" r:id="rId22"/>
    <p:sldId id="277" r:id="rId23"/>
    <p:sldId id="278" r:id="rId24"/>
    <p:sldId id="279" r:id="rId25"/>
    <p:sldId id="280" r:id="rId26"/>
    <p:sldId id="281" r:id="rId27"/>
    <p:sldId id="282" r:id="rId28"/>
    <p:sldId id="283" r:id="rId29"/>
    <p:sldId id="285" r:id="rId30"/>
    <p:sldId id="284" r:id="rId31"/>
    <p:sldId id="286" r:id="rId32"/>
    <p:sldId id="300" r:id="rId33"/>
    <p:sldId id="287" r:id="rId34"/>
    <p:sldId id="288" r:id="rId35"/>
    <p:sldId id="292" r:id="rId36"/>
    <p:sldId id="293" r:id="rId37"/>
    <p:sldId id="294" r:id="rId38"/>
    <p:sldId id="295" r:id="rId39"/>
    <p:sldId id="296" r:id="rId40"/>
    <p:sldId id="297" r:id="rId41"/>
    <p:sldId id="299" r:id="rId42"/>
    <p:sldId id="303" r:id="rId43"/>
    <p:sldId id="312" r:id="rId44"/>
    <p:sldId id="301" r:id="rId45"/>
    <p:sldId id="311" r:id="rId46"/>
    <p:sldId id="304" r:id="rId47"/>
    <p:sldId id="313" r:id="rId48"/>
    <p:sldId id="305" r:id="rId49"/>
    <p:sldId id="306" r:id="rId50"/>
    <p:sldId id="307" r:id="rId51"/>
    <p:sldId id="308" r:id="rId52"/>
    <p:sldId id="302" r:id="rId53"/>
    <p:sldId id="309" r:id="rId54"/>
    <p:sldId id="310" r:id="rId55"/>
    <p:sldId id="315" r:id="rId56"/>
    <p:sldId id="316" r:id="rId57"/>
    <p:sldId id="314" r:id="rId58"/>
    <p:sldId id="317" r:id="rId59"/>
    <p:sldId id="318" r:id="rId60"/>
    <p:sldId id="319" r:id="rId61"/>
    <p:sldId id="289" r:id="rId62"/>
    <p:sldId id="290" r:id="rId63"/>
    <p:sldId id="291" r:id="rId64"/>
    <p:sldId id="320" r:id="rId65"/>
    <p:sldId id="321" r:id="rId66"/>
  </p:sldIdLst>
  <p:sldSz cx="9144000" cy="6858000" type="screen4x3"/>
  <p:notesSz cx="6807200" cy="99393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20"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D08BFC2F-28F0-4C8A-9135-F3C126F6F9B6}" type="datetimeFigureOut">
              <a:rPr lang="en-AU" smtClean="0"/>
              <a:t>20/07/2018</a:t>
            </a:fld>
            <a:endParaRPr lang="en-AU"/>
          </a:p>
        </p:txBody>
      </p:sp>
      <p:sp>
        <p:nvSpPr>
          <p:cNvPr id="4" name="Footer Placeholder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6FAB5B72-BDC8-4C42-B4F4-1CE5D8B542BD}" type="slidenum">
              <a:rPr lang="en-AU" smtClean="0"/>
              <a:t>‹#›</a:t>
            </a:fld>
            <a:endParaRPr lang="en-AU"/>
          </a:p>
        </p:txBody>
      </p:sp>
    </p:spTree>
    <p:extLst>
      <p:ext uri="{BB962C8B-B14F-4D97-AF65-F5344CB8AC3E}">
        <p14:creationId xmlns:p14="http://schemas.microsoft.com/office/powerpoint/2010/main" val="44124853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18"/>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11"/>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9"/>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fld id="{22654A5C-CB58-4070-9CD2-21B40C70754F}" type="datetimeFigureOut">
              <a:rPr lang="en-AU"/>
              <a:pPr>
                <a:defRPr/>
              </a:pPr>
              <a:t>20/07/2018</a:t>
            </a:fld>
            <a:endParaRPr lang="en-AU"/>
          </a:p>
        </p:txBody>
      </p:sp>
      <p:sp>
        <p:nvSpPr>
          <p:cNvPr id="16" name="Footer Placeholder 16"/>
          <p:cNvSpPr>
            <a:spLocks noGrp="1"/>
          </p:cNvSpPr>
          <p:nvPr>
            <p:ph type="ftr" sz="quarter" idx="11"/>
          </p:nvPr>
        </p:nvSpPr>
        <p:spPr/>
        <p:txBody>
          <a:bodyPr/>
          <a:lstStyle>
            <a:lvl1pPr>
              <a:defRPr/>
            </a:lvl1pPr>
          </a:lstStyle>
          <a:p>
            <a:pPr>
              <a:defRPr/>
            </a:pPr>
            <a:endParaRPr lang="en-AU"/>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F0CD1AC0-B50C-4A9A-A450-907E92588DAB}" type="slidenum">
              <a:rPr lang="en-AU"/>
              <a:pPr>
                <a:defRPr/>
              </a:pPr>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4545E2-B235-44A4-891B-C130D4AFEA44}" type="datetimeFigureOut">
              <a:rPr lang="en-AU"/>
              <a:pPr>
                <a:defRPr/>
              </a:pPr>
              <a:t>20/07/2018</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DB94F0E0-3D03-449A-AF7C-C5DC4ED5DDC8}" type="slidenum">
              <a:rPr lang="en-AU"/>
              <a:pPr>
                <a:defRPr/>
              </a:pPr>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8"/>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58A68F54-02C2-46F5-9310-A134C8B402F2}" type="slidenum">
              <a:rPr lang="en-AU"/>
              <a:pPr>
                <a:defRPr/>
              </a:pPr>
              <a:t>‹#›</a:t>
            </a:fld>
            <a:endParaRPr lang="en-AU"/>
          </a:p>
        </p:txBody>
      </p:sp>
      <p:sp>
        <p:nvSpPr>
          <p:cNvPr id="14" name="Date Placeholder 3"/>
          <p:cNvSpPr>
            <a:spLocks noGrp="1"/>
          </p:cNvSpPr>
          <p:nvPr>
            <p:ph type="dt" sz="half" idx="11"/>
          </p:nvPr>
        </p:nvSpPr>
        <p:spPr/>
        <p:txBody>
          <a:bodyPr/>
          <a:lstStyle>
            <a:lvl1pPr>
              <a:defRPr/>
            </a:lvl1pPr>
          </a:lstStyle>
          <a:p>
            <a:pPr>
              <a:defRPr/>
            </a:pPr>
            <a:fld id="{223A533E-54D5-4474-B3BB-19B012CD9183}" type="datetimeFigureOut">
              <a:rPr lang="en-AU"/>
              <a:pPr>
                <a:defRPr/>
              </a:pPr>
              <a:t>20/07/2018</a:t>
            </a:fld>
            <a:endParaRPr lang="en-AU"/>
          </a:p>
        </p:txBody>
      </p:sp>
      <p:sp>
        <p:nvSpPr>
          <p:cNvPr id="15" name="Footer Placeholder 4"/>
          <p:cNvSpPr>
            <a:spLocks noGrp="1"/>
          </p:cNvSpPr>
          <p:nvPr>
            <p:ph type="ftr" sz="quarter" idx="12"/>
          </p:nvPr>
        </p:nvSpPr>
        <p:spPr/>
        <p:txBody>
          <a:bodyPr/>
          <a:lstStyle>
            <a:lvl1pPr>
              <a:defRPr/>
            </a:lvl1pPr>
          </a:lstStyle>
          <a:p>
            <a:pPr>
              <a:defRPr/>
            </a:pPr>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E4FE81-1019-48B2-BC5B-C63C863C3D4D}" type="datetimeFigureOut">
              <a:rPr lang="en-AU"/>
              <a:pPr>
                <a:defRPr/>
              </a:pPr>
              <a:t>20/07/2018</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8C684837-F9B5-4F42-86AD-A998D2507333}" type="slidenum">
              <a:rPr lang="en-AU"/>
              <a:pPr>
                <a:defRPr/>
              </a:pPr>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11"/>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AU"/>
          </a:p>
        </p:txBody>
      </p:sp>
      <p:sp>
        <p:nvSpPr>
          <p:cNvPr id="16" name="Date Placeholder 3"/>
          <p:cNvSpPr>
            <a:spLocks noGrp="1"/>
          </p:cNvSpPr>
          <p:nvPr>
            <p:ph type="dt" sz="half" idx="11"/>
          </p:nvPr>
        </p:nvSpPr>
        <p:spPr/>
        <p:txBody>
          <a:bodyPr/>
          <a:lstStyle>
            <a:lvl1pPr>
              <a:defRPr/>
            </a:lvl1pPr>
          </a:lstStyle>
          <a:p>
            <a:pPr>
              <a:defRPr/>
            </a:pPr>
            <a:fld id="{2F3581CA-159B-4D87-A3F6-25F6F2454B55}" type="datetimeFigureOut">
              <a:rPr lang="en-AU"/>
              <a:pPr>
                <a:defRPr/>
              </a:pPr>
              <a:t>20/07/2018</a:t>
            </a:fld>
            <a:endParaRPr lang="en-AU"/>
          </a:p>
        </p:txBody>
      </p:sp>
      <p:sp>
        <p:nvSpPr>
          <p:cNvPr id="17" name="Slide Number Placeholder 5"/>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DC037205-32F7-4535-B175-316405F9C01E}" type="slidenum">
              <a:rPr lang="en-AU"/>
              <a:pPr>
                <a:defRPr/>
              </a:pPr>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7"/>
          <p:cNvSpPr>
            <a:spLocks noChangeShapeType="1"/>
          </p:cNvSpPr>
          <p:nvPr/>
        </p:nvSpPr>
        <p:spPr bwMode="auto">
          <a:xfrm flipV="1">
            <a:off x="4562475" y="1576388"/>
            <a:ext cx="9525" cy="4818062"/>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5791200" y="6410325"/>
            <a:ext cx="3044825" cy="365125"/>
          </a:xfrm>
        </p:spPr>
        <p:txBody>
          <a:bodyPr/>
          <a:lstStyle>
            <a:lvl1pPr>
              <a:defRPr/>
            </a:lvl1pPr>
          </a:lstStyle>
          <a:p>
            <a:pPr>
              <a:defRPr/>
            </a:pPr>
            <a:fld id="{D453F3C1-5CBE-49A0-A028-4D590EFD892C}" type="datetimeFigureOut">
              <a:rPr lang="en-AU"/>
              <a:pPr>
                <a:defRPr/>
              </a:pPr>
              <a:t>20/07/2018</a:t>
            </a:fld>
            <a:endParaRPr lang="en-AU"/>
          </a:p>
        </p:txBody>
      </p:sp>
      <p:sp>
        <p:nvSpPr>
          <p:cNvPr id="7" name="Footer Placeholder 5"/>
          <p:cNvSpPr>
            <a:spLocks noGrp="1"/>
          </p:cNvSpPr>
          <p:nvPr>
            <p:ph type="ftr" sz="quarter" idx="11"/>
          </p:nvPr>
        </p:nvSpPr>
        <p:spPr/>
        <p:txBody>
          <a:bodyPr/>
          <a:lstStyle>
            <a:lvl1pPr>
              <a:defRPr/>
            </a:lvl1pPr>
          </a:lstStyle>
          <a:p>
            <a:pPr>
              <a:defRPr/>
            </a:pPr>
            <a:endParaRPr lang="en-AU"/>
          </a:p>
        </p:txBody>
      </p:sp>
      <p:sp>
        <p:nvSpPr>
          <p:cNvPr id="8" name="Slide Number Placeholder 6"/>
          <p:cNvSpPr>
            <a:spLocks noGrp="1"/>
          </p:cNvSpPr>
          <p:nvPr>
            <p:ph type="sldNum" sz="quarter" idx="12"/>
          </p:nvPr>
        </p:nvSpPr>
        <p:spPr/>
        <p:txBody>
          <a:bodyPr/>
          <a:lstStyle>
            <a:lvl1pPr>
              <a:defRPr/>
            </a:lvl1pPr>
          </a:lstStyle>
          <a:p>
            <a:pPr>
              <a:defRPr/>
            </a:pPr>
            <a:fld id="{37D9C183-9DE9-4F7D-A7E0-57CFA3C66B50}" type="slidenum">
              <a:rPr lang="en-AU"/>
              <a:pPr>
                <a:defRPr/>
              </a:pPr>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0"/>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2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pPr>
              <a:defRPr/>
            </a:pPr>
            <a:fld id="{F8889DA4-8DEE-454E-83C1-59947376093B}" type="datetimeFigureOut">
              <a:rPr lang="en-AU"/>
              <a:pPr>
                <a:defRPr/>
              </a:pPr>
              <a:t>20/07/2018</a:t>
            </a:fld>
            <a:endParaRPr lang="en-AU"/>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AU"/>
          </a:p>
        </p:txBody>
      </p:sp>
      <p:sp>
        <p:nvSpPr>
          <p:cNvPr id="20" name="Slide Number Placeholder 8"/>
          <p:cNvSpPr>
            <a:spLocks noGrp="1"/>
          </p:cNvSpPr>
          <p:nvPr>
            <p:ph type="sldNum" sz="quarter" idx="12"/>
          </p:nvPr>
        </p:nvSpPr>
        <p:spPr>
          <a:xfrm>
            <a:off x="4343400" y="1042988"/>
            <a:ext cx="457200" cy="441325"/>
          </a:xfrm>
        </p:spPr>
        <p:txBody>
          <a:bodyPr/>
          <a:lstStyle>
            <a:lvl1pPr algn="ctr">
              <a:defRPr/>
            </a:lvl1pPr>
          </a:lstStyle>
          <a:p>
            <a:pPr>
              <a:defRPr/>
            </a:pPr>
            <a:fld id="{BCD84C46-E8DA-461C-8860-CCC9688D4098}" type="slidenum">
              <a:rPr lang="en-AU"/>
              <a:pPr>
                <a:defRPr/>
              </a:pPr>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D04DDD9C-31E4-4B64-95A0-D907236F24D8}" type="datetimeFigureOut">
              <a:rPr lang="en-AU"/>
              <a:pPr>
                <a:defRPr/>
              </a:pPr>
              <a:t>20/07/2018</a:t>
            </a:fld>
            <a:endParaRPr lang="en-AU"/>
          </a:p>
        </p:txBody>
      </p:sp>
      <p:sp>
        <p:nvSpPr>
          <p:cNvPr id="4" name="Footer Placeholder 3"/>
          <p:cNvSpPr>
            <a:spLocks noGrp="1"/>
          </p:cNvSpPr>
          <p:nvPr>
            <p:ph type="ftr" sz="quarter" idx="11"/>
          </p:nvPr>
        </p:nvSpPr>
        <p:spPr/>
        <p:txBody>
          <a:bodyPr/>
          <a:lstStyle>
            <a:lvl1pPr>
              <a:defRPr/>
            </a:lvl1pPr>
          </a:lstStyle>
          <a:p>
            <a:pPr>
              <a:defRPr/>
            </a:pPr>
            <a:endParaRPr lang="en-AU"/>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395AAD0C-D792-4313-BA7C-6D1B79714DE1}" type="slidenum">
              <a:rPr lang="en-AU"/>
              <a:pPr>
                <a:defRPr/>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 name="Rectangle 7"/>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8" name="Date Placeholder 1"/>
          <p:cNvSpPr>
            <a:spLocks noGrp="1"/>
          </p:cNvSpPr>
          <p:nvPr>
            <p:ph type="dt" sz="half" idx="10"/>
          </p:nvPr>
        </p:nvSpPr>
        <p:spPr/>
        <p:txBody>
          <a:bodyPr/>
          <a:lstStyle>
            <a:lvl1pPr>
              <a:defRPr/>
            </a:lvl1pPr>
          </a:lstStyle>
          <a:p>
            <a:pPr>
              <a:defRPr/>
            </a:pPr>
            <a:fld id="{7168D5A6-D959-458B-BFF8-7BD6BD6E1005}" type="datetimeFigureOut">
              <a:rPr lang="en-AU"/>
              <a:pPr>
                <a:defRPr/>
              </a:pPr>
              <a:t>20/07/2018</a:t>
            </a:fld>
            <a:endParaRPr lang="en-AU"/>
          </a:p>
        </p:txBody>
      </p:sp>
      <p:sp>
        <p:nvSpPr>
          <p:cNvPr id="9" name="Footer Placeholder 2"/>
          <p:cNvSpPr>
            <a:spLocks noGrp="1"/>
          </p:cNvSpPr>
          <p:nvPr>
            <p:ph type="ftr" sz="quarter" idx="11"/>
          </p:nvPr>
        </p:nvSpPr>
        <p:spPr/>
        <p:txBody>
          <a:bodyPr/>
          <a:lstStyle>
            <a:lvl1pPr>
              <a:defRPr/>
            </a:lvl1pPr>
          </a:lstStyle>
          <a:p>
            <a:pPr>
              <a:defRPr/>
            </a:pPr>
            <a:endParaRPr lang="en-AU"/>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264D897D-4B06-48ED-985A-7558C8FCA341}" type="slidenum">
              <a:rPr lang="en-AU"/>
              <a:pPr>
                <a:defRPr/>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18"/>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15"/>
          <p:cNvSpPr>
            <a:spLocks noChangeArrowheads="1"/>
          </p:cNvSpPr>
          <p:nvPr/>
        </p:nvSpPr>
        <p:spPr bwMode="white">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7"/>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8"/>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0"/>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20"/>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a:solidFill>
                  <a:schemeClr val="accent3">
                    <a:shade val="75000"/>
                  </a:schemeClr>
                </a:solidFill>
              </a:defRPr>
            </a:lvl1pPr>
          </a:lstStyle>
          <a:p>
            <a:pPr>
              <a:defRPr/>
            </a:pPr>
            <a:fld id="{83F5B061-E70E-4CE9-82E5-1724954DA362}" type="slidenum">
              <a:rPr lang="en-AU"/>
              <a:pPr>
                <a:defRPr/>
              </a:pPr>
              <a:t>‹#›</a:t>
            </a:fld>
            <a:endParaRPr lang="en-AU"/>
          </a:p>
        </p:txBody>
      </p:sp>
      <p:sp>
        <p:nvSpPr>
          <p:cNvPr id="17" name="Date Placeholder 4"/>
          <p:cNvSpPr>
            <a:spLocks noGrp="1"/>
          </p:cNvSpPr>
          <p:nvPr>
            <p:ph type="dt" sz="half" idx="11"/>
          </p:nvPr>
        </p:nvSpPr>
        <p:spPr/>
        <p:txBody>
          <a:bodyPr/>
          <a:lstStyle>
            <a:lvl1pPr>
              <a:defRPr/>
            </a:lvl1pPr>
          </a:lstStyle>
          <a:p>
            <a:pPr>
              <a:defRPr/>
            </a:pPr>
            <a:fld id="{CB211510-5574-41E2-81D5-B99CF5B9D50D}" type="datetimeFigureOut">
              <a:rPr lang="en-AU"/>
              <a:pPr>
                <a:defRPr/>
              </a:pPr>
              <a:t>20/07/2018</a:t>
            </a:fld>
            <a:endParaRPr lang="en-AU"/>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90B23F31-ECF9-4403-A314-E78AD53E708F}" type="slidenum">
              <a:rPr lang="en-AU"/>
              <a:pPr>
                <a:defRPr/>
              </a:pPr>
              <a:t>‹#›</a:t>
            </a:fld>
            <a:endParaRPr lang="en-AU"/>
          </a:p>
        </p:txBody>
      </p:sp>
      <p:sp>
        <p:nvSpPr>
          <p:cNvPr id="17" name="Date Placeholder 4"/>
          <p:cNvSpPr>
            <a:spLocks noGrp="1"/>
          </p:cNvSpPr>
          <p:nvPr>
            <p:ph type="dt" sz="half" idx="11"/>
          </p:nvPr>
        </p:nvSpPr>
        <p:spPr>
          <a:xfrm>
            <a:off x="5788025" y="6405563"/>
            <a:ext cx="3044825" cy="365125"/>
          </a:xfrm>
        </p:spPr>
        <p:txBody>
          <a:bodyPr/>
          <a:lstStyle>
            <a:lvl1pPr>
              <a:defRPr/>
            </a:lvl1pPr>
          </a:lstStyle>
          <a:p>
            <a:pPr>
              <a:defRPr/>
            </a:pPr>
            <a:fld id="{D85E841C-D9E7-401B-B3AD-0EC9B199F332}" type="datetimeFigureOut">
              <a:rPr lang="en-AU"/>
              <a:pPr>
                <a:defRPr/>
              </a:pPr>
              <a:t>20/07/2018</a:t>
            </a:fld>
            <a:endParaRPr lang="en-AU"/>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pPr>
              <a:defRPr/>
            </a:pPr>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a:solidFill>
                  <a:srgbClr val="FFFFFF"/>
                </a:solidFill>
                <a:latin typeface="+mn-lt"/>
              </a:defRPr>
            </a:lvl1pPr>
          </a:lstStyle>
          <a:p>
            <a:pPr>
              <a:defRPr/>
            </a:pPr>
            <a:fld id="{697B875E-1CED-4306-A444-C275E243A555}" type="datetimeFigureOut">
              <a:rPr lang="en-AU"/>
              <a:pPr>
                <a:defRPr/>
              </a:pPr>
              <a:t>20/07/2018</a:t>
            </a:fld>
            <a:endParaRPr lang="en-AU"/>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defRPr>
            </a:lvl1pPr>
          </a:lstStyle>
          <a:p>
            <a:pPr>
              <a:defRPr/>
            </a:pPr>
            <a:endParaRPr lang="en-AU"/>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a:solidFill>
                  <a:schemeClr val="accent3">
                    <a:shade val="75000"/>
                  </a:schemeClr>
                </a:solidFill>
                <a:latin typeface="+mn-lt"/>
              </a:defRPr>
            </a:lvl1pPr>
          </a:lstStyle>
          <a:p>
            <a:pPr>
              <a:defRPr/>
            </a:pPr>
            <a:fld id="{861AEBD1-22D2-4931-9A0E-4BF7029D0C1E}" type="slidenum">
              <a:rPr lang="en-AU"/>
              <a:pPr>
                <a:defRPr/>
              </a:pPr>
              <a:t>‹#›</a:t>
            </a:fld>
            <a:endParaRPr lang="en-AU"/>
          </a:p>
        </p:txBody>
      </p:sp>
      <p:sp>
        <p:nvSpPr>
          <p:cNvPr id="1038"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eaLnBrk="1" fontAlgn="auto" hangingPunct="1">
              <a:spcAft>
                <a:spcPts val="0"/>
              </a:spcAft>
              <a:buFont typeface="Wingdings 2"/>
              <a:buNone/>
              <a:defRPr/>
            </a:pPr>
            <a:r>
              <a:rPr lang="en-AU" sz="4400" dirty="0" smtClean="0"/>
              <a:t>Motion</a:t>
            </a:r>
            <a:endParaRPr lang="en-AU" sz="4400" dirty="0"/>
          </a:p>
        </p:txBody>
      </p:sp>
      <p:sp>
        <p:nvSpPr>
          <p:cNvPr id="13314" name="Title 1"/>
          <p:cNvSpPr>
            <a:spLocks noGrp="1"/>
          </p:cNvSpPr>
          <p:nvPr>
            <p:ph type="ctrTitle"/>
          </p:nvPr>
        </p:nvSpPr>
        <p:spPr/>
        <p:txBody>
          <a:bodyPr/>
          <a:lstStyle/>
          <a:p>
            <a:pPr eaLnBrk="1" hangingPunct="1"/>
            <a:r>
              <a:rPr lang="en-AU" smtClean="0"/>
              <a:t>Year 10 Physics</a:t>
            </a:r>
          </a:p>
        </p:txBody>
      </p:sp>
      <p:pic>
        <p:nvPicPr>
          <p:cNvPr id="13315" name="Picture 2" descr="C:\Users\Mogens Johansen\AppData\Local\Microsoft\Windows\Temporary Internet Files\Content.IE5\TYW0MGK1\MC900446526[1].wmf"/>
          <p:cNvPicPr>
            <a:picLocks noChangeAspect="1" noChangeArrowheads="1"/>
          </p:cNvPicPr>
          <p:nvPr/>
        </p:nvPicPr>
        <p:blipFill>
          <a:blip r:embed="rId2" cstate="print"/>
          <a:srcRect/>
          <a:stretch>
            <a:fillRect/>
          </a:stretch>
        </p:blipFill>
        <p:spPr bwMode="auto">
          <a:xfrm rot="1363089">
            <a:off x="3779838" y="4149725"/>
            <a:ext cx="1781175" cy="1722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AU" smtClean="0">
                <a:solidFill>
                  <a:srgbClr val="7B9899"/>
                </a:solidFill>
              </a:rPr>
              <a:t>Average Speed</a:t>
            </a:r>
          </a:p>
        </p:txBody>
      </p:sp>
      <p:sp>
        <p:nvSpPr>
          <p:cNvPr id="22530" name="Content Placeholder 2"/>
          <p:cNvSpPr>
            <a:spLocks noGrp="1"/>
          </p:cNvSpPr>
          <p:nvPr>
            <p:ph sz="quarter" idx="1"/>
          </p:nvPr>
        </p:nvSpPr>
        <p:spPr>
          <a:xfrm>
            <a:off x="301625" y="1527175"/>
            <a:ext cx="8504238" cy="4572000"/>
          </a:xfrm>
        </p:spPr>
        <p:txBody>
          <a:bodyPr/>
          <a:lstStyle/>
          <a:p>
            <a:pPr algn="ctr" eaLnBrk="1" hangingPunct="1">
              <a:buFont typeface="Wingdings 2" pitchFamily="18" charset="2"/>
              <a:buNone/>
            </a:pPr>
            <a:r>
              <a:rPr lang="en-AU" smtClean="0"/>
              <a:t>Average speed (m s </a:t>
            </a:r>
            <a:r>
              <a:rPr lang="en-AU" baseline="30000" smtClean="0"/>
              <a:t>-1</a:t>
            </a:r>
            <a:r>
              <a:rPr lang="en-AU" smtClean="0"/>
              <a:t>)  = </a:t>
            </a:r>
            <a:r>
              <a:rPr lang="en-AU" u="sng" smtClean="0"/>
              <a:t>distance travelled (m)</a:t>
            </a:r>
          </a:p>
          <a:p>
            <a:pPr algn="ctr" eaLnBrk="1" hangingPunct="1">
              <a:buFont typeface="Wingdings 2" pitchFamily="18" charset="2"/>
              <a:buNone/>
            </a:pPr>
            <a:r>
              <a:rPr lang="en-AU" smtClean="0"/>
              <a:t>                                                time taken (s)</a:t>
            </a:r>
          </a:p>
          <a:p>
            <a:pPr algn="ctr" eaLnBrk="1" hangingPunct="1">
              <a:buFont typeface="Wingdings 2" pitchFamily="18" charset="2"/>
              <a:buNone/>
            </a:pPr>
            <a:r>
              <a:rPr lang="en-AU" smtClean="0"/>
              <a:t>Or</a:t>
            </a:r>
          </a:p>
          <a:p>
            <a:pPr algn="ctr" eaLnBrk="1" hangingPunct="1">
              <a:buFont typeface="Wingdings 2" pitchFamily="18" charset="2"/>
              <a:buNone/>
            </a:pPr>
            <a:endParaRPr lang="en-AU" smtClean="0"/>
          </a:p>
          <a:p>
            <a:pPr algn="ctr" eaLnBrk="1" hangingPunct="1">
              <a:buFont typeface="Wingdings 2" pitchFamily="18" charset="2"/>
              <a:buNone/>
            </a:pPr>
            <a:r>
              <a:rPr lang="en-AU" b="1" smtClean="0"/>
              <a:t>Speed </a:t>
            </a:r>
            <a:r>
              <a:rPr lang="en-AU" sz="1700" b="1" smtClean="0"/>
              <a:t>av</a:t>
            </a:r>
            <a:r>
              <a:rPr lang="en-AU" smtClean="0"/>
              <a:t> = </a:t>
            </a:r>
            <a:r>
              <a:rPr lang="en-AU" b="1" u="sng" smtClean="0"/>
              <a:t>d</a:t>
            </a:r>
            <a:endParaRPr lang="en-AU" u="sng" smtClean="0"/>
          </a:p>
          <a:p>
            <a:pPr algn="ctr" eaLnBrk="1" hangingPunct="1">
              <a:buFont typeface="Wingdings 2" pitchFamily="18" charset="2"/>
              <a:buNone/>
            </a:pPr>
            <a:r>
              <a:rPr lang="en-AU" smtClean="0"/>
              <a:t>                      </a:t>
            </a:r>
            <a:r>
              <a:rPr lang="en-AU" b="1" smtClean="0"/>
              <a:t>t</a:t>
            </a:r>
            <a:endParaRPr lang="en-AU" smtClean="0"/>
          </a:p>
          <a:p>
            <a:pPr algn="ctr" eaLnBrk="1" hangingPunct="1">
              <a:buFont typeface="Wingdings 2" pitchFamily="18" charset="2"/>
              <a:buNone/>
            </a:pPr>
            <a:r>
              <a:rPr lang="en-AU" smtClean="0"/>
              <a:t>An object moves faster when it travels a greater distance in a certain time, or covers a set distance in a shorter time.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Grp="1" noChangeAspect="1" noChangeArrowheads="1"/>
          </p:cNvPicPr>
          <p:nvPr>
            <p:ph sz="quarter" idx="1"/>
          </p:nvPr>
        </p:nvPicPr>
        <p:blipFill>
          <a:blip r:embed="rId2" cstate="print"/>
          <a:srcRect/>
          <a:stretch>
            <a:fillRect/>
          </a:stretch>
        </p:blipFill>
        <p:spPr>
          <a:xfrm>
            <a:off x="1476375" y="2133600"/>
            <a:ext cx="6194425" cy="3622675"/>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AU" smtClean="0">
                <a:solidFill>
                  <a:srgbClr val="7B9899"/>
                </a:solidFill>
              </a:rPr>
              <a:t>Average speed worked examples </a:t>
            </a:r>
          </a:p>
        </p:txBody>
      </p:sp>
      <p:pic>
        <p:nvPicPr>
          <p:cNvPr id="24578" name="Picture 2"/>
          <p:cNvPicPr>
            <a:picLocks noGrp="1" noChangeAspect="1" noChangeArrowheads="1"/>
          </p:cNvPicPr>
          <p:nvPr>
            <p:ph sz="quarter" idx="1"/>
          </p:nvPr>
        </p:nvPicPr>
        <p:blipFill>
          <a:blip r:embed="rId2" cstate="print"/>
          <a:srcRect/>
          <a:stretch>
            <a:fillRect/>
          </a:stretch>
        </p:blipFill>
        <p:spPr>
          <a:xfrm>
            <a:off x="1331913" y="1773238"/>
            <a:ext cx="6480175" cy="1085850"/>
          </a:xfrm>
        </p:spPr>
      </p:pic>
      <p:pic>
        <p:nvPicPr>
          <p:cNvPr id="24579" name="Picture 3"/>
          <p:cNvPicPr>
            <a:picLocks noChangeAspect="1" noChangeArrowheads="1"/>
          </p:cNvPicPr>
          <p:nvPr/>
        </p:nvPicPr>
        <p:blipFill>
          <a:blip r:embed="rId3" cstate="print"/>
          <a:srcRect/>
          <a:stretch>
            <a:fillRect/>
          </a:stretch>
        </p:blipFill>
        <p:spPr bwMode="auto">
          <a:xfrm>
            <a:off x="1331913" y="2914650"/>
            <a:ext cx="6480175" cy="1028700"/>
          </a:xfrm>
          <a:prstGeom prst="rect">
            <a:avLst/>
          </a:prstGeom>
          <a:noFill/>
          <a:ln w="9525">
            <a:noFill/>
            <a:miter lim="800000"/>
            <a:headEnd/>
            <a:tailEnd/>
          </a:ln>
        </p:spPr>
      </p:pic>
      <p:pic>
        <p:nvPicPr>
          <p:cNvPr id="24580" name="Picture 4"/>
          <p:cNvPicPr>
            <a:picLocks noChangeAspect="1" noChangeArrowheads="1"/>
          </p:cNvPicPr>
          <p:nvPr/>
        </p:nvPicPr>
        <p:blipFill>
          <a:blip r:embed="rId4" cstate="print"/>
          <a:srcRect/>
          <a:stretch>
            <a:fillRect/>
          </a:stretch>
        </p:blipFill>
        <p:spPr bwMode="auto">
          <a:xfrm>
            <a:off x="1331913" y="4005263"/>
            <a:ext cx="6480175" cy="952500"/>
          </a:xfrm>
          <a:prstGeom prst="rect">
            <a:avLst/>
          </a:prstGeom>
          <a:noFill/>
          <a:ln w="9525">
            <a:noFill/>
            <a:miter lim="800000"/>
            <a:headEnd/>
            <a:tailEnd/>
          </a:ln>
        </p:spPr>
      </p:pic>
      <p:pic>
        <p:nvPicPr>
          <p:cNvPr id="24581" name="Picture 5"/>
          <p:cNvPicPr>
            <a:picLocks noChangeAspect="1" noChangeArrowheads="1"/>
          </p:cNvPicPr>
          <p:nvPr/>
        </p:nvPicPr>
        <p:blipFill>
          <a:blip r:embed="rId5" cstate="print"/>
          <a:srcRect/>
          <a:stretch>
            <a:fillRect/>
          </a:stretch>
        </p:blipFill>
        <p:spPr bwMode="auto">
          <a:xfrm>
            <a:off x="1331913" y="5013325"/>
            <a:ext cx="6480175" cy="895350"/>
          </a:xfrm>
          <a:prstGeom prst="rect">
            <a:avLst/>
          </a:prstGeom>
          <a:noFill/>
          <a:ln w="9525">
            <a:noFill/>
            <a:miter lim="800000"/>
            <a:headEnd/>
            <a:tailEnd/>
          </a:ln>
        </p:spPr>
      </p:pic>
      <p:sp>
        <p:nvSpPr>
          <p:cNvPr id="24582" name="TextBox 7"/>
          <p:cNvSpPr txBox="1">
            <a:spLocks noChangeArrowheads="1"/>
          </p:cNvSpPr>
          <p:nvPr/>
        </p:nvSpPr>
        <p:spPr bwMode="auto">
          <a:xfrm>
            <a:off x="6084888" y="5949950"/>
            <a:ext cx="1655762" cy="368300"/>
          </a:xfrm>
          <a:prstGeom prst="rect">
            <a:avLst/>
          </a:prstGeom>
          <a:noFill/>
          <a:ln w="9525">
            <a:noFill/>
            <a:miter lim="800000"/>
            <a:headEnd/>
            <a:tailEnd/>
          </a:ln>
        </p:spPr>
        <p:txBody>
          <a:bodyPr>
            <a:spAutoFit/>
          </a:bodyPr>
          <a:lstStyle/>
          <a:p>
            <a:r>
              <a:rPr lang="en-AU">
                <a:latin typeface="Georgia" pitchFamily="18" charset="0"/>
              </a:rPr>
              <a:t>Hint: d = v * 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AU" smtClean="0">
                <a:solidFill>
                  <a:srgbClr val="7B9899"/>
                </a:solidFill>
              </a:rPr>
              <a:t>Average Velocity</a:t>
            </a:r>
          </a:p>
        </p:txBody>
      </p:sp>
      <p:sp>
        <p:nvSpPr>
          <p:cNvPr id="25602" name="Content Placeholder 2"/>
          <p:cNvSpPr>
            <a:spLocks noGrp="1"/>
          </p:cNvSpPr>
          <p:nvPr>
            <p:ph sz="quarter" idx="1"/>
          </p:nvPr>
        </p:nvSpPr>
        <p:spPr>
          <a:xfrm>
            <a:off x="301625" y="1527175"/>
            <a:ext cx="8504238" cy="4572000"/>
          </a:xfrm>
        </p:spPr>
        <p:txBody>
          <a:bodyPr/>
          <a:lstStyle/>
          <a:p>
            <a:pPr algn="ctr" eaLnBrk="1" hangingPunct="1">
              <a:buFont typeface="Wingdings 2" pitchFamily="18" charset="2"/>
              <a:buNone/>
            </a:pPr>
            <a:r>
              <a:rPr lang="en-AU" dirty="0" smtClean="0"/>
              <a:t>Average velocity (m s </a:t>
            </a:r>
            <a:r>
              <a:rPr lang="en-AU" baseline="30000" dirty="0" smtClean="0"/>
              <a:t>-1</a:t>
            </a:r>
            <a:r>
              <a:rPr lang="en-AU" dirty="0" smtClean="0"/>
              <a:t>)  = </a:t>
            </a:r>
            <a:r>
              <a:rPr lang="en-AU" u="sng" dirty="0" smtClean="0"/>
              <a:t>displacement (m)</a:t>
            </a:r>
          </a:p>
          <a:p>
            <a:pPr algn="ctr" eaLnBrk="1" hangingPunct="1">
              <a:buFont typeface="Wingdings 2" pitchFamily="18" charset="2"/>
              <a:buNone/>
            </a:pPr>
            <a:r>
              <a:rPr lang="en-AU" dirty="0" smtClean="0"/>
              <a:t>                                                  time taken (s)</a:t>
            </a:r>
          </a:p>
          <a:p>
            <a:pPr algn="ctr" eaLnBrk="1" hangingPunct="1">
              <a:buFont typeface="Wingdings 2" pitchFamily="18" charset="2"/>
              <a:buNone/>
            </a:pPr>
            <a:r>
              <a:rPr lang="en-AU" dirty="0" smtClean="0"/>
              <a:t>Or</a:t>
            </a:r>
          </a:p>
          <a:p>
            <a:pPr algn="ctr" eaLnBrk="1" hangingPunct="1">
              <a:buFont typeface="Wingdings 2" pitchFamily="18" charset="2"/>
              <a:buNone/>
            </a:pPr>
            <a:endParaRPr lang="en-AU" dirty="0" smtClean="0"/>
          </a:p>
          <a:p>
            <a:pPr algn="ctr" eaLnBrk="1" hangingPunct="1">
              <a:buFont typeface="Wingdings 2" pitchFamily="18" charset="2"/>
              <a:buNone/>
            </a:pPr>
            <a:r>
              <a:rPr lang="en-AU" b="1" dirty="0" err="1" smtClean="0"/>
              <a:t>v</a:t>
            </a:r>
            <a:r>
              <a:rPr lang="en-AU" sz="1700" b="1" dirty="0" err="1" smtClean="0"/>
              <a:t>av</a:t>
            </a:r>
            <a:r>
              <a:rPr lang="en-AU" b="1" dirty="0" smtClean="0"/>
              <a:t> = </a:t>
            </a:r>
            <a:r>
              <a:rPr lang="en-AU" b="1" u="sng" dirty="0" smtClean="0"/>
              <a:t>s</a:t>
            </a:r>
          </a:p>
          <a:p>
            <a:pPr algn="ctr" eaLnBrk="1" hangingPunct="1">
              <a:buFont typeface="Wingdings 2" pitchFamily="18" charset="2"/>
              <a:buNone/>
            </a:pPr>
            <a:r>
              <a:rPr lang="en-AU" b="1" dirty="0" smtClean="0"/>
              <a:t>          t</a:t>
            </a:r>
          </a:p>
          <a:p>
            <a:pPr eaLnBrk="1" hangingPunct="1"/>
            <a:endParaRPr lang="en-AU" dirty="0" smtClean="0"/>
          </a:p>
          <a:p>
            <a:pPr eaLnBrk="1" hangingPunct="1"/>
            <a:r>
              <a:rPr lang="en-AU" dirty="0" smtClean="0"/>
              <a:t>Average velocity can be represented by </a:t>
            </a:r>
            <a:r>
              <a:rPr lang="en-AU" b="1" dirty="0" smtClean="0"/>
              <a:t>vector</a:t>
            </a:r>
            <a:r>
              <a:rPr lang="en-AU" dirty="0" smtClean="0"/>
              <a:t> diagrams.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Vector diagrams</a:t>
            </a:r>
            <a:endParaRPr lang="en-AU" dirty="0"/>
          </a:p>
        </p:txBody>
      </p:sp>
      <p:sp>
        <p:nvSpPr>
          <p:cNvPr id="3" name="Content Placeholder 2"/>
          <p:cNvSpPr>
            <a:spLocks noGrp="1"/>
          </p:cNvSpPr>
          <p:nvPr>
            <p:ph sz="quarter" idx="1"/>
          </p:nvPr>
        </p:nvSpPr>
        <p:spPr/>
        <p:txBody>
          <a:bodyPr/>
          <a:lstStyle/>
          <a:p>
            <a:r>
              <a:rPr lang="en-AU" dirty="0" smtClean="0"/>
              <a:t>Vector diagrams are visual representations of movement using lines and arrows. </a:t>
            </a:r>
          </a:p>
          <a:p>
            <a:r>
              <a:rPr lang="en-AU" dirty="0" smtClean="0"/>
              <a:t>The line represents size (distance travelled)</a:t>
            </a:r>
          </a:p>
          <a:p>
            <a:r>
              <a:rPr lang="en-AU" dirty="0" smtClean="0"/>
              <a:t>The arrow represents direction</a:t>
            </a:r>
            <a:endParaRPr lang="en-AU" dirty="0"/>
          </a:p>
        </p:txBody>
      </p:sp>
      <p:cxnSp>
        <p:nvCxnSpPr>
          <p:cNvPr id="5" name="Straight Arrow Connector 4"/>
          <p:cNvCxnSpPr/>
          <p:nvPr/>
        </p:nvCxnSpPr>
        <p:spPr>
          <a:xfrm>
            <a:off x="1835696" y="4725144"/>
            <a:ext cx="511256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Vector diagrams</a:t>
            </a:r>
            <a:endParaRPr lang="en-AU" dirty="0"/>
          </a:p>
        </p:txBody>
      </p:sp>
      <p:sp>
        <p:nvSpPr>
          <p:cNvPr id="3" name="Content Placeholder 2"/>
          <p:cNvSpPr>
            <a:spLocks noGrp="1"/>
          </p:cNvSpPr>
          <p:nvPr>
            <p:ph sz="quarter" idx="1"/>
          </p:nvPr>
        </p:nvSpPr>
        <p:spPr/>
        <p:txBody>
          <a:bodyPr/>
          <a:lstStyle/>
          <a:p>
            <a:r>
              <a:rPr lang="en-AU" dirty="0" smtClean="0"/>
              <a:t>Ashley leaves home and walks to post office which is 10 meters north of her house. </a:t>
            </a:r>
          </a:p>
          <a:p>
            <a:r>
              <a:rPr lang="en-AU" dirty="0" smtClean="0"/>
              <a:t>After the post office she walks an extra 500 meters in the same direction to her friends house.</a:t>
            </a:r>
          </a:p>
          <a:p>
            <a:pPr>
              <a:buNone/>
            </a:pPr>
            <a:endParaRPr lang="en-AU" dirty="0" smtClean="0"/>
          </a:p>
          <a:p>
            <a:pPr>
              <a:buNone/>
            </a:pPr>
            <a:r>
              <a:rPr lang="en-AU" dirty="0" smtClean="0"/>
              <a:t>S1 </a:t>
            </a:r>
            <a:r>
              <a:rPr lang="en-AU" sz="1050" dirty="0" smtClean="0"/>
              <a:t>(displacement)                    </a:t>
            </a:r>
            <a:r>
              <a:rPr lang="en-AU" dirty="0" smtClean="0"/>
              <a:t>+       S2                    =    Total displacement</a:t>
            </a:r>
          </a:p>
          <a:p>
            <a:pPr>
              <a:buNone/>
            </a:pPr>
            <a:endParaRPr lang="en-AU" dirty="0" smtClean="0"/>
          </a:p>
          <a:p>
            <a:pPr>
              <a:buNone/>
            </a:pPr>
            <a:r>
              <a:rPr lang="en-AU" dirty="0" smtClean="0"/>
              <a:t>                                    510meters north</a:t>
            </a:r>
          </a:p>
          <a:p>
            <a:pPr>
              <a:buNone/>
            </a:pPr>
            <a:endParaRPr lang="en-AU" sz="1050" dirty="0" smtClean="0"/>
          </a:p>
          <a:p>
            <a:pPr>
              <a:buNone/>
            </a:pPr>
            <a:endParaRPr lang="en-AU" sz="1050" dirty="0" smtClean="0"/>
          </a:p>
          <a:p>
            <a:pPr>
              <a:buNone/>
            </a:pPr>
            <a:endParaRPr lang="en-AU" sz="1050" dirty="0" smtClean="0"/>
          </a:p>
          <a:p>
            <a:pPr>
              <a:buNone/>
            </a:pPr>
            <a:endParaRPr lang="en-AU" dirty="0" smtClean="0"/>
          </a:p>
        </p:txBody>
      </p:sp>
      <p:cxnSp>
        <p:nvCxnSpPr>
          <p:cNvPr id="5" name="Straight Arrow Connector 4"/>
          <p:cNvCxnSpPr/>
          <p:nvPr/>
        </p:nvCxnSpPr>
        <p:spPr>
          <a:xfrm>
            <a:off x="395536" y="4437112"/>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411760" y="4437112"/>
            <a:ext cx="338437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67744" y="5517232"/>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419872" y="5517232"/>
            <a:ext cx="338437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Vector diagrams</a:t>
            </a:r>
            <a:endParaRPr lang="en-AU" dirty="0"/>
          </a:p>
        </p:txBody>
      </p:sp>
      <p:sp>
        <p:nvSpPr>
          <p:cNvPr id="3" name="Content Placeholder 2"/>
          <p:cNvSpPr>
            <a:spLocks noGrp="1"/>
          </p:cNvSpPr>
          <p:nvPr>
            <p:ph sz="quarter" idx="1"/>
          </p:nvPr>
        </p:nvSpPr>
        <p:spPr/>
        <p:txBody>
          <a:bodyPr/>
          <a:lstStyle/>
          <a:p>
            <a:r>
              <a:rPr lang="en-AU" dirty="0" smtClean="0"/>
              <a:t>Bob drives to Woolworths which is 20kms east of home.</a:t>
            </a:r>
          </a:p>
          <a:p>
            <a:r>
              <a:rPr lang="en-AU" dirty="0" smtClean="0"/>
              <a:t>Bob then drives to his girlfriends house which is 10kms west of Woolies.</a:t>
            </a:r>
          </a:p>
          <a:p>
            <a:endParaRPr lang="en-AU" dirty="0" smtClean="0"/>
          </a:p>
          <a:p>
            <a:endParaRPr lang="en-AU" dirty="0" smtClean="0"/>
          </a:p>
          <a:p>
            <a:endParaRPr lang="en-AU" dirty="0" smtClean="0"/>
          </a:p>
          <a:p>
            <a:r>
              <a:rPr lang="en-AU" dirty="0" smtClean="0"/>
              <a:t>His displacement is 10kms east</a:t>
            </a:r>
          </a:p>
          <a:p>
            <a:pPr>
              <a:buNone/>
            </a:pPr>
            <a:endParaRPr lang="en-AU" dirty="0" smtClean="0"/>
          </a:p>
          <a:p>
            <a:pPr>
              <a:buNone/>
            </a:pPr>
            <a:endParaRPr lang="en-AU" dirty="0" smtClean="0"/>
          </a:p>
        </p:txBody>
      </p:sp>
      <p:cxnSp>
        <p:nvCxnSpPr>
          <p:cNvPr id="5" name="Straight Arrow Connector 4"/>
          <p:cNvCxnSpPr/>
          <p:nvPr/>
        </p:nvCxnSpPr>
        <p:spPr>
          <a:xfrm>
            <a:off x="1043608" y="4077072"/>
            <a:ext cx="640871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995936" y="4221088"/>
            <a:ext cx="345638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5-Point Star 9"/>
          <p:cNvSpPr/>
          <p:nvPr/>
        </p:nvSpPr>
        <p:spPr>
          <a:xfrm>
            <a:off x="827584" y="3933056"/>
            <a:ext cx="288032"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Arrow Connector 11"/>
          <p:cNvCxnSpPr/>
          <p:nvPr/>
        </p:nvCxnSpPr>
        <p:spPr>
          <a:xfrm>
            <a:off x="1043608" y="4221088"/>
            <a:ext cx="2880320" cy="0"/>
          </a:xfrm>
          <a:prstGeom prst="straightConnector1">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en-AU" smtClean="0">
                <a:solidFill>
                  <a:srgbClr val="7B9899"/>
                </a:solidFill>
              </a:rPr>
              <a:t>Vector diagrams</a:t>
            </a:r>
          </a:p>
        </p:txBody>
      </p:sp>
      <p:sp>
        <p:nvSpPr>
          <p:cNvPr id="26626" name="Content Placeholder 2"/>
          <p:cNvSpPr>
            <a:spLocks noGrp="1"/>
          </p:cNvSpPr>
          <p:nvPr>
            <p:ph sz="quarter" idx="1"/>
          </p:nvPr>
        </p:nvSpPr>
        <p:spPr>
          <a:xfrm>
            <a:off x="301625" y="1527175"/>
            <a:ext cx="8504238" cy="4572000"/>
          </a:xfrm>
        </p:spPr>
        <p:txBody>
          <a:bodyPr/>
          <a:lstStyle/>
          <a:p>
            <a:pPr eaLnBrk="1" hangingPunct="1"/>
            <a:r>
              <a:rPr lang="en-AU" smtClean="0"/>
              <a:t>A motorcycle journey involved travelling 10 kilometres to the west, then 5 kilometres to the north and finally 5 kilometres to the east.</a:t>
            </a:r>
          </a:p>
        </p:txBody>
      </p:sp>
      <p:cxnSp>
        <p:nvCxnSpPr>
          <p:cNvPr id="5" name="Straight Connector 4"/>
          <p:cNvCxnSpPr/>
          <p:nvPr/>
        </p:nvCxnSpPr>
        <p:spPr>
          <a:xfrm flipH="1">
            <a:off x="2484438" y="4868863"/>
            <a:ext cx="25923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484438" y="3644900"/>
            <a:ext cx="0" cy="122396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484438" y="3644900"/>
            <a:ext cx="1143000" cy="7938"/>
          </a:xfrm>
          <a:prstGeom prst="line">
            <a:avLst/>
          </a:prstGeom>
        </p:spPr>
        <p:style>
          <a:lnRef idx="1">
            <a:schemeClr val="accent1"/>
          </a:lnRef>
          <a:fillRef idx="0">
            <a:schemeClr val="accent1"/>
          </a:fillRef>
          <a:effectRef idx="0">
            <a:schemeClr val="accent1"/>
          </a:effectRef>
          <a:fontRef idx="minor">
            <a:schemeClr val="tx1"/>
          </a:fontRef>
        </p:style>
      </p:cxnSp>
      <p:sp>
        <p:nvSpPr>
          <p:cNvPr id="10" name="5-Point Star 9"/>
          <p:cNvSpPr/>
          <p:nvPr/>
        </p:nvSpPr>
        <p:spPr>
          <a:xfrm>
            <a:off x="5076825" y="4797425"/>
            <a:ext cx="142875" cy="1444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cxnSp>
        <p:nvCxnSpPr>
          <p:cNvPr id="12" name="Straight Connector 11"/>
          <p:cNvCxnSpPr>
            <a:endCxn id="10" idx="4"/>
          </p:cNvCxnSpPr>
          <p:nvPr/>
        </p:nvCxnSpPr>
        <p:spPr>
          <a:xfrm>
            <a:off x="3635375" y="3644900"/>
            <a:ext cx="1584325" cy="1206500"/>
          </a:xfrm>
          <a:prstGeom prst="line">
            <a:avLst/>
          </a:prstGeom>
        </p:spPr>
        <p:style>
          <a:lnRef idx="2">
            <a:schemeClr val="accent4"/>
          </a:lnRef>
          <a:fillRef idx="0">
            <a:schemeClr val="accent4"/>
          </a:fillRef>
          <a:effectRef idx="1">
            <a:schemeClr val="accent4"/>
          </a:effectRef>
          <a:fontRef idx="minor">
            <a:schemeClr val="tx1"/>
          </a:fontRef>
        </p:style>
      </p:cxnSp>
      <p:sp>
        <p:nvSpPr>
          <p:cNvPr id="13" name="TextBox 12"/>
          <p:cNvSpPr txBox="1"/>
          <p:nvPr/>
        </p:nvSpPr>
        <p:spPr>
          <a:xfrm>
            <a:off x="5148263" y="4797425"/>
            <a:ext cx="576262" cy="261938"/>
          </a:xfrm>
          <a:prstGeom prst="rect">
            <a:avLst/>
          </a:prstGeom>
          <a:noFill/>
        </p:spPr>
        <p:txBody>
          <a:bodyPr>
            <a:spAutoFit/>
          </a:bodyPr>
          <a:lstStyle/>
          <a:p>
            <a:pPr fontAlgn="auto">
              <a:spcBef>
                <a:spcPts val="0"/>
              </a:spcBef>
              <a:spcAft>
                <a:spcPts val="0"/>
              </a:spcAft>
              <a:defRPr/>
            </a:pPr>
            <a:r>
              <a:rPr lang="en-AU" sz="1050" dirty="0">
                <a:latin typeface="+mn-lt"/>
              </a:rPr>
              <a:t>Start</a:t>
            </a:r>
          </a:p>
        </p:txBody>
      </p:sp>
      <p:sp>
        <p:nvSpPr>
          <p:cNvPr id="14" name="TextBox 13"/>
          <p:cNvSpPr txBox="1"/>
          <p:nvPr/>
        </p:nvSpPr>
        <p:spPr>
          <a:xfrm>
            <a:off x="3419475" y="4941888"/>
            <a:ext cx="865188" cy="252412"/>
          </a:xfrm>
          <a:prstGeom prst="rect">
            <a:avLst/>
          </a:prstGeom>
          <a:noFill/>
        </p:spPr>
        <p:txBody>
          <a:bodyPr>
            <a:spAutoFit/>
          </a:bodyPr>
          <a:lstStyle/>
          <a:p>
            <a:pPr fontAlgn="auto">
              <a:spcBef>
                <a:spcPts val="0"/>
              </a:spcBef>
              <a:spcAft>
                <a:spcPts val="0"/>
              </a:spcAft>
              <a:defRPr/>
            </a:pPr>
            <a:r>
              <a:rPr lang="en-AU" sz="1050" dirty="0">
                <a:latin typeface="+mn-lt"/>
              </a:rPr>
              <a:t>10km west</a:t>
            </a:r>
          </a:p>
        </p:txBody>
      </p:sp>
      <p:sp>
        <p:nvSpPr>
          <p:cNvPr id="15" name="TextBox 14"/>
          <p:cNvSpPr txBox="1"/>
          <p:nvPr/>
        </p:nvSpPr>
        <p:spPr>
          <a:xfrm>
            <a:off x="1476375" y="4149725"/>
            <a:ext cx="863600" cy="254000"/>
          </a:xfrm>
          <a:prstGeom prst="rect">
            <a:avLst/>
          </a:prstGeom>
          <a:noFill/>
        </p:spPr>
        <p:txBody>
          <a:bodyPr>
            <a:spAutoFit/>
          </a:bodyPr>
          <a:lstStyle/>
          <a:p>
            <a:pPr fontAlgn="auto">
              <a:spcBef>
                <a:spcPts val="0"/>
              </a:spcBef>
              <a:spcAft>
                <a:spcPts val="0"/>
              </a:spcAft>
              <a:defRPr/>
            </a:pPr>
            <a:r>
              <a:rPr lang="en-AU" sz="1050" dirty="0">
                <a:latin typeface="+mn-lt"/>
              </a:rPr>
              <a:t>5km north</a:t>
            </a:r>
          </a:p>
        </p:txBody>
      </p:sp>
      <p:sp>
        <p:nvSpPr>
          <p:cNvPr id="16" name="TextBox 15"/>
          <p:cNvSpPr txBox="1"/>
          <p:nvPr/>
        </p:nvSpPr>
        <p:spPr>
          <a:xfrm>
            <a:off x="2627313" y="3284538"/>
            <a:ext cx="865187" cy="254000"/>
          </a:xfrm>
          <a:prstGeom prst="rect">
            <a:avLst/>
          </a:prstGeom>
          <a:noFill/>
        </p:spPr>
        <p:txBody>
          <a:bodyPr>
            <a:spAutoFit/>
          </a:bodyPr>
          <a:lstStyle/>
          <a:p>
            <a:pPr fontAlgn="auto">
              <a:spcBef>
                <a:spcPts val="0"/>
              </a:spcBef>
              <a:spcAft>
                <a:spcPts val="0"/>
              </a:spcAft>
              <a:defRPr/>
            </a:pPr>
            <a:r>
              <a:rPr lang="en-AU" sz="1050" dirty="0">
                <a:latin typeface="+mn-lt"/>
              </a:rPr>
              <a:t>5km east</a:t>
            </a:r>
          </a:p>
        </p:txBody>
      </p:sp>
      <p:sp>
        <p:nvSpPr>
          <p:cNvPr id="17" name="TextBox 16"/>
          <p:cNvSpPr txBox="1"/>
          <p:nvPr/>
        </p:nvSpPr>
        <p:spPr>
          <a:xfrm>
            <a:off x="4356100" y="3860800"/>
            <a:ext cx="2016125" cy="254000"/>
          </a:xfrm>
          <a:prstGeom prst="rect">
            <a:avLst/>
          </a:prstGeom>
          <a:noFill/>
        </p:spPr>
        <p:txBody>
          <a:bodyPr>
            <a:spAutoFit/>
          </a:bodyPr>
          <a:lstStyle/>
          <a:p>
            <a:pPr fontAlgn="auto">
              <a:spcBef>
                <a:spcPts val="0"/>
              </a:spcBef>
              <a:spcAft>
                <a:spcPts val="0"/>
              </a:spcAft>
              <a:defRPr/>
            </a:pPr>
            <a:r>
              <a:rPr lang="en-AU" sz="1050" dirty="0">
                <a:latin typeface="+mn-lt"/>
              </a:rPr>
              <a:t>Displacement  = 7.1 km</a:t>
            </a:r>
          </a:p>
        </p:txBody>
      </p:sp>
      <p:sp>
        <p:nvSpPr>
          <p:cNvPr id="18" name="Smiley Face 17"/>
          <p:cNvSpPr/>
          <p:nvPr/>
        </p:nvSpPr>
        <p:spPr>
          <a:xfrm>
            <a:off x="3563938" y="3573463"/>
            <a:ext cx="144462" cy="14287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19" name="TextBox 18"/>
          <p:cNvSpPr txBox="1"/>
          <p:nvPr/>
        </p:nvSpPr>
        <p:spPr>
          <a:xfrm>
            <a:off x="3635375" y="3429000"/>
            <a:ext cx="576263" cy="261938"/>
          </a:xfrm>
          <a:prstGeom prst="rect">
            <a:avLst/>
          </a:prstGeom>
          <a:noFill/>
        </p:spPr>
        <p:txBody>
          <a:bodyPr>
            <a:spAutoFit/>
          </a:bodyPr>
          <a:lstStyle/>
          <a:p>
            <a:pPr fontAlgn="auto">
              <a:spcBef>
                <a:spcPts val="0"/>
              </a:spcBef>
              <a:spcAft>
                <a:spcPts val="0"/>
              </a:spcAft>
              <a:defRPr/>
            </a:pPr>
            <a:r>
              <a:rPr lang="en-AU" sz="1050" dirty="0">
                <a:latin typeface="+mn-lt"/>
              </a:rPr>
              <a:t>Finish</a:t>
            </a:r>
          </a:p>
        </p:txBody>
      </p:sp>
      <p:sp>
        <p:nvSpPr>
          <p:cNvPr id="26639" name="TextBox 19"/>
          <p:cNvSpPr txBox="1">
            <a:spLocks noChangeArrowheads="1"/>
          </p:cNvSpPr>
          <p:nvPr/>
        </p:nvSpPr>
        <p:spPr bwMode="auto">
          <a:xfrm>
            <a:off x="1547813" y="5661025"/>
            <a:ext cx="7056437" cy="641350"/>
          </a:xfrm>
          <a:prstGeom prst="rect">
            <a:avLst/>
          </a:prstGeom>
          <a:noFill/>
          <a:ln w="9525">
            <a:noFill/>
            <a:miter lim="800000"/>
            <a:headEnd/>
            <a:tailEnd/>
          </a:ln>
        </p:spPr>
        <p:txBody>
          <a:bodyPr>
            <a:spAutoFit/>
          </a:bodyPr>
          <a:lstStyle/>
          <a:p>
            <a:r>
              <a:rPr lang="en-AU" b="1">
                <a:latin typeface="Georgia" pitchFamily="18" charset="0"/>
              </a:rPr>
              <a:t>Your turn</a:t>
            </a:r>
            <a:r>
              <a:rPr lang="en-AU">
                <a:latin typeface="Georgia" pitchFamily="18" charset="0"/>
              </a:rPr>
              <a:t>: Work out the average velocity for this journey if it took 2 hours....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p:txBody>
          <a:bodyPr/>
          <a:lstStyle/>
          <a:p>
            <a:r>
              <a:rPr lang="en-AU" smtClean="0"/>
              <a:t>Graphing displacement</a:t>
            </a:r>
          </a:p>
        </p:txBody>
      </p:sp>
      <p:sp>
        <p:nvSpPr>
          <p:cNvPr id="40963" name="Rectangle 3"/>
          <p:cNvSpPr>
            <a:spLocks noGrp="1"/>
          </p:cNvSpPr>
          <p:nvPr>
            <p:ph type="body" idx="4294967295"/>
          </p:nvPr>
        </p:nvSpPr>
        <p:spPr/>
        <p:txBody>
          <a:bodyPr/>
          <a:lstStyle/>
          <a:p>
            <a:r>
              <a:rPr lang="en-AU" smtClean="0"/>
              <a:t>Complete sets </a:t>
            </a:r>
            <a:r>
              <a:rPr lang="en-AU" b="1" smtClean="0"/>
              <a:t>3, 4 and 5</a:t>
            </a:r>
            <a:r>
              <a:rPr lang="en-AU" smtClean="0"/>
              <a:t> in Matthews and Winters (</a:t>
            </a:r>
            <a:r>
              <a:rPr lang="en-AU" b="1" smtClean="0"/>
              <a:t>page 10</a:t>
            </a:r>
            <a:r>
              <a:rPr lang="en-AU" smtClean="0"/>
              <a:t>)</a:t>
            </a:r>
          </a:p>
          <a:p>
            <a:r>
              <a:rPr lang="en-AU" smtClean="0"/>
              <a:t>Answer all questions by completing displacement diagrams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AU" smtClean="0">
                <a:solidFill>
                  <a:srgbClr val="7B9899"/>
                </a:solidFill>
              </a:rPr>
              <a:t>Practice questions</a:t>
            </a:r>
          </a:p>
        </p:txBody>
      </p:sp>
      <p:sp>
        <p:nvSpPr>
          <p:cNvPr id="27650" name="Content Placeholder 2"/>
          <p:cNvSpPr>
            <a:spLocks noGrp="1"/>
          </p:cNvSpPr>
          <p:nvPr>
            <p:ph sz="quarter" idx="1"/>
          </p:nvPr>
        </p:nvSpPr>
        <p:spPr>
          <a:xfrm>
            <a:off x="301625" y="1527175"/>
            <a:ext cx="8504238" cy="4572000"/>
          </a:xfrm>
        </p:spPr>
        <p:txBody>
          <a:bodyPr/>
          <a:lstStyle/>
          <a:p>
            <a:pPr eaLnBrk="1" hangingPunct="1"/>
            <a:r>
              <a:rPr lang="en-AU" dirty="0" smtClean="0"/>
              <a:t>Complete questions </a:t>
            </a:r>
            <a:r>
              <a:rPr lang="en-AU" b="1" dirty="0" smtClean="0"/>
              <a:t>1 – 6 </a:t>
            </a:r>
            <a:r>
              <a:rPr lang="en-AU" dirty="0" smtClean="0"/>
              <a:t>on </a:t>
            </a:r>
            <a:r>
              <a:rPr lang="en-AU" b="1" dirty="0" smtClean="0"/>
              <a:t>page 89 </a:t>
            </a:r>
            <a:r>
              <a:rPr lang="en-AU" dirty="0" smtClean="0"/>
              <a:t>of the Fundamentals of Science Textbook </a:t>
            </a:r>
          </a:p>
          <a:p>
            <a:pPr eaLnBrk="1" hangingPunct="1"/>
            <a:r>
              <a:rPr lang="en-AU" dirty="0" smtClean="0"/>
              <a:t>Complete question </a:t>
            </a:r>
            <a:r>
              <a:rPr lang="en-AU" b="1" dirty="0" smtClean="0"/>
              <a:t>1 – 7</a:t>
            </a:r>
            <a:r>
              <a:rPr lang="en-AU" dirty="0" smtClean="0"/>
              <a:t> on </a:t>
            </a:r>
            <a:r>
              <a:rPr lang="en-AU" b="1" dirty="0" smtClean="0"/>
              <a:t>page 92 </a:t>
            </a:r>
            <a:r>
              <a:rPr lang="en-AU" dirty="0" smtClean="0"/>
              <a:t>of the Fundamentals of Science Textbook </a:t>
            </a:r>
          </a:p>
          <a:p>
            <a:pPr eaLnBrk="1" hangingPunct="1">
              <a:buFont typeface="Wingdings 2" pitchFamily="18" charset="2"/>
              <a:buNone/>
            </a:pPr>
            <a:endParaRPr lang="en-AU" dirty="0" smtClean="0"/>
          </a:p>
        </p:txBody>
      </p:sp>
      <p:pic>
        <p:nvPicPr>
          <p:cNvPr id="27651" name="Picture 2" descr="C:\Users\Mogens Johansen\AppData\Local\Microsoft\Windows\Temporary Internet Files\Content.IE5\CTHWT69S\MP900424435[1].jpg"/>
          <p:cNvPicPr>
            <a:picLocks noChangeAspect="1" noChangeArrowheads="1"/>
          </p:cNvPicPr>
          <p:nvPr/>
        </p:nvPicPr>
        <p:blipFill>
          <a:blip r:embed="rId2" cstate="print"/>
          <a:srcRect/>
          <a:stretch>
            <a:fillRect/>
          </a:stretch>
        </p:blipFill>
        <p:spPr bwMode="auto">
          <a:xfrm>
            <a:off x="4067175" y="3716338"/>
            <a:ext cx="3095625" cy="206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AU" smtClean="0">
                <a:solidFill>
                  <a:srgbClr val="7B9899"/>
                </a:solidFill>
              </a:rPr>
              <a:t>What is motion?</a:t>
            </a:r>
          </a:p>
        </p:txBody>
      </p:sp>
      <p:sp>
        <p:nvSpPr>
          <p:cNvPr id="14338" name="Content Placeholder 2"/>
          <p:cNvSpPr>
            <a:spLocks noGrp="1"/>
          </p:cNvSpPr>
          <p:nvPr>
            <p:ph sz="quarter" idx="1"/>
          </p:nvPr>
        </p:nvSpPr>
        <p:spPr>
          <a:xfrm>
            <a:off x="301625" y="2349500"/>
            <a:ext cx="8504238" cy="3749675"/>
          </a:xfrm>
        </p:spPr>
        <p:txBody>
          <a:bodyPr/>
          <a:lstStyle/>
          <a:p>
            <a:pPr eaLnBrk="1" hangingPunct="1"/>
            <a:r>
              <a:rPr lang="en-AU" smtClean="0"/>
              <a:t>In physics, motion is a change in position of an object with respect to time and its reference point. Motion is typically described in terms of displacement, direction, velocity, acceleration and time.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eaLnBrk="1" hangingPunct="1"/>
            <a:r>
              <a:rPr lang="en-AU" dirty="0" smtClean="0">
                <a:solidFill>
                  <a:srgbClr val="7B9899"/>
                </a:solidFill>
              </a:rPr>
              <a:t>Distance - Time Graphs </a:t>
            </a:r>
          </a:p>
        </p:txBody>
      </p:sp>
      <p:sp>
        <p:nvSpPr>
          <p:cNvPr id="28674" name="Content Placeholder 2"/>
          <p:cNvSpPr>
            <a:spLocks noGrp="1"/>
          </p:cNvSpPr>
          <p:nvPr>
            <p:ph sz="quarter" idx="1"/>
          </p:nvPr>
        </p:nvSpPr>
        <p:spPr>
          <a:xfrm>
            <a:off x="301625" y="1527175"/>
            <a:ext cx="8504238" cy="4572000"/>
          </a:xfrm>
        </p:spPr>
        <p:txBody>
          <a:bodyPr/>
          <a:lstStyle/>
          <a:p>
            <a:pPr eaLnBrk="1" hangingPunct="1"/>
            <a:r>
              <a:rPr lang="en-AU" dirty="0" smtClean="0"/>
              <a:t>Distance time graphs show how far an object travels as time progresses. </a:t>
            </a:r>
          </a:p>
        </p:txBody>
      </p:sp>
      <p:pic>
        <p:nvPicPr>
          <p:cNvPr id="1027" name="Picture 3"/>
          <p:cNvPicPr>
            <a:picLocks noChangeAspect="1" noChangeArrowheads="1"/>
          </p:cNvPicPr>
          <p:nvPr/>
        </p:nvPicPr>
        <p:blipFill>
          <a:blip r:embed="rId2" cstate="print"/>
          <a:srcRect/>
          <a:stretch>
            <a:fillRect/>
          </a:stretch>
        </p:blipFill>
        <p:spPr bwMode="auto">
          <a:xfrm>
            <a:off x="2339752" y="2420888"/>
            <a:ext cx="4219575" cy="413385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Speed – Time Graphs</a:t>
            </a:r>
            <a:endParaRPr lang="en-AU" dirty="0"/>
          </a:p>
        </p:txBody>
      </p:sp>
      <p:sp>
        <p:nvSpPr>
          <p:cNvPr id="3" name="Content Placeholder 2"/>
          <p:cNvSpPr>
            <a:spLocks noGrp="1"/>
          </p:cNvSpPr>
          <p:nvPr>
            <p:ph sz="quarter" idx="1"/>
          </p:nvPr>
        </p:nvSpPr>
        <p:spPr/>
        <p:txBody>
          <a:bodyPr/>
          <a:lstStyle/>
          <a:p>
            <a:r>
              <a:rPr lang="en-AU" dirty="0" smtClean="0"/>
              <a:t>Speed time graphs show how and objects speed changes over time.</a:t>
            </a:r>
            <a:endParaRPr lang="en-AU" dirty="0"/>
          </a:p>
        </p:txBody>
      </p:sp>
      <p:pic>
        <p:nvPicPr>
          <p:cNvPr id="2050" name="Picture 2"/>
          <p:cNvPicPr>
            <a:picLocks noChangeAspect="1" noChangeArrowheads="1"/>
          </p:cNvPicPr>
          <p:nvPr/>
        </p:nvPicPr>
        <p:blipFill>
          <a:blip r:embed="rId2" cstate="print"/>
          <a:srcRect/>
          <a:stretch>
            <a:fillRect/>
          </a:stretch>
        </p:blipFill>
        <p:spPr bwMode="auto">
          <a:xfrm>
            <a:off x="323528" y="2348880"/>
            <a:ext cx="4191000" cy="38862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004048" y="2204864"/>
            <a:ext cx="3491880" cy="42798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Displacement – Time graphs</a:t>
            </a:r>
            <a:endParaRPr lang="en-AU" dirty="0"/>
          </a:p>
        </p:txBody>
      </p:sp>
      <p:sp>
        <p:nvSpPr>
          <p:cNvPr id="3" name="Content Placeholder 2"/>
          <p:cNvSpPr>
            <a:spLocks noGrp="1"/>
          </p:cNvSpPr>
          <p:nvPr>
            <p:ph sz="quarter" idx="1"/>
          </p:nvPr>
        </p:nvSpPr>
        <p:spPr/>
        <p:txBody>
          <a:bodyPr/>
          <a:lstStyle/>
          <a:p>
            <a:r>
              <a:rPr lang="en-AU" dirty="0" smtClean="0"/>
              <a:t>Are similar to distance time graphs, except they display displacement </a:t>
            </a:r>
          </a:p>
          <a:p>
            <a:r>
              <a:rPr lang="en-AU" dirty="0" smtClean="0"/>
              <a:t>The graphs show how the position of the object changes compared to its starting point</a:t>
            </a:r>
          </a:p>
          <a:p>
            <a:pPr>
              <a:buNone/>
            </a:pPr>
            <a:endParaRPr lang="en-AU" dirty="0"/>
          </a:p>
        </p:txBody>
      </p:sp>
      <p:pic>
        <p:nvPicPr>
          <p:cNvPr id="3074" name="Picture 2"/>
          <p:cNvPicPr>
            <a:picLocks noChangeAspect="1" noChangeArrowheads="1"/>
          </p:cNvPicPr>
          <p:nvPr/>
        </p:nvPicPr>
        <p:blipFill>
          <a:blip r:embed="rId2" cstate="print"/>
          <a:srcRect/>
          <a:stretch>
            <a:fillRect/>
          </a:stretch>
        </p:blipFill>
        <p:spPr bwMode="auto">
          <a:xfrm>
            <a:off x="2267744" y="3356992"/>
            <a:ext cx="4629150" cy="290512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Worked Example</a:t>
            </a:r>
            <a:endParaRPr lang="en-AU" dirty="0"/>
          </a:p>
        </p:txBody>
      </p:sp>
      <p:sp>
        <p:nvSpPr>
          <p:cNvPr id="3" name="Content Placeholder 2"/>
          <p:cNvSpPr>
            <a:spLocks noGrp="1"/>
          </p:cNvSpPr>
          <p:nvPr>
            <p:ph sz="quarter" idx="1"/>
          </p:nvPr>
        </p:nvSpPr>
        <p:spPr>
          <a:xfrm>
            <a:off x="301752" y="1527048"/>
            <a:ext cx="8503920" cy="4566248"/>
          </a:xfrm>
        </p:spPr>
        <p:txBody>
          <a:bodyPr/>
          <a:lstStyle/>
          <a:p>
            <a:r>
              <a:rPr lang="en-AU" dirty="0" smtClean="0"/>
              <a:t>From the graph below lets determine the average velocity..</a:t>
            </a:r>
          </a:p>
          <a:p>
            <a:endParaRPr lang="en-AU" dirty="0" smtClean="0"/>
          </a:p>
          <a:p>
            <a:r>
              <a:rPr lang="en-AU" sz="1600" dirty="0" err="1" smtClean="0"/>
              <a:t>Vave</a:t>
            </a:r>
            <a:r>
              <a:rPr lang="en-AU" sz="1600" dirty="0" smtClean="0"/>
              <a:t> = Displacement/Time</a:t>
            </a:r>
          </a:p>
          <a:p>
            <a:r>
              <a:rPr lang="en-AU" sz="1600" dirty="0" err="1" smtClean="0"/>
              <a:t>Vave</a:t>
            </a:r>
            <a:r>
              <a:rPr lang="en-AU" sz="1600" dirty="0" smtClean="0"/>
              <a:t> = 0/5</a:t>
            </a:r>
          </a:p>
          <a:p>
            <a:r>
              <a:rPr lang="en-AU" sz="1600" dirty="0" err="1" smtClean="0"/>
              <a:t>Vave</a:t>
            </a:r>
            <a:r>
              <a:rPr lang="en-AU" sz="1600" dirty="0" smtClean="0"/>
              <a:t> =0 m/s</a:t>
            </a:r>
          </a:p>
          <a:p>
            <a:pPr>
              <a:buNone/>
            </a:pPr>
            <a:endParaRPr lang="en-AU" sz="1600" dirty="0" smtClean="0"/>
          </a:p>
          <a:p>
            <a:pPr>
              <a:buNone/>
            </a:pPr>
            <a:r>
              <a:rPr lang="en-AU" sz="1600" dirty="0" smtClean="0"/>
              <a:t>             ???? How </a:t>
            </a:r>
          </a:p>
          <a:p>
            <a:pPr>
              <a:buNone/>
            </a:pPr>
            <a:endParaRPr lang="en-AU" dirty="0" smtClean="0"/>
          </a:p>
        </p:txBody>
      </p:sp>
      <p:pic>
        <p:nvPicPr>
          <p:cNvPr id="5" name="Picture 2"/>
          <p:cNvPicPr>
            <a:picLocks noChangeAspect="1" noChangeArrowheads="1"/>
          </p:cNvPicPr>
          <p:nvPr/>
        </p:nvPicPr>
        <p:blipFill>
          <a:blip r:embed="rId2" cstate="print"/>
          <a:srcRect/>
          <a:stretch>
            <a:fillRect/>
          </a:stretch>
        </p:blipFill>
        <p:spPr bwMode="auto">
          <a:xfrm>
            <a:off x="4067944" y="2060848"/>
            <a:ext cx="4629150" cy="29051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Worked example cont..</a:t>
            </a:r>
            <a:endParaRPr lang="en-AU" dirty="0"/>
          </a:p>
        </p:txBody>
      </p:sp>
      <p:sp>
        <p:nvSpPr>
          <p:cNvPr id="3" name="Content Placeholder 2"/>
          <p:cNvSpPr>
            <a:spLocks noGrp="1"/>
          </p:cNvSpPr>
          <p:nvPr>
            <p:ph sz="quarter" idx="1"/>
          </p:nvPr>
        </p:nvSpPr>
        <p:spPr/>
        <p:txBody>
          <a:bodyPr/>
          <a:lstStyle/>
          <a:p>
            <a:r>
              <a:rPr lang="en-AU" dirty="0" smtClean="0"/>
              <a:t>Why was the velocity so small?</a:t>
            </a:r>
          </a:p>
          <a:p>
            <a:r>
              <a:rPr lang="en-AU" dirty="0" smtClean="0"/>
              <a:t>Lets look at the average velocity at different stages of the journey...</a:t>
            </a:r>
          </a:p>
          <a:p>
            <a:pPr>
              <a:buNone/>
            </a:pPr>
            <a:endParaRPr lang="en-AU" dirty="0" smtClean="0"/>
          </a:p>
          <a:p>
            <a:r>
              <a:rPr lang="en-AU" sz="1600" dirty="0" smtClean="0"/>
              <a:t>From home to </a:t>
            </a:r>
            <a:r>
              <a:rPr lang="en-AU" sz="1600" dirty="0" err="1" smtClean="0"/>
              <a:t>Lachlans</a:t>
            </a:r>
            <a:r>
              <a:rPr lang="en-AU" sz="1600" dirty="0" smtClean="0"/>
              <a:t> house – </a:t>
            </a:r>
          </a:p>
          <a:p>
            <a:r>
              <a:rPr lang="en-AU" sz="1600" dirty="0" smtClean="0"/>
              <a:t> </a:t>
            </a:r>
            <a:r>
              <a:rPr lang="en-AU" sz="1600" dirty="0" err="1" smtClean="0"/>
              <a:t>Vave</a:t>
            </a:r>
            <a:r>
              <a:rPr lang="en-AU" sz="1600" dirty="0" smtClean="0"/>
              <a:t> = 400/(2 * </a:t>
            </a:r>
            <a:r>
              <a:rPr lang="en-AU" sz="1600" dirty="0" smtClean="0"/>
              <a:t>60*60) </a:t>
            </a:r>
            <a:endParaRPr lang="en-AU" sz="1600" dirty="0" smtClean="0"/>
          </a:p>
          <a:p>
            <a:r>
              <a:rPr lang="en-AU" sz="1600" dirty="0" smtClean="0"/>
              <a:t>0.06m/s</a:t>
            </a:r>
            <a:endParaRPr lang="en-AU" sz="1600" dirty="0" smtClean="0"/>
          </a:p>
          <a:p>
            <a:pPr>
              <a:buNone/>
            </a:pPr>
            <a:endParaRPr lang="en-AU" sz="1600" dirty="0" smtClean="0"/>
          </a:p>
          <a:p>
            <a:r>
              <a:rPr lang="en-AU" sz="1600" dirty="0" smtClean="0"/>
              <a:t> During 2 – 4 hours </a:t>
            </a:r>
          </a:p>
          <a:p>
            <a:r>
              <a:rPr lang="en-AU" sz="1600" dirty="0" smtClean="0"/>
              <a:t>There was no displacement</a:t>
            </a:r>
          </a:p>
          <a:p>
            <a:pPr>
              <a:buNone/>
            </a:pPr>
            <a:endParaRPr lang="en-AU" sz="1600" dirty="0" smtClean="0"/>
          </a:p>
          <a:p>
            <a:r>
              <a:rPr lang="en-AU" sz="1600" dirty="0" smtClean="0"/>
              <a:t> Returning home</a:t>
            </a:r>
          </a:p>
          <a:p>
            <a:r>
              <a:rPr lang="en-AU" sz="1600" dirty="0" err="1" smtClean="0"/>
              <a:t>Vave</a:t>
            </a:r>
            <a:r>
              <a:rPr lang="en-AU" sz="1600" dirty="0" smtClean="0"/>
              <a:t> = 400/(1 * </a:t>
            </a:r>
            <a:r>
              <a:rPr lang="en-AU" sz="1600" dirty="0" smtClean="0"/>
              <a:t>60*60)</a:t>
            </a:r>
            <a:endParaRPr lang="en-AU" sz="1600" dirty="0" smtClean="0"/>
          </a:p>
          <a:p>
            <a:r>
              <a:rPr lang="en-AU" sz="1600" smtClean="0"/>
              <a:t> 0.11m/s</a:t>
            </a:r>
            <a:endParaRPr lang="en-AU" sz="1600" dirty="0" smtClean="0"/>
          </a:p>
          <a:p>
            <a:endParaRPr lang="en-AU" sz="1600" dirty="0" smtClean="0"/>
          </a:p>
          <a:p>
            <a:endParaRPr lang="en-AU" sz="1600" dirty="0" smtClean="0"/>
          </a:p>
          <a:p>
            <a:endParaRPr lang="en-AU" sz="1600" dirty="0" smtClean="0"/>
          </a:p>
          <a:p>
            <a:endParaRPr lang="en-AU" sz="1600" dirty="0" smtClean="0"/>
          </a:p>
          <a:p>
            <a:endParaRPr lang="en-AU" dirty="0"/>
          </a:p>
        </p:txBody>
      </p:sp>
      <p:pic>
        <p:nvPicPr>
          <p:cNvPr id="4" name="Picture 2"/>
          <p:cNvPicPr>
            <a:picLocks noChangeAspect="1" noChangeArrowheads="1"/>
          </p:cNvPicPr>
          <p:nvPr/>
        </p:nvPicPr>
        <p:blipFill>
          <a:blip r:embed="rId2" cstate="print"/>
          <a:srcRect/>
          <a:stretch>
            <a:fillRect/>
          </a:stretch>
        </p:blipFill>
        <p:spPr bwMode="auto">
          <a:xfrm>
            <a:off x="3851920" y="2708920"/>
            <a:ext cx="4629150" cy="290512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Activities </a:t>
            </a:r>
            <a:endParaRPr lang="en-AU" dirty="0"/>
          </a:p>
        </p:txBody>
      </p:sp>
      <p:sp>
        <p:nvSpPr>
          <p:cNvPr id="3" name="Content Placeholder 2"/>
          <p:cNvSpPr>
            <a:spLocks noGrp="1"/>
          </p:cNvSpPr>
          <p:nvPr>
            <p:ph sz="quarter" idx="1"/>
          </p:nvPr>
        </p:nvSpPr>
        <p:spPr/>
        <p:txBody>
          <a:bodyPr/>
          <a:lstStyle/>
          <a:p>
            <a:r>
              <a:rPr lang="en-AU" dirty="0" smtClean="0"/>
              <a:t>Complete question </a:t>
            </a:r>
            <a:r>
              <a:rPr lang="en-AU" b="1" dirty="0" smtClean="0"/>
              <a:t>8 – 21 </a:t>
            </a:r>
            <a:r>
              <a:rPr lang="en-AU" dirty="0" smtClean="0"/>
              <a:t>on </a:t>
            </a:r>
            <a:r>
              <a:rPr lang="en-AU" b="1" dirty="0" smtClean="0"/>
              <a:t>page 92 and 93 </a:t>
            </a:r>
            <a:r>
              <a:rPr lang="en-AU" dirty="0" smtClean="0"/>
              <a:t>of the Fundamentals of Science Textbook </a:t>
            </a:r>
          </a:p>
          <a:p>
            <a:r>
              <a:rPr lang="en-AU" dirty="0" smtClean="0"/>
              <a:t> Complete worksheets </a:t>
            </a:r>
            <a:r>
              <a:rPr lang="en-AU" b="1" dirty="0" smtClean="0"/>
              <a:t>1 – 3 </a:t>
            </a:r>
            <a:r>
              <a:rPr lang="en-AU" dirty="0" smtClean="0"/>
              <a:t>found on the </a:t>
            </a:r>
            <a:r>
              <a:rPr lang="en-AU" b="1" dirty="0" smtClean="0"/>
              <a:t>shared drive</a:t>
            </a:r>
          </a:p>
          <a:p>
            <a:pPr marL="457200" indent="-457200">
              <a:buAutoNum type="arabicPeriod"/>
            </a:pPr>
            <a:r>
              <a:rPr lang="en-AU" sz="2000" dirty="0" smtClean="0"/>
              <a:t>Describing Motion Distance and Displacement </a:t>
            </a:r>
          </a:p>
          <a:p>
            <a:pPr marL="457200" indent="-457200">
              <a:buAutoNum type="arabicPeriod"/>
            </a:pPr>
            <a:r>
              <a:rPr lang="en-AU" sz="2000" dirty="0" smtClean="0"/>
              <a:t>Describing Motion Speed and Velocity</a:t>
            </a:r>
          </a:p>
          <a:p>
            <a:pPr marL="457200" indent="-457200">
              <a:buAutoNum type="arabicPeriod"/>
            </a:pPr>
            <a:r>
              <a:rPr lang="en-AU" sz="2000" dirty="0" smtClean="0"/>
              <a:t>Instantaneous Speed vs. Average Speed</a:t>
            </a:r>
            <a:endParaRPr lang="en-AU"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Acceleration </a:t>
            </a:r>
            <a:endParaRPr lang="en-AU" dirty="0"/>
          </a:p>
        </p:txBody>
      </p:sp>
      <p:sp>
        <p:nvSpPr>
          <p:cNvPr id="3" name="Content Placeholder 2"/>
          <p:cNvSpPr>
            <a:spLocks noGrp="1"/>
          </p:cNvSpPr>
          <p:nvPr>
            <p:ph sz="quarter" idx="1"/>
          </p:nvPr>
        </p:nvSpPr>
        <p:spPr/>
        <p:txBody>
          <a:bodyPr/>
          <a:lstStyle/>
          <a:p>
            <a:r>
              <a:rPr lang="en-AU" dirty="0" smtClean="0"/>
              <a:t>Acceleration is a measure of how quickly velocity changes </a:t>
            </a:r>
          </a:p>
          <a:p>
            <a:pPr marL="0" indent="0">
              <a:buNone/>
            </a:pPr>
            <a:endParaRPr lang="en-AU" dirty="0" smtClean="0"/>
          </a:p>
          <a:p>
            <a:r>
              <a:rPr lang="en-AU" dirty="0" smtClean="0"/>
              <a:t>If the </a:t>
            </a:r>
            <a:r>
              <a:rPr lang="en-AU" b="1" dirty="0" smtClean="0"/>
              <a:t>velocity becomes larger</a:t>
            </a:r>
            <a:r>
              <a:rPr lang="en-AU" dirty="0" smtClean="0"/>
              <a:t> (the object is speeding up) the object is said to be </a:t>
            </a:r>
            <a:r>
              <a:rPr lang="en-AU" b="1" dirty="0" smtClean="0"/>
              <a:t>accelerating</a:t>
            </a:r>
          </a:p>
          <a:p>
            <a:pPr marL="0" indent="0">
              <a:buNone/>
            </a:pPr>
            <a:endParaRPr lang="en-AU" b="1" dirty="0" smtClean="0"/>
          </a:p>
          <a:p>
            <a:r>
              <a:rPr lang="en-AU" dirty="0" smtClean="0"/>
              <a:t> </a:t>
            </a:r>
            <a:r>
              <a:rPr lang="en-AU" dirty="0"/>
              <a:t>If the </a:t>
            </a:r>
            <a:r>
              <a:rPr lang="en-AU" b="1" dirty="0"/>
              <a:t>velocity becomes </a:t>
            </a:r>
            <a:r>
              <a:rPr lang="en-AU" b="1" dirty="0" smtClean="0"/>
              <a:t>smaller</a:t>
            </a:r>
            <a:r>
              <a:rPr lang="en-AU" dirty="0" smtClean="0"/>
              <a:t> </a:t>
            </a:r>
            <a:r>
              <a:rPr lang="en-AU" dirty="0"/>
              <a:t>(the object is </a:t>
            </a:r>
            <a:r>
              <a:rPr lang="en-AU" dirty="0" smtClean="0"/>
              <a:t>slowing down) </a:t>
            </a:r>
            <a:r>
              <a:rPr lang="en-AU" dirty="0"/>
              <a:t>the object is said to be </a:t>
            </a:r>
            <a:r>
              <a:rPr lang="en-AU" b="1" dirty="0" smtClean="0"/>
              <a:t>decelerating</a:t>
            </a:r>
          </a:p>
          <a:p>
            <a:pPr marL="0" indent="0">
              <a:buNone/>
            </a:pPr>
            <a:endParaRPr lang="en-AU" dirty="0"/>
          </a:p>
        </p:txBody>
      </p:sp>
    </p:spTree>
    <p:extLst>
      <p:ext uri="{BB962C8B-B14F-4D97-AF65-F5344CB8AC3E}">
        <p14:creationId xmlns:p14="http://schemas.microsoft.com/office/powerpoint/2010/main" val="721799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Acceleration </a:t>
            </a:r>
            <a:endParaRPr lang="en-AU" dirty="0"/>
          </a:p>
        </p:txBody>
      </p:sp>
      <p:sp>
        <p:nvSpPr>
          <p:cNvPr id="5" name="Content Placeholder 4"/>
          <p:cNvSpPr>
            <a:spLocks noGrp="1"/>
          </p:cNvSpPr>
          <p:nvPr>
            <p:ph sz="quarter" idx="1"/>
          </p:nvPr>
        </p:nvSpPr>
        <p:spPr>
          <a:xfrm>
            <a:off x="323528" y="1484784"/>
            <a:ext cx="8503920" cy="4572000"/>
          </a:xfrm>
        </p:spPr>
        <p:txBody>
          <a:bodyPr/>
          <a:lstStyle/>
          <a:p>
            <a:r>
              <a:rPr lang="en-AU" b="1" dirty="0"/>
              <a:t>An accelerating object will travel a greater distance in each time interval</a:t>
            </a:r>
          </a:p>
          <a:p>
            <a:pPr marL="0" indent="0">
              <a:buNone/>
            </a:pPr>
            <a:r>
              <a:rPr lang="en-AU" dirty="0" smtClean="0"/>
              <a:t>   </a:t>
            </a:r>
          </a:p>
          <a:p>
            <a:endParaRPr lang="en-AU"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212976"/>
            <a:ext cx="8504238" cy="179329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387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Acceleration formula</a:t>
            </a:r>
            <a:endParaRPr lang="en-AU" dirty="0"/>
          </a:p>
        </p:txBody>
      </p:sp>
      <p:sp>
        <p:nvSpPr>
          <p:cNvPr id="3" name="Content Placeholder 2"/>
          <p:cNvSpPr>
            <a:spLocks noGrp="1"/>
          </p:cNvSpPr>
          <p:nvPr>
            <p:ph sz="quarter" idx="1"/>
          </p:nvPr>
        </p:nvSpPr>
        <p:spPr>
          <a:xfrm>
            <a:off x="301752" y="1527048"/>
            <a:ext cx="8503920" cy="4854280"/>
          </a:xfrm>
        </p:spPr>
        <p:txBody>
          <a:bodyPr/>
          <a:lstStyle/>
          <a:p>
            <a:pPr marL="0" indent="0">
              <a:buNone/>
            </a:pPr>
            <a:endParaRPr lang="en-AU" dirty="0" smtClean="0"/>
          </a:p>
          <a:p>
            <a:pPr marL="0" indent="0">
              <a:buNone/>
            </a:pPr>
            <a:r>
              <a:rPr lang="en-AU" dirty="0" smtClean="0"/>
              <a:t>Acceleration    =        </a:t>
            </a:r>
            <a:r>
              <a:rPr lang="en-AU" u="sng" dirty="0" smtClean="0"/>
              <a:t>Change in Velocity</a:t>
            </a:r>
          </a:p>
          <a:p>
            <a:pPr marL="0" indent="0">
              <a:buNone/>
            </a:pPr>
            <a:r>
              <a:rPr lang="en-AU" dirty="0"/>
              <a:t> </a:t>
            </a:r>
            <a:r>
              <a:rPr lang="en-AU" dirty="0" smtClean="0"/>
              <a:t>                         Time taken for velocity to change</a:t>
            </a:r>
          </a:p>
          <a:p>
            <a:pPr marL="0" indent="0">
              <a:buNone/>
            </a:pPr>
            <a:endParaRPr lang="en-AU" dirty="0"/>
          </a:p>
          <a:p>
            <a:pPr marL="0" indent="0">
              <a:buNone/>
            </a:pPr>
            <a:r>
              <a:rPr lang="en-AU" dirty="0" smtClean="0"/>
              <a:t>Acceleration    =      </a:t>
            </a:r>
            <a:r>
              <a:rPr lang="en-AU" u="sng" dirty="0" smtClean="0"/>
              <a:t>(Final Velocity – Initial Velocity)</a:t>
            </a:r>
          </a:p>
          <a:p>
            <a:pPr marL="0" indent="0">
              <a:buNone/>
            </a:pPr>
            <a:r>
              <a:rPr lang="en-AU" dirty="0"/>
              <a:t> </a:t>
            </a:r>
            <a:r>
              <a:rPr lang="en-AU" dirty="0" smtClean="0"/>
              <a:t>                                                           Time</a:t>
            </a:r>
          </a:p>
          <a:p>
            <a:pPr marL="0" indent="0">
              <a:buNone/>
            </a:pPr>
            <a:endParaRPr lang="en-AU" dirty="0"/>
          </a:p>
          <a:p>
            <a:pPr marL="0" indent="0" algn="ctr">
              <a:buNone/>
            </a:pPr>
            <a:r>
              <a:rPr lang="en-AU" dirty="0"/>
              <a:t>a</a:t>
            </a:r>
            <a:r>
              <a:rPr lang="en-AU" dirty="0" smtClean="0"/>
              <a:t> = </a:t>
            </a:r>
            <a:r>
              <a:rPr lang="en-AU" u="sng" dirty="0"/>
              <a:t>v</a:t>
            </a:r>
            <a:r>
              <a:rPr lang="en-AU" u="sng" dirty="0" smtClean="0"/>
              <a:t> – u</a:t>
            </a:r>
          </a:p>
          <a:p>
            <a:pPr marL="0" indent="0" algn="ctr">
              <a:buNone/>
            </a:pPr>
            <a:r>
              <a:rPr lang="en-AU" dirty="0"/>
              <a:t> </a:t>
            </a:r>
            <a:r>
              <a:rPr lang="en-AU" dirty="0" smtClean="0"/>
              <a:t>      t</a:t>
            </a:r>
          </a:p>
          <a:p>
            <a:pPr marL="0" indent="0" algn="ctr">
              <a:buNone/>
            </a:pPr>
            <a:r>
              <a:rPr lang="en-AU" sz="2000" dirty="0" smtClean="0"/>
              <a:t>Units for acceleration = meters per second per second (m s</a:t>
            </a:r>
            <a:r>
              <a:rPr lang="en-AU" sz="2000" baseline="30000" dirty="0" smtClean="0"/>
              <a:t> -2</a:t>
            </a:r>
            <a:r>
              <a:rPr lang="en-AU" sz="2000" dirty="0" smtClean="0"/>
              <a:t>)</a:t>
            </a:r>
            <a:endParaRPr lang="en-AU" sz="2000" baseline="30000" dirty="0"/>
          </a:p>
        </p:txBody>
      </p:sp>
    </p:spTree>
    <p:extLst>
      <p:ext uri="{BB962C8B-B14F-4D97-AF65-F5344CB8AC3E}">
        <p14:creationId xmlns:p14="http://schemas.microsoft.com/office/powerpoint/2010/main" val="40104206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178891" y="1527175"/>
            <a:ext cx="674970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0970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AU" smtClean="0">
                <a:solidFill>
                  <a:srgbClr val="7B9899"/>
                </a:solidFill>
              </a:rPr>
              <a:t>Distance vs. Displacement</a:t>
            </a:r>
          </a:p>
        </p:txBody>
      </p:sp>
      <p:sp>
        <p:nvSpPr>
          <p:cNvPr id="3" name="Content Placeholder 2"/>
          <p:cNvSpPr>
            <a:spLocks noGrp="1"/>
          </p:cNvSpPr>
          <p:nvPr>
            <p:ph sz="quarter" idx="1"/>
          </p:nvPr>
        </p:nvSpPr>
        <p:spPr>
          <a:xfrm>
            <a:off x="301625" y="1527175"/>
            <a:ext cx="8504238" cy="4572000"/>
          </a:xfrm>
        </p:spPr>
        <p:txBody>
          <a:bodyPr>
            <a:normAutofit lnSpcReduction="10000"/>
          </a:bodyPr>
          <a:lstStyle/>
          <a:p>
            <a:pPr marL="274320" indent="-274320" eaLnBrk="1" fontAlgn="auto" hangingPunct="1">
              <a:spcAft>
                <a:spcPts val="0"/>
              </a:spcAft>
              <a:buFont typeface="Wingdings 2"/>
              <a:buChar char=""/>
              <a:defRPr/>
            </a:pPr>
            <a:r>
              <a:rPr lang="en-AU" dirty="0" smtClean="0"/>
              <a:t>If we were taking a road trip down to Dunsborough it is important to know the distance we intend on travelling so we can ensure we have enough fuel to get to our destination. </a:t>
            </a:r>
          </a:p>
          <a:p>
            <a:pPr marL="274320" indent="-274320" eaLnBrk="1" fontAlgn="auto" hangingPunct="1">
              <a:spcAft>
                <a:spcPts val="0"/>
              </a:spcAft>
              <a:buFont typeface="Wingdings 2"/>
              <a:buChar char=""/>
              <a:defRPr/>
            </a:pPr>
            <a:r>
              <a:rPr lang="en-AU" dirty="0" smtClean="0"/>
              <a:t>Distance tells us how many kilometres we have travelled throughout the entire journey. If we take a detour through Bunbury to grab some lunch on the way this may increase the distance we have travelled and we will therefore require more fuel.</a:t>
            </a:r>
          </a:p>
          <a:p>
            <a:pPr marL="274320" indent="-274320" eaLnBrk="1" fontAlgn="auto" hangingPunct="1">
              <a:spcAft>
                <a:spcPts val="0"/>
              </a:spcAft>
              <a:buFont typeface="Wingdings 2"/>
              <a:buChar char=""/>
              <a:defRPr/>
            </a:pPr>
            <a:r>
              <a:rPr lang="en-AU" b="1" dirty="0" smtClean="0"/>
              <a:t>During this trip we may have travelled a distance of approx. 400km </a:t>
            </a:r>
            <a:endParaRPr lang="en-AU"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Worked Example</a:t>
            </a:r>
            <a:endParaRPr lang="en-AU" dirty="0"/>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47664" y="1844824"/>
            <a:ext cx="643573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3212976"/>
            <a:ext cx="6408712" cy="20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594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Worked Example</a:t>
            </a:r>
            <a:endParaRPr lang="en-A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72816"/>
            <a:ext cx="6448425"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284984"/>
            <a:ext cx="6448425"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3528" y="5085184"/>
            <a:ext cx="8496944" cy="1200329"/>
          </a:xfrm>
          <a:prstGeom prst="rect">
            <a:avLst/>
          </a:prstGeom>
          <a:noFill/>
        </p:spPr>
        <p:txBody>
          <a:bodyPr wrap="square" rtlCol="0">
            <a:spAutoFit/>
          </a:bodyPr>
          <a:lstStyle/>
          <a:p>
            <a:r>
              <a:rPr lang="en-AU" b="1" dirty="0" smtClean="0"/>
              <a:t>Note</a:t>
            </a:r>
            <a:r>
              <a:rPr lang="en-AU" dirty="0" smtClean="0"/>
              <a:t>: the equation a=(v-u)/t can be rearranged to find the final speed…..</a:t>
            </a:r>
          </a:p>
          <a:p>
            <a:endParaRPr lang="en-AU" dirty="0"/>
          </a:p>
          <a:p>
            <a:pPr algn="ctr"/>
            <a:r>
              <a:rPr lang="en-AU" dirty="0" smtClean="0"/>
              <a:t> a= </a:t>
            </a:r>
            <a:r>
              <a:rPr lang="en-AU" u="sng" dirty="0" smtClean="0"/>
              <a:t>v-u</a:t>
            </a:r>
            <a:r>
              <a:rPr lang="en-AU" dirty="0" smtClean="0"/>
              <a:t>    </a:t>
            </a:r>
            <a:r>
              <a:rPr lang="en-AU" dirty="0" smtClean="0">
                <a:sym typeface="Wingdings" pitchFamily="2" charset="2"/>
              </a:rPr>
              <a:t> </a:t>
            </a:r>
            <a:r>
              <a:rPr lang="en-AU" dirty="0"/>
              <a:t> </a:t>
            </a:r>
            <a:r>
              <a:rPr lang="en-AU" b="1" dirty="0" smtClean="0"/>
              <a:t>v </a:t>
            </a:r>
            <a:r>
              <a:rPr lang="en-AU" b="1" dirty="0"/>
              <a:t>= u + </a:t>
            </a:r>
            <a:r>
              <a:rPr lang="en-AU" b="1" dirty="0" smtClean="0"/>
              <a:t>at</a:t>
            </a:r>
          </a:p>
          <a:p>
            <a:r>
              <a:rPr lang="en-AU" dirty="0"/>
              <a:t> </a:t>
            </a:r>
            <a:r>
              <a:rPr lang="en-AU" dirty="0" smtClean="0"/>
              <a:t>                                                      t</a:t>
            </a:r>
            <a:endParaRPr lang="en-AU" dirty="0"/>
          </a:p>
        </p:txBody>
      </p:sp>
    </p:spTree>
    <p:extLst>
      <p:ext uri="{BB962C8B-B14F-4D97-AF65-F5344CB8AC3E}">
        <p14:creationId xmlns:p14="http://schemas.microsoft.com/office/powerpoint/2010/main" val="36926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Velocity – Time graphs </a:t>
            </a:r>
            <a:endParaRPr lang="en-AU" dirty="0"/>
          </a:p>
        </p:txBody>
      </p:sp>
      <p:sp>
        <p:nvSpPr>
          <p:cNvPr id="3" name="Content Placeholder 2"/>
          <p:cNvSpPr>
            <a:spLocks noGrp="1"/>
          </p:cNvSpPr>
          <p:nvPr>
            <p:ph sz="quarter" idx="1"/>
          </p:nvPr>
        </p:nvSpPr>
        <p:spPr/>
        <p:txBody>
          <a:bodyPr/>
          <a:lstStyle/>
          <a:p>
            <a:r>
              <a:rPr lang="en-AU" dirty="0" smtClean="0"/>
              <a:t>Because acceleration is the change in velocity over time we can use velocity time graphs to find acceleration </a:t>
            </a:r>
          </a:p>
          <a:p>
            <a:r>
              <a:rPr lang="en-AU" dirty="0" smtClean="0"/>
              <a:t>The gradient of this graph tells us the average velocity</a:t>
            </a:r>
            <a:endParaRPr lang="en-AU" dirty="0"/>
          </a:p>
        </p:txBody>
      </p:sp>
      <p:cxnSp>
        <p:nvCxnSpPr>
          <p:cNvPr id="7" name="Straight Arrow Connector 6"/>
          <p:cNvCxnSpPr/>
          <p:nvPr/>
        </p:nvCxnSpPr>
        <p:spPr>
          <a:xfrm flipV="1">
            <a:off x="1835696" y="3861048"/>
            <a:ext cx="0" cy="20162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35696" y="5877272"/>
            <a:ext cx="23762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35696" y="4293096"/>
            <a:ext cx="1440160" cy="1584176"/>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11560" y="4725144"/>
            <a:ext cx="1080120" cy="261610"/>
          </a:xfrm>
          <a:prstGeom prst="rect">
            <a:avLst/>
          </a:prstGeom>
          <a:noFill/>
        </p:spPr>
        <p:txBody>
          <a:bodyPr wrap="square" rtlCol="0">
            <a:spAutoFit/>
          </a:bodyPr>
          <a:lstStyle/>
          <a:p>
            <a:r>
              <a:rPr lang="en-AU" sz="1100" dirty="0" smtClean="0"/>
              <a:t>Velocity </a:t>
            </a:r>
            <a:endParaRPr lang="en-AU" sz="1100" dirty="0"/>
          </a:p>
        </p:txBody>
      </p:sp>
      <p:sp>
        <p:nvSpPr>
          <p:cNvPr id="13" name="TextBox 12"/>
          <p:cNvSpPr txBox="1"/>
          <p:nvPr/>
        </p:nvSpPr>
        <p:spPr>
          <a:xfrm>
            <a:off x="2123728" y="6021288"/>
            <a:ext cx="1872208" cy="261610"/>
          </a:xfrm>
          <a:prstGeom prst="rect">
            <a:avLst/>
          </a:prstGeom>
          <a:noFill/>
        </p:spPr>
        <p:txBody>
          <a:bodyPr wrap="square" rtlCol="0">
            <a:spAutoFit/>
          </a:bodyPr>
          <a:lstStyle/>
          <a:p>
            <a:r>
              <a:rPr lang="en-AU" sz="1100" dirty="0"/>
              <a:t>T</a:t>
            </a:r>
            <a:r>
              <a:rPr lang="en-AU" sz="1100" dirty="0" smtClean="0"/>
              <a:t>ime</a:t>
            </a:r>
            <a:endParaRPr lang="en-AU" sz="1100" dirty="0"/>
          </a:p>
        </p:txBody>
      </p:sp>
      <p:sp>
        <p:nvSpPr>
          <p:cNvPr id="14" name="TextBox 13"/>
          <p:cNvSpPr txBox="1"/>
          <p:nvPr/>
        </p:nvSpPr>
        <p:spPr>
          <a:xfrm>
            <a:off x="1547664" y="4221088"/>
            <a:ext cx="216024" cy="261610"/>
          </a:xfrm>
          <a:prstGeom prst="rect">
            <a:avLst/>
          </a:prstGeom>
          <a:noFill/>
        </p:spPr>
        <p:txBody>
          <a:bodyPr wrap="square" rtlCol="0">
            <a:spAutoFit/>
          </a:bodyPr>
          <a:lstStyle/>
          <a:p>
            <a:r>
              <a:rPr lang="en-AU" sz="1100" dirty="0" smtClean="0"/>
              <a:t>3</a:t>
            </a:r>
            <a:endParaRPr lang="en-AU" sz="1100" dirty="0"/>
          </a:p>
        </p:txBody>
      </p:sp>
      <p:sp>
        <p:nvSpPr>
          <p:cNvPr id="15" name="TextBox 14"/>
          <p:cNvSpPr txBox="1"/>
          <p:nvPr/>
        </p:nvSpPr>
        <p:spPr>
          <a:xfrm>
            <a:off x="3131840" y="5877272"/>
            <a:ext cx="288032" cy="261610"/>
          </a:xfrm>
          <a:prstGeom prst="rect">
            <a:avLst/>
          </a:prstGeom>
          <a:noFill/>
        </p:spPr>
        <p:txBody>
          <a:bodyPr wrap="square" rtlCol="0">
            <a:spAutoFit/>
          </a:bodyPr>
          <a:lstStyle/>
          <a:p>
            <a:r>
              <a:rPr lang="en-AU" sz="1100" dirty="0" smtClean="0"/>
              <a:t>6</a:t>
            </a:r>
            <a:endParaRPr lang="en-AU" sz="1100" dirty="0"/>
          </a:p>
        </p:txBody>
      </p:sp>
    </p:spTree>
    <p:extLst>
      <p:ext uri="{BB962C8B-B14F-4D97-AF65-F5344CB8AC3E}">
        <p14:creationId xmlns:p14="http://schemas.microsoft.com/office/powerpoint/2010/main" val="860565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Activities </a:t>
            </a:r>
            <a:endParaRPr lang="en-AU" dirty="0"/>
          </a:p>
        </p:txBody>
      </p:sp>
      <p:sp>
        <p:nvSpPr>
          <p:cNvPr id="3" name="Content Placeholder 2"/>
          <p:cNvSpPr>
            <a:spLocks noGrp="1"/>
          </p:cNvSpPr>
          <p:nvPr>
            <p:ph sz="quarter" idx="1"/>
          </p:nvPr>
        </p:nvSpPr>
        <p:spPr/>
        <p:txBody>
          <a:bodyPr/>
          <a:lstStyle/>
          <a:p>
            <a:r>
              <a:rPr lang="en-AU" dirty="0"/>
              <a:t>Complete question </a:t>
            </a:r>
            <a:r>
              <a:rPr lang="en-AU" b="1" dirty="0" smtClean="0"/>
              <a:t>1 - 5</a:t>
            </a:r>
            <a:r>
              <a:rPr lang="en-AU" dirty="0" smtClean="0"/>
              <a:t>on </a:t>
            </a:r>
            <a:r>
              <a:rPr lang="en-AU" b="1" dirty="0"/>
              <a:t>page </a:t>
            </a:r>
            <a:r>
              <a:rPr lang="en-AU" b="1" dirty="0" smtClean="0"/>
              <a:t>96 </a:t>
            </a:r>
            <a:r>
              <a:rPr lang="en-AU" dirty="0" smtClean="0"/>
              <a:t>of </a:t>
            </a:r>
            <a:r>
              <a:rPr lang="en-AU" dirty="0"/>
              <a:t>the Fundamentals of Science Textbook </a:t>
            </a:r>
          </a:p>
          <a:p>
            <a:endParaRPr lang="en-AU" dirty="0"/>
          </a:p>
        </p:txBody>
      </p:sp>
    </p:spTree>
    <p:extLst>
      <p:ext uri="{BB962C8B-B14F-4D97-AF65-F5344CB8AC3E}">
        <p14:creationId xmlns:p14="http://schemas.microsoft.com/office/powerpoint/2010/main" val="5115350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Deceleration</a:t>
            </a:r>
            <a:endParaRPr lang="en-AU" dirty="0"/>
          </a:p>
        </p:txBody>
      </p:sp>
      <p:sp>
        <p:nvSpPr>
          <p:cNvPr id="3" name="Content Placeholder 2"/>
          <p:cNvSpPr>
            <a:spLocks noGrp="1"/>
          </p:cNvSpPr>
          <p:nvPr>
            <p:ph sz="quarter" idx="1"/>
          </p:nvPr>
        </p:nvSpPr>
        <p:spPr/>
        <p:txBody>
          <a:bodyPr/>
          <a:lstStyle/>
          <a:p>
            <a:r>
              <a:rPr lang="en-AU" dirty="0" smtClean="0"/>
              <a:t>Deceleration occurs when the velocity of a moving object decreases</a:t>
            </a:r>
          </a:p>
          <a:p>
            <a:r>
              <a:rPr lang="en-AU" dirty="0" smtClean="0"/>
              <a:t>A force acts in the opposite direction to velocity and causes the object to slow down. E.g. the brakes in a car</a:t>
            </a:r>
          </a:p>
          <a:p>
            <a:r>
              <a:rPr lang="en-AU" b="1" dirty="0" smtClean="0"/>
              <a:t>Deceleration is a negative acceleration</a:t>
            </a:r>
          </a:p>
          <a:p>
            <a:endParaRPr lang="en-AU" dirty="0"/>
          </a:p>
        </p:txBody>
      </p:sp>
    </p:spTree>
    <p:extLst>
      <p:ext uri="{BB962C8B-B14F-4D97-AF65-F5344CB8AC3E}">
        <p14:creationId xmlns:p14="http://schemas.microsoft.com/office/powerpoint/2010/main" val="12128856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Worked Example</a:t>
            </a:r>
            <a:endParaRPr lang="en-AU" dirty="0"/>
          </a:p>
        </p:txBody>
      </p:sp>
      <p:sp>
        <p:nvSpPr>
          <p:cNvPr id="3" name="Content Placeholder 2"/>
          <p:cNvSpPr>
            <a:spLocks noGrp="1"/>
          </p:cNvSpPr>
          <p:nvPr>
            <p:ph sz="quarter" idx="1"/>
          </p:nvPr>
        </p:nvSpPr>
        <p:spPr/>
        <p:txBody>
          <a:bodyPr/>
          <a:lstStyle/>
          <a:p>
            <a:r>
              <a:rPr lang="en-AU" dirty="0" smtClean="0"/>
              <a:t>See page </a:t>
            </a:r>
            <a:r>
              <a:rPr lang="en-AU" b="1" dirty="0" smtClean="0"/>
              <a:t>97 </a:t>
            </a:r>
            <a:r>
              <a:rPr lang="en-AU" dirty="0" smtClean="0"/>
              <a:t> in fundamental of science text </a:t>
            </a:r>
            <a:endParaRPr lang="en-AU" dirty="0"/>
          </a:p>
        </p:txBody>
      </p:sp>
    </p:spTree>
    <p:extLst>
      <p:ext uri="{BB962C8B-B14F-4D97-AF65-F5344CB8AC3E}">
        <p14:creationId xmlns:p14="http://schemas.microsoft.com/office/powerpoint/2010/main" val="1974825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Activities </a:t>
            </a:r>
            <a:endParaRPr lang="en-AU" dirty="0"/>
          </a:p>
        </p:txBody>
      </p:sp>
      <p:sp>
        <p:nvSpPr>
          <p:cNvPr id="3" name="Content Placeholder 2"/>
          <p:cNvSpPr>
            <a:spLocks noGrp="1"/>
          </p:cNvSpPr>
          <p:nvPr>
            <p:ph sz="quarter" idx="1"/>
          </p:nvPr>
        </p:nvSpPr>
        <p:spPr/>
        <p:txBody>
          <a:bodyPr/>
          <a:lstStyle/>
          <a:p>
            <a:r>
              <a:rPr lang="en-AU" dirty="0"/>
              <a:t>Complete question </a:t>
            </a:r>
            <a:r>
              <a:rPr lang="en-AU" b="1" dirty="0"/>
              <a:t>1 </a:t>
            </a:r>
            <a:r>
              <a:rPr lang="en-AU" b="1" dirty="0" smtClean="0"/>
              <a:t>– 3 </a:t>
            </a:r>
            <a:r>
              <a:rPr lang="en-AU" dirty="0" smtClean="0"/>
              <a:t>on </a:t>
            </a:r>
            <a:r>
              <a:rPr lang="en-AU" b="1" dirty="0"/>
              <a:t>page </a:t>
            </a:r>
            <a:r>
              <a:rPr lang="en-AU" b="1" dirty="0" smtClean="0"/>
              <a:t>97 </a:t>
            </a:r>
            <a:r>
              <a:rPr lang="en-AU" dirty="0"/>
              <a:t>of the Fundamentals of Science Textbook </a:t>
            </a:r>
          </a:p>
          <a:p>
            <a:endParaRPr lang="en-AU" dirty="0"/>
          </a:p>
        </p:txBody>
      </p:sp>
    </p:spTree>
    <p:extLst>
      <p:ext uri="{BB962C8B-B14F-4D97-AF65-F5344CB8AC3E}">
        <p14:creationId xmlns:p14="http://schemas.microsoft.com/office/powerpoint/2010/main" val="2655567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Displacement and Acceleration</a:t>
            </a:r>
            <a:endParaRPr lang="en-AU" dirty="0"/>
          </a:p>
        </p:txBody>
      </p:sp>
      <p:sp>
        <p:nvSpPr>
          <p:cNvPr id="3" name="Content Placeholder 2"/>
          <p:cNvSpPr>
            <a:spLocks noGrp="1"/>
          </p:cNvSpPr>
          <p:nvPr>
            <p:ph sz="quarter" idx="1"/>
          </p:nvPr>
        </p:nvSpPr>
        <p:spPr/>
        <p:txBody>
          <a:bodyPr/>
          <a:lstStyle/>
          <a:p>
            <a:r>
              <a:rPr lang="en-AU" dirty="0" smtClean="0"/>
              <a:t>The following equation can be used if we are calculating the displacement of an accelerating object:</a:t>
            </a:r>
          </a:p>
          <a:p>
            <a:pPr marL="0" indent="0" algn="ctr">
              <a:buNone/>
            </a:pPr>
            <a:r>
              <a:rPr lang="en-AU" b="1" dirty="0" smtClean="0"/>
              <a:t>S = </a:t>
            </a:r>
            <a:r>
              <a:rPr lang="en-AU" b="1" dirty="0" err="1" smtClean="0"/>
              <a:t>ut</a:t>
            </a:r>
            <a:r>
              <a:rPr lang="en-AU" b="1" dirty="0" smtClean="0"/>
              <a:t> + ½ at</a:t>
            </a:r>
            <a:r>
              <a:rPr lang="en-AU" b="1" baseline="30000" dirty="0" smtClean="0"/>
              <a:t>2</a:t>
            </a:r>
            <a:endParaRPr lang="en-AU" b="1" dirty="0" smtClean="0"/>
          </a:p>
          <a:p>
            <a:pPr marL="0" indent="0">
              <a:buNone/>
            </a:pPr>
            <a:endParaRPr lang="en-AU" dirty="0"/>
          </a:p>
          <a:p>
            <a:pPr marL="0" indent="0" algn="ctr">
              <a:buNone/>
            </a:pPr>
            <a:r>
              <a:rPr lang="en-AU" sz="1600" dirty="0" smtClean="0"/>
              <a:t>Displacement (m) = initial velocity (m/s) x time (s) + ½ acceleration (m/s</a:t>
            </a:r>
            <a:r>
              <a:rPr lang="en-AU" sz="1600" baseline="30000" dirty="0" smtClean="0"/>
              <a:t>2</a:t>
            </a:r>
            <a:r>
              <a:rPr lang="en-AU" sz="1600" dirty="0" smtClean="0"/>
              <a:t>) x time</a:t>
            </a:r>
            <a:r>
              <a:rPr lang="en-AU" sz="1600" baseline="30000" dirty="0" smtClean="0"/>
              <a:t>2</a:t>
            </a:r>
            <a:r>
              <a:rPr lang="en-AU" sz="1600" dirty="0" smtClean="0"/>
              <a:t> (s)</a:t>
            </a:r>
            <a:endParaRPr lang="en-AU" sz="1600" dirty="0"/>
          </a:p>
        </p:txBody>
      </p:sp>
    </p:spTree>
    <p:extLst>
      <p:ext uri="{BB962C8B-B14F-4D97-AF65-F5344CB8AC3E}">
        <p14:creationId xmlns:p14="http://schemas.microsoft.com/office/powerpoint/2010/main" val="2972908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Worked Example</a:t>
            </a:r>
            <a:endParaRPr lang="en-AU" dirty="0"/>
          </a:p>
        </p:txBody>
      </p:sp>
      <p:sp>
        <p:nvSpPr>
          <p:cNvPr id="3" name="Content Placeholder 2"/>
          <p:cNvSpPr>
            <a:spLocks noGrp="1"/>
          </p:cNvSpPr>
          <p:nvPr>
            <p:ph sz="quarter" idx="1"/>
          </p:nvPr>
        </p:nvSpPr>
        <p:spPr/>
        <p:txBody>
          <a:bodyPr/>
          <a:lstStyle/>
          <a:p>
            <a:r>
              <a:rPr lang="en-AU" dirty="0" smtClean="0"/>
              <a:t>See page </a:t>
            </a:r>
            <a:r>
              <a:rPr lang="en-AU" b="1" dirty="0" smtClean="0"/>
              <a:t>98</a:t>
            </a:r>
            <a:r>
              <a:rPr lang="en-AU" dirty="0" smtClean="0"/>
              <a:t> in fundamental of science text </a:t>
            </a:r>
            <a:endParaRPr lang="en-AU" dirty="0"/>
          </a:p>
        </p:txBody>
      </p:sp>
    </p:spTree>
    <p:extLst>
      <p:ext uri="{BB962C8B-B14F-4D97-AF65-F5344CB8AC3E}">
        <p14:creationId xmlns:p14="http://schemas.microsoft.com/office/powerpoint/2010/main" val="29325716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Activities </a:t>
            </a:r>
            <a:endParaRPr lang="en-AU" dirty="0"/>
          </a:p>
        </p:txBody>
      </p:sp>
      <p:sp>
        <p:nvSpPr>
          <p:cNvPr id="3" name="Content Placeholder 2"/>
          <p:cNvSpPr>
            <a:spLocks noGrp="1"/>
          </p:cNvSpPr>
          <p:nvPr>
            <p:ph sz="quarter" idx="1"/>
          </p:nvPr>
        </p:nvSpPr>
        <p:spPr/>
        <p:txBody>
          <a:bodyPr/>
          <a:lstStyle/>
          <a:p>
            <a:r>
              <a:rPr lang="en-AU" dirty="0"/>
              <a:t>Complete question </a:t>
            </a:r>
            <a:r>
              <a:rPr lang="en-AU" b="1" dirty="0"/>
              <a:t>1 </a:t>
            </a:r>
            <a:r>
              <a:rPr lang="en-AU" b="1" dirty="0" smtClean="0"/>
              <a:t>– 3 </a:t>
            </a:r>
            <a:r>
              <a:rPr lang="en-AU" dirty="0" smtClean="0"/>
              <a:t>on </a:t>
            </a:r>
            <a:r>
              <a:rPr lang="en-AU" b="1" dirty="0"/>
              <a:t>page </a:t>
            </a:r>
            <a:r>
              <a:rPr lang="en-AU" b="1" dirty="0" smtClean="0"/>
              <a:t>98 </a:t>
            </a:r>
            <a:r>
              <a:rPr lang="en-AU" dirty="0"/>
              <a:t>of the Fundamentals of Science Textbook </a:t>
            </a:r>
          </a:p>
          <a:p>
            <a:endParaRPr lang="en-AU" dirty="0"/>
          </a:p>
        </p:txBody>
      </p:sp>
    </p:spTree>
    <p:extLst>
      <p:ext uri="{BB962C8B-B14F-4D97-AF65-F5344CB8AC3E}">
        <p14:creationId xmlns:p14="http://schemas.microsoft.com/office/powerpoint/2010/main" val="3334443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AU" smtClean="0">
                <a:solidFill>
                  <a:srgbClr val="7B9899"/>
                </a:solidFill>
              </a:rPr>
              <a:t>Distance vs. Displacement</a:t>
            </a:r>
          </a:p>
        </p:txBody>
      </p:sp>
      <p:sp>
        <p:nvSpPr>
          <p:cNvPr id="16386" name="Content Placeholder 2"/>
          <p:cNvSpPr>
            <a:spLocks noGrp="1"/>
          </p:cNvSpPr>
          <p:nvPr>
            <p:ph sz="quarter" idx="1"/>
          </p:nvPr>
        </p:nvSpPr>
        <p:spPr>
          <a:xfrm>
            <a:off x="301625" y="1527175"/>
            <a:ext cx="8504238" cy="4572000"/>
          </a:xfrm>
        </p:spPr>
        <p:txBody>
          <a:bodyPr/>
          <a:lstStyle/>
          <a:p>
            <a:pPr eaLnBrk="1" hangingPunct="1"/>
            <a:r>
              <a:rPr lang="en-AU" smtClean="0"/>
              <a:t>Displacement on the other hand is the straight-line distance between our start and finish points.</a:t>
            </a:r>
          </a:p>
          <a:p>
            <a:pPr eaLnBrk="1" hangingPunct="1"/>
            <a:r>
              <a:rPr lang="en-AU" smtClean="0"/>
              <a:t>Regardless of whether we travel through Bunbury for lunch our displacement once we arrive at our holiday home in Dunsborough is still the same as if we had travelled straight there.</a:t>
            </a:r>
          </a:p>
          <a:p>
            <a:pPr eaLnBrk="1" hangingPunct="1"/>
            <a:r>
              <a:rPr lang="en-AU" b="1" smtClean="0"/>
              <a:t>During this trip our displacement would be approx. 300km South </a:t>
            </a:r>
            <a:r>
              <a:rPr lang="en-AU" smtClean="0"/>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Ticker Timer Activity</a:t>
            </a:r>
            <a:endParaRPr lang="en-AU" dirty="0"/>
          </a:p>
        </p:txBody>
      </p:sp>
      <p:sp>
        <p:nvSpPr>
          <p:cNvPr id="3" name="Content Placeholder 2"/>
          <p:cNvSpPr>
            <a:spLocks noGrp="1"/>
          </p:cNvSpPr>
          <p:nvPr>
            <p:ph sz="quarter" idx="1"/>
          </p:nvPr>
        </p:nvSpPr>
        <p:spPr/>
        <p:txBody>
          <a:bodyPr/>
          <a:lstStyle/>
          <a:p>
            <a:r>
              <a:rPr lang="en-AU" dirty="0" smtClean="0"/>
              <a:t>Complete </a:t>
            </a:r>
            <a:r>
              <a:rPr lang="en-AU" b="1" dirty="0" smtClean="0"/>
              <a:t>Activity 5</a:t>
            </a:r>
            <a:r>
              <a:rPr lang="en-AU" dirty="0" smtClean="0"/>
              <a:t>: Uniform Acceleration using the ticker timer</a:t>
            </a:r>
          </a:p>
          <a:p>
            <a:r>
              <a:rPr lang="en-AU" dirty="0" smtClean="0"/>
              <a:t>Complete </a:t>
            </a:r>
            <a:r>
              <a:rPr lang="en-AU" b="1" dirty="0" smtClean="0"/>
              <a:t>Activity 6</a:t>
            </a:r>
            <a:r>
              <a:rPr lang="en-AU" dirty="0" smtClean="0"/>
              <a:t>: Analysing a drag strip using the ticker timer </a:t>
            </a:r>
          </a:p>
          <a:p>
            <a:endParaRPr lang="en-AU" dirty="0"/>
          </a:p>
          <a:p>
            <a:endParaRPr lang="en-AU" dirty="0" smtClean="0"/>
          </a:p>
          <a:p>
            <a:endParaRPr lang="en-AU" dirty="0"/>
          </a:p>
          <a:p>
            <a:endParaRPr lang="en-AU" dirty="0" smtClean="0"/>
          </a:p>
          <a:p>
            <a:r>
              <a:rPr lang="en-AU" u="sng" dirty="0" smtClean="0"/>
              <a:t>Remember</a:t>
            </a:r>
            <a:r>
              <a:rPr lang="en-AU" dirty="0" smtClean="0"/>
              <a:t>: </a:t>
            </a:r>
            <a:r>
              <a:rPr lang="en-AU" b="1" dirty="0" smtClean="0"/>
              <a:t>Activity 4</a:t>
            </a:r>
            <a:r>
              <a:rPr lang="en-AU" dirty="0" smtClean="0"/>
              <a:t>: Motion Graphs are due </a:t>
            </a:r>
            <a:r>
              <a:rPr lang="en-AU" b="1" dirty="0" smtClean="0"/>
              <a:t>TODAY</a:t>
            </a:r>
            <a:endParaRPr lang="en-AU" b="1" dirty="0"/>
          </a:p>
        </p:txBody>
      </p:sp>
    </p:spTree>
    <p:extLst>
      <p:ext uri="{BB962C8B-B14F-4D97-AF65-F5344CB8AC3E}">
        <p14:creationId xmlns:p14="http://schemas.microsoft.com/office/powerpoint/2010/main" val="2666789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Acceleration and Force </a:t>
            </a:r>
            <a:endParaRPr lang="en-AU" dirty="0"/>
          </a:p>
        </p:txBody>
      </p:sp>
      <p:sp>
        <p:nvSpPr>
          <p:cNvPr id="3" name="Content Placeholder 2"/>
          <p:cNvSpPr>
            <a:spLocks noGrp="1"/>
          </p:cNvSpPr>
          <p:nvPr>
            <p:ph sz="quarter" idx="1"/>
          </p:nvPr>
        </p:nvSpPr>
        <p:spPr>
          <a:xfrm>
            <a:off x="301752" y="1527048"/>
            <a:ext cx="8503920" cy="4782272"/>
          </a:xfrm>
        </p:spPr>
        <p:txBody>
          <a:bodyPr/>
          <a:lstStyle/>
          <a:p>
            <a:r>
              <a:rPr lang="en-AU" b="1" dirty="0" smtClean="0"/>
              <a:t>Acceleration is caused by unbalanced forces </a:t>
            </a:r>
            <a:r>
              <a:rPr lang="en-AU" dirty="0" smtClean="0"/>
              <a:t>(Push or Pull)</a:t>
            </a:r>
          </a:p>
          <a:p>
            <a:r>
              <a:rPr lang="en-AU" b="1" dirty="0" smtClean="0"/>
              <a:t>Forces are any push or pull that changes or tries to change an objects state of rest or straight line motion</a:t>
            </a:r>
          </a:p>
          <a:p>
            <a:r>
              <a:rPr lang="en-AU" dirty="0" smtClean="0"/>
              <a:t>The velocity of an object will only change when a force is acting on it</a:t>
            </a:r>
          </a:p>
          <a:p>
            <a:r>
              <a:rPr lang="en-AU" dirty="0" smtClean="0"/>
              <a:t>The larger the force the larger the acceleration</a:t>
            </a:r>
          </a:p>
          <a:p>
            <a:r>
              <a:rPr lang="en-AU" dirty="0" smtClean="0"/>
              <a:t>If the same force is applied, the object with less mass will have more acceleration than the heavier object</a:t>
            </a:r>
            <a:endParaRPr lang="en-AU" dirty="0"/>
          </a:p>
        </p:txBody>
      </p:sp>
    </p:spTree>
    <p:extLst>
      <p:ext uri="{BB962C8B-B14F-4D97-AF65-F5344CB8AC3E}">
        <p14:creationId xmlns:p14="http://schemas.microsoft.com/office/powerpoint/2010/main" val="428796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Activities</a:t>
            </a:r>
            <a:endParaRPr lang="en-AU" dirty="0"/>
          </a:p>
        </p:txBody>
      </p:sp>
      <p:sp>
        <p:nvSpPr>
          <p:cNvPr id="3" name="Content Placeholder 2"/>
          <p:cNvSpPr>
            <a:spLocks noGrp="1"/>
          </p:cNvSpPr>
          <p:nvPr>
            <p:ph sz="quarter" idx="1"/>
          </p:nvPr>
        </p:nvSpPr>
        <p:spPr/>
        <p:txBody>
          <a:bodyPr/>
          <a:lstStyle/>
          <a:p>
            <a:r>
              <a:rPr lang="en-AU" dirty="0" smtClean="0"/>
              <a:t> Complete Handout </a:t>
            </a:r>
            <a:r>
              <a:rPr lang="en-AU" b="1" dirty="0" smtClean="0"/>
              <a:t>Acceleration and Force</a:t>
            </a:r>
            <a:endParaRPr lang="en-AU" dirty="0" smtClean="0"/>
          </a:p>
          <a:p>
            <a:r>
              <a:rPr lang="en-AU" dirty="0" smtClean="0"/>
              <a:t>Complete the handout </a:t>
            </a:r>
            <a:r>
              <a:rPr lang="en-AU" b="1" dirty="0" smtClean="0"/>
              <a:t>‘Activity 8’</a:t>
            </a:r>
            <a:endParaRPr lang="en-AU" b="1" dirty="0"/>
          </a:p>
        </p:txBody>
      </p:sp>
    </p:spTree>
    <p:extLst>
      <p:ext uri="{BB962C8B-B14F-4D97-AF65-F5344CB8AC3E}">
        <p14:creationId xmlns:p14="http://schemas.microsoft.com/office/powerpoint/2010/main" val="6430194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Isaac Newton</a:t>
            </a:r>
            <a:endParaRPr lang="en-AU"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411760" y="1484784"/>
            <a:ext cx="4671845" cy="4872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506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Newton 1</a:t>
            </a:r>
            <a:r>
              <a:rPr lang="en-AU" baseline="30000" dirty="0" smtClean="0"/>
              <a:t>st</a:t>
            </a:r>
            <a:r>
              <a:rPr lang="en-AU" dirty="0" smtClean="0"/>
              <a:t> Law  - Inertia</a:t>
            </a:r>
            <a:endParaRPr lang="en-AU" dirty="0"/>
          </a:p>
        </p:txBody>
      </p:sp>
      <p:sp>
        <p:nvSpPr>
          <p:cNvPr id="3" name="Content Placeholder 2"/>
          <p:cNvSpPr>
            <a:spLocks noGrp="1"/>
          </p:cNvSpPr>
          <p:nvPr>
            <p:ph sz="quarter" idx="1"/>
          </p:nvPr>
        </p:nvSpPr>
        <p:spPr/>
        <p:txBody>
          <a:bodyPr/>
          <a:lstStyle/>
          <a:p>
            <a:r>
              <a:rPr lang="en-AU" b="1" i="1" dirty="0"/>
              <a:t>A</a:t>
            </a:r>
            <a:r>
              <a:rPr lang="en-AU" b="1" i="1" dirty="0" smtClean="0"/>
              <a:t> </a:t>
            </a:r>
            <a:r>
              <a:rPr lang="en-AU" b="1" i="1" dirty="0"/>
              <a:t>body will remain at rest or in uniform straight line motion unless acted upon by an external unbalanced </a:t>
            </a:r>
            <a:r>
              <a:rPr lang="en-AU" b="1" i="1" dirty="0" smtClean="0"/>
              <a:t>force</a:t>
            </a:r>
          </a:p>
          <a:p>
            <a:r>
              <a:rPr lang="en-AU" dirty="0" smtClean="0"/>
              <a:t>For example: Have you ever played corners? Or been on a rollercoaster?</a:t>
            </a:r>
            <a:endParaRPr lang="en-AU" dirty="0"/>
          </a:p>
        </p:txBody>
      </p:sp>
      <p:pic>
        <p:nvPicPr>
          <p:cNvPr id="1026" name="Picture 2" descr="C:\Users\e4075616\AppData\Local\Microsoft\Windows\Temporary Internet Files\Content.IE5\PTV99225\MP90031689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3501008"/>
            <a:ext cx="2154839"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52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Inertia</a:t>
            </a:r>
            <a:endParaRPr lang="en-AU"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842960" y="1527175"/>
            <a:ext cx="542156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720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Activities </a:t>
            </a:r>
            <a:endParaRPr lang="en-AU" dirty="0"/>
          </a:p>
        </p:txBody>
      </p:sp>
      <p:sp>
        <p:nvSpPr>
          <p:cNvPr id="3" name="Content Placeholder 2"/>
          <p:cNvSpPr>
            <a:spLocks noGrp="1"/>
          </p:cNvSpPr>
          <p:nvPr>
            <p:ph sz="quarter" idx="1"/>
          </p:nvPr>
        </p:nvSpPr>
        <p:spPr/>
        <p:txBody>
          <a:bodyPr/>
          <a:lstStyle/>
          <a:p>
            <a:r>
              <a:rPr lang="en-AU" dirty="0" smtClean="0"/>
              <a:t>Complete </a:t>
            </a:r>
            <a:r>
              <a:rPr lang="en-AU" b="1" dirty="0" smtClean="0"/>
              <a:t>Activity 9 - DEMONSTRATION</a:t>
            </a:r>
          </a:p>
          <a:p>
            <a:r>
              <a:rPr lang="en-AU" dirty="0" smtClean="0"/>
              <a:t>Complete</a:t>
            </a:r>
            <a:r>
              <a:rPr lang="en-AU" b="1" dirty="0" smtClean="0"/>
              <a:t> Activity 10</a:t>
            </a:r>
            <a:endParaRPr lang="en-AU" b="1" dirty="0"/>
          </a:p>
        </p:txBody>
      </p:sp>
    </p:spTree>
    <p:extLst>
      <p:ext uri="{BB962C8B-B14F-4D97-AF65-F5344CB8AC3E}">
        <p14:creationId xmlns:p14="http://schemas.microsoft.com/office/powerpoint/2010/main" val="29100827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Inertia</a:t>
            </a:r>
            <a:endParaRPr lang="en-AU" dirty="0"/>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72909" y="1527175"/>
            <a:ext cx="836167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309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about friction?</a:t>
            </a:r>
            <a:endParaRPr lang="en-AU" dirty="0"/>
          </a:p>
        </p:txBody>
      </p:sp>
      <p:sp>
        <p:nvSpPr>
          <p:cNvPr id="3" name="Content Placeholder 2"/>
          <p:cNvSpPr>
            <a:spLocks noGrp="1"/>
          </p:cNvSpPr>
          <p:nvPr>
            <p:ph sz="quarter" idx="1"/>
          </p:nvPr>
        </p:nvSpPr>
        <p:spPr/>
        <p:txBody>
          <a:bodyPr/>
          <a:lstStyle/>
          <a:p>
            <a:r>
              <a:rPr lang="en-AU" dirty="0" smtClean="0"/>
              <a:t>We know that on earth moving objects clearly, eventually slow down or stop unless a force is continuously applied to keep them moving………</a:t>
            </a:r>
          </a:p>
          <a:p>
            <a:pPr marL="0" indent="0">
              <a:buNone/>
            </a:pPr>
            <a:endParaRPr lang="en-AU" dirty="0" smtClean="0"/>
          </a:p>
          <a:p>
            <a:r>
              <a:rPr lang="en-AU" dirty="0" smtClean="0"/>
              <a:t>Friction exists wherever once force moves over another. This force always </a:t>
            </a:r>
            <a:r>
              <a:rPr lang="en-AU" b="1" dirty="0" smtClean="0"/>
              <a:t>opposes</a:t>
            </a:r>
            <a:r>
              <a:rPr lang="en-AU" dirty="0" smtClean="0"/>
              <a:t> the movement. </a:t>
            </a:r>
            <a:endParaRPr lang="en-AU" dirty="0"/>
          </a:p>
        </p:txBody>
      </p:sp>
    </p:spTree>
    <p:extLst>
      <p:ext uri="{BB962C8B-B14F-4D97-AF65-F5344CB8AC3E}">
        <p14:creationId xmlns:p14="http://schemas.microsoft.com/office/powerpoint/2010/main" val="184369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Friction and Life</a:t>
            </a:r>
            <a:endParaRPr lang="en-AU" dirty="0"/>
          </a:p>
        </p:txBody>
      </p:sp>
      <p:sp>
        <p:nvSpPr>
          <p:cNvPr id="3" name="Content Placeholder 2"/>
          <p:cNvSpPr>
            <a:spLocks noGrp="1"/>
          </p:cNvSpPr>
          <p:nvPr>
            <p:ph sz="quarter" idx="1"/>
          </p:nvPr>
        </p:nvSpPr>
        <p:spPr/>
        <p:txBody>
          <a:bodyPr/>
          <a:lstStyle/>
          <a:p>
            <a:r>
              <a:rPr lang="en-AU" dirty="0" smtClean="0"/>
              <a:t>Friction can often be unwanted as it often converts wanted movement into unwanted heat energy. </a:t>
            </a:r>
          </a:p>
          <a:p>
            <a:endParaRPr lang="en-AU" dirty="0" smtClean="0"/>
          </a:p>
          <a:p>
            <a:r>
              <a:rPr lang="en-AU" dirty="0" smtClean="0"/>
              <a:t>In these circumstances friction can be reduced by streamlining, lubricating or smoothing surfaces.</a:t>
            </a:r>
          </a:p>
          <a:p>
            <a:endParaRPr lang="en-AU" dirty="0" smtClean="0"/>
          </a:p>
          <a:p>
            <a:r>
              <a:rPr lang="en-AU" dirty="0" smtClean="0"/>
              <a:t>Can you think of some examples when we try to reduce friction?</a:t>
            </a:r>
            <a:endParaRPr lang="en-AU" dirty="0"/>
          </a:p>
        </p:txBody>
      </p:sp>
    </p:spTree>
    <p:extLst>
      <p:ext uri="{BB962C8B-B14F-4D97-AF65-F5344CB8AC3E}">
        <p14:creationId xmlns:p14="http://schemas.microsoft.com/office/powerpoint/2010/main" val="235450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Grp="1" noChangeAspect="1" noChangeArrowheads="1"/>
          </p:cNvPicPr>
          <p:nvPr>
            <p:ph sz="quarter" idx="1"/>
          </p:nvPr>
        </p:nvPicPr>
        <p:blipFill>
          <a:blip r:embed="rId2" cstate="print"/>
          <a:srcRect/>
          <a:stretch>
            <a:fillRect/>
          </a:stretch>
        </p:blipFill>
        <p:spPr>
          <a:xfrm>
            <a:off x="1258888" y="1989138"/>
            <a:ext cx="6713537" cy="3671887"/>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Friction and Life</a:t>
            </a:r>
            <a:endParaRPr lang="en-AU" dirty="0"/>
          </a:p>
        </p:txBody>
      </p:sp>
      <p:sp>
        <p:nvSpPr>
          <p:cNvPr id="3" name="Content Placeholder 2"/>
          <p:cNvSpPr>
            <a:spLocks noGrp="1"/>
          </p:cNvSpPr>
          <p:nvPr>
            <p:ph sz="quarter" idx="1"/>
          </p:nvPr>
        </p:nvSpPr>
        <p:spPr/>
        <p:txBody>
          <a:bodyPr/>
          <a:lstStyle/>
          <a:p>
            <a:r>
              <a:rPr lang="en-AU" dirty="0" smtClean="0"/>
              <a:t>Friction can also be wanted in circumstances where we want to reduce movement.</a:t>
            </a:r>
          </a:p>
          <a:p>
            <a:endParaRPr lang="en-AU" dirty="0" smtClean="0"/>
          </a:p>
          <a:p>
            <a:r>
              <a:rPr lang="en-AU" dirty="0" smtClean="0"/>
              <a:t>In these circumstances we can increase friction by making surfaces more rough and increasing the contact area. </a:t>
            </a:r>
          </a:p>
          <a:p>
            <a:endParaRPr lang="en-AU" dirty="0" smtClean="0"/>
          </a:p>
          <a:p>
            <a:r>
              <a:rPr lang="en-AU" dirty="0" smtClean="0"/>
              <a:t>Can you think of some examples when we try to increase friction?</a:t>
            </a:r>
            <a:endParaRPr lang="en-AU" dirty="0"/>
          </a:p>
        </p:txBody>
      </p:sp>
    </p:spTree>
    <p:extLst>
      <p:ext uri="{BB962C8B-B14F-4D97-AF65-F5344CB8AC3E}">
        <p14:creationId xmlns:p14="http://schemas.microsoft.com/office/powerpoint/2010/main" val="390430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Activities </a:t>
            </a:r>
            <a:endParaRPr lang="en-AU" dirty="0"/>
          </a:p>
        </p:txBody>
      </p:sp>
      <p:sp>
        <p:nvSpPr>
          <p:cNvPr id="3" name="Content Placeholder 2"/>
          <p:cNvSpPr>
            <a:spLocks noGrp="1"/>
          </p:cNvSpPr>
          <p:nvPr>
            <p:ph sz="quarter" idx="1"/>
          </p:nvPr>
        </p:nvSpPr>
        <p:spPr/>
        <p:txBody>
          <a:bodyPr/>
          <a:lstStyle/>
          <a:p>
            <a:r>
              <a:rPr lang="en-AU" dirty="0" smtClean="0"/>
              <a:t>Complete </a:t>
            </a:r>
            <a:r>
              <a:rPr lang="en-AU" b="1" dirty="0" smtClean="0"/>
              <a:t>questions</a:t>
            </a:r>
            <a:r>
              <a:rPr lang="en-AU" dirty="0" smtClean="0"/>
              <a:t> </a:t>
            </a:r>
            <a:r>
              <a:rPr lang="en-AU" b="1" dirty="0" smtClean="0"/>
              <a:t>1  - 20 </a:t>
            </a:r>
            <a:r>
              <a:rPr lang="en-AU" dirty="0" smtClean="0"/>
              <a:t>on </a:t>
            </a:r>
            <a:r>
              <a:rPr lang="en-AU" b="1" dirty="0" smtClean="0"/>
              <a:t>page 84 and 85 </a:t>
            </a:r>
            <a:r>
              <a:rPr lang="en-AU" dirty="0" smtClean="0"/>
              <a:t>of the </a:t>
            </a:r>
            <a:r>
              <a:rPr lang="en-AU" b="1" dirty="0" smtClean="0"/>
              <a:t>Fundamentals of Science Textbook</a:t>
            </a:r>
            <a:endParaRPr lang="en-AU" b="1" dirty="0"/>
          </a:p>
        </p:txBody>
      </p:sp>
    </p:spTree>
    <p:extLst>
      <p:ext uri="{BB962C8B-B14F-4D97-AF65-F5344CB8AC3E}">
        <p14:creationId xmlns:p14="http://schemas.microsoft.com/office/powerpoint/2010/main" val="32109981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Newtons 2</a:t>
            </a:r>
            <a:r>
              <a:rPr lang="en-AU" baseline="30000" dirty="0" smtClean="0"/>
              <a:t>nd</a:t>
            </a:r>
            <a:r>
              <a:rPr lang="en-AU" dirty="0" smtClean="0"/>
              <a:t> Law - </a:t>
            </a:r>
            <a:endParaRPr lang="en-AU" dirty="0"/>
          </a:p>
        </p:txBody>
      </p:sp>
      <p:sp>
        <p:nvSpPr>
          <p:cNvPr id="3" name="Content Placeholder 2"/>
          <p:cNvSpPr>
            <a:spLocks noGrp="1"/>
          </p:cNvSpPr>
          <p:nvPr>
            <p:ph sz="quarter" idx="1"/>
          </p:nvPr>
        </p:nvSpPr>
        <p:spPr/>
        <p:txBody>
          <a:bodyPr/>
          <a:lstStyle/>
          <a:p>
            <a:r>
              <a:rPr lang="en-AU" b="1" i="1" dirty="0"/>
              <a:t>W</a:t>
            </a:r>
            <a:r>
              <a:rPr lang="en-AU" b="1" i="1" dirty="0" smtClean="0"/>
              <a:t>hen </a:t>
            </a:r>
            <a:r>
              <a:rPr lang="en-AU" b="1" i="1" dirty="0"/>
              <a:t>an unbalanced force acts on a body it produces an acceleration in the direction of the force.  </a:t>
            </a:r>
          </a:p>
          <a:p>
            <a:r>
              <a:rPr lang="en-AU" b="1" i="1" dirty="0"/>
              <a:t>T</a:t>
            </a:r>
            <a:r>
              <a:rPr lang="en-AU" b="1" i="1" dirty="0" smtClean="0"/>
              <a:t>his </a:t>
            </a:r>
            <a:r>
              <a:rPr lang="en-AU" b="1" i="1" dirty="0"/>
              <a:t>acceleration is directly proportional to the force and inversely proportional to the mass of the object .</a:t>
            </a:r>
            <a:endParaRPr lang="en-AU" dirty="0"/>
          </a:p>
          <a:p>
            <a:pPr marL="0" indent="0">
              <a:buNone/>
            </a:pPr>
            <a:endParaRPr lang="en-AU" dirty="0"/>
          </a:p>
        </p:txBody>
      </p:sp>
    </p:spTree>
    <p:extLst>
      <p:ext uri="{BB962C8B-B14F-4D97-AF65-F5344CB8AC3E}">
        <p14:creationId xmlns:p14="http://schemas.microsoft.com/office/powerpoint/2010/main" val="26714383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Activities </a:t>
            </a:r>
            <a:endParaRPr lang="en-AU" dirty="0"/>
          </a:p>
        </p:txBody>
      </p:sp>
      <p:sp>
        <p:nvSpPr>
          <p:cNvPr id="3" name="Content Placeholder 2"/>
          <p:cNvSpPr>
            <a:spLocks noGrp="1"/>
          </p:cNvSpPr>
          <p:nvPr>
            <p:ph sz="quarter" idx="1"/>
          </p:nvPr>
        </p:nvSpPr>
        <p:spPr/>
        <p:txBody>
          <a:bodyPr/>
          <a:lstStyle/>
          <a:p>
            <a:r>
              <a:rPr lang="en-AU" dirty="0" smtClean="0"/>
              <a:t>Complete the first 2 pages of </a:t>
            </a:r>
            <a:r>
              <a:rPr lang="en-AU" b="1" dirty="0" smtClean="0"/>
              <a:t>Activity 12 </a:t>
            </a: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060848"/>
            <a:ext cx="5246687"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74991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Newtons 2</a:t>
            </a:r>
            <a:r>
              <a:rPr lang="en-AU" baseline="30000" dirty="0" smtClean="0"/>
              <a:t>nd</a:t>
            </a:r>
            <a:r>
              <a:rPr lang="en-AU" dirty="0" smtClean="0"/>
              <a:t> Law </a:t>
            </a:r>
            <a:r>
              <a:rPr lang="en-AU" smtClean="0"/>
              <a:t>- Mathematical</a:t>
            </a:r>
            <a:endParaRPr lang="en-AU"/>
          </a:p>
        </p:txBody>
      </p:sp>
      <p:sp>
        <p:nvSpPr>
          <p:cNvPr id="3" name="Content Placeholder 2"/>
          <p:cNvSpPr>
            <a:spLocks noGrp="1"/>
          </p:cNvSpPr>
          <p:nvPr>
            <p:ph sz="quarter" idx="1"/>
          </p:nvPr>
        </p:nvSpPr>
        <p:spPr/>
        <p:txBody>
          <a:bodyPr/>
          <a:lstStyle/>
          <a:p>
            <a:pPr marL="0" indent="0" algn="ctr">
              <a:buNone/>
            </a:pPr>
            <a:r>
              <a:rPr lang="en-AU" b="1" dirty="0" smtClean="0"/>
              <a:t>Force  = Mass x Acceleration</a:t>
            </a:r>
          </a:p>
          <a:p>
            <a:pPr marL="0" indent="0" algn="ctr">
              <a:buNone/>
            </a:pPr>
            <a:r>
              <a:rPr lang="en-AU" b="1" dirty="0" smtClean="0"/>
              <a:t>F</a:t>
            </a:r>
            <a:r>
              <a:rPr lang="en-AU" sz="1600" dirty="0" smtClean="0"/>
              <a:t>net</a:t>
            </a:r>
            <a:r>
              <a:rPr lang="en-AU" b="1" dirty="0" smtClean="0"/>
              <a:t> = ma</a:t>
            </a:r>
          </a:p>
          <a:p>
            <a:pPr marL="0" indent="0" algn="ctr">
              <a:buNone/>
            </a:pPr>
            <a:endParaRPr lang="en-AU" b="1" dirty="0"/>
          </a:p>
          <a:p>
            <a:pPr marL="0" indent="0" algn="ctr">
              <a:buNone/>
            </a:pPr>
            <a:r>
              <a:rPr lang="en-AU" b="1" dirty="0" smtClean="0"/>
              <a:t>F (Newtons) = Mass (Kg) x Acceleration (ms</a:t>
            </a:r>
            <a:r>
              <a:rPr lang="en-AU" b="1" baseline="30000" dirty="0" smtClean="0"/>
              <a:t>-2</a:t>
            </a:r>
            <a:r>
              <a:rPr lang="en-AU" b="1" dirty="0" smtClean="0"/>
              <a:t>)</a:t>
            </a:r>
            <a:endParaRPr lang="en-AU" b="1" dirty="0"/>
          </a:p>
        </p:txBody>
      </p:sp>
    </p:spTree>
    <p:extLst>
      <p:ext uri="{BB962C8B-B14F-4D97-AF65-F5344CB8AC3E}">
        <p14:creationId xmlns:p14="http://schemas.microsoft.com/office/powerpoint/2010/main" val="12652813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60648"/>
            <a:ext cx="5979765" cy="633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176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Examples</a:t>
            </a:r>
            <a:endParaRPr lang="en-A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1484784"/>
            <a:ext cx="7305675"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96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to rearrange..</a:t>
            </a:r>
            <a:endParaRPr lang="en-AU" dirty="0"/>
          </a:p>
        </p:txBody>
      </p:sp>
      <p:sp>
        <p:nvSpPr>
          <p:cNvPr id="3" name="Content Placeholder 2"/>
          <p:cNvSpPr>
            <a:spLocks noGrp="1"/>
          </p:cNvSpPr>
          <p:nvPr>
            <p:ph sz="quarter" idx="1"/>
          </p:nvPr>
        </p:nvSpPr>
        <p:spPr/>
        <p:txBody>
          <a:bodyPr/>
          <a:lstStyle/>
          <a:p>
            <a:pPr marL="0" indent="0">
              <a:buNone/>
            </a:pPr>
            <a:r>
              <a:rPr lang="en-AU" dirty="0" smtClean="0"/>
              <a:t> </a:t>
            </a:r>
            <a:endParaRPr lang="en-A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132856"/>
            <a:ext cx="7553325"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2904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Worked Examples</a:t>
            </a:r>
            <a:endParaRPr lang="en-A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556792"/>
            <a:ext cx="7175127" cy="306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767" y="4725144"/>
            <a:ext cx="7128792" cy="190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71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Worked Examples</a:t>
            </a: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213" y="1576389"/>
            <a:ext cx="6781179" cy="314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452" y="4869160"/>
            <a:ext cx="6362700"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72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Grp="1" noChangeAspect="1" noChangeArrowheads="1"/>
          </p:cNvPicPr>
          <p:nvPr>
            <p:ph sz="quarter" idx="1"/>
          </p:nvPr>
        </p:nvPicPr>
        <p:blipFill>
          <a:blip r:embed="rId2" cstate="print"/>
          <a:srcRect/>
          <a:stretch>
            <a:fillRect/>
          </a:stretch>
        </p:blipFill>
        <p:spPr>
          <a:xfrm>
            <a:off x="2051050" y="1628775"/>
            <a:ext cx="5257800" cy="4703763"/>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Worked Examples</a:t>
            </a:r>
            <a:endParaRPr lang="en-A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484785"/>
            <a:ext cx="636270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887" y="4613807"/>
            <a:ext cx="6345463"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98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Acceleration due to gravity</a:t>
            </a:r>
            <a:endParaRPr lang="en-AU" dirty="0"/>
          </a:p>
        </p:txBody>
      </p:sp>
      <p:sp>
        <p:nvSpPr>
          <p:cNvPr id="3" name="Content Placeholder 2"/>
          <p:cNvSpPr>
            <a:spLocks noGrp="1"/>
          </p:cNvSpPr>
          <p:nvPr>
            <p:ph sz="quarter" idx="1"/>
          </p:nvPr>
        </p:nvSpPr>
        <p:spPr/>
        <p:txBody>
          <a:bodyPr/>
          <a:lstStyle/>
          <a:p>
            <a:r>
              <a:rPr lang="en-AU" dirty="0" smtClean="0"/>
              <a:t>A falling object accelerates towards the earth due to gravity</a:t>
            </a:r>
          </a:p>
          <a:p>
            <a:r>
              <a:rPr lang="en-AU" dirty="0" smtClean="0"/>
              <a:t>Acceleration due to gravity is 9.8 ms</a:t>
            </a:r>
            <a:r>
              <a:rPr lang="en-AU" baseline="30000" dirty="0" smtClean="0"/>
              <a:t>-2 </a:t>
            </a:r>
            <a:r>
              <a:rPr lang="en-AU" dirty="0" smtClean="0"/>
              <a:t>(This is called 1G)</a:t>
            </a:r>
          </a:p>
          <a:p>
            <a:r>
              <a:rPr lang="en-AU" dirty="0" smtClean="0"/>
              <a:t>This means the speed of the object increases by almost 10m/s (36 km/h) for every second it falls</a:t>
            </a:r>
          </a:p>
          <a:p>
            <a:pPr marL="0" indent="0">
              <a:buNone/>
            </a:pPr>
            <a:endParaRPr lang="en-AU" dirty="0" smtClean="0"/>
          </a:p>
          <a:p>
            <a:r>
              <a:rPr lang="en-AU" dirty="0" smtClean="0"/>
              <a:t>Friction between the air and a moving object will reduce this acceleration (air resistance)</a:t>
            </a:r>
            <a:endParaRPr lang="en-AU" dirty="0"/>
          </a:p>
        </p:txBody>
      </p:sp>
    </p:spTree>
    <p:extLst>
      <p:ext uri="{BB962C8B-B14F-4D97-AF65-F5344CB8AC3E}">
        <p14:creationId xmlns:p14="http://schemas.microsoft.com/office/powerpoint/2010/main" val="32037329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538307"/>
            <a:ext cx="6434336" cy="486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4605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88640"/>
            <a:ext cx="6511826" cy="641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3079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Weight</a:t>
            </a:r>
            <a:endParaRPr lang="en-AU" dirty="0"/>
          </a:p>
        </p:txBody>
      </p:sp>
      <p:sp>
        <p:nvSpPr>
          <p:cNvPr id="3" name="Content Placeholder 2"/>
          <p:cNvSpPr>
            <a:spLocks noGrp="1"/>
          </p:cNvSpPr>
          <p:nvPr>
            <p:ph sz="quarter" idx="1"/>
          </p:nvPr>
        </p:nvSpPr>
        <p:spPr/>
        <p:txBody>
          <a:bodyPr/>
          <a:lstStyle/>
          <a:p>
            <a:r>
              <a:rPr lang="en-AU" dirty="0" smtClean="0"/>
              <a:t>Acceleration due to gravity becomes less if the object is taken further from the earths surface (Weightlessness can eventually be achieved)</a:t>
            </a:r>
          </a:p>
          <a:p>
            <a:r>
              <a:rPr lang="en-AU" dirty="0" smtClean="0"/>
              <a:t>The </a:t>
            </a:r>
            <a:r>
              <a:rPr lang="en-AU" b="1" dirty="0" smtClean="0"/>
              <a:t>weight</a:t>
            </a:r>
            <a:r>
              <a:rPr lang="en-AU" dirty="0" smtClean="0"/>
              <a:t> of an object can be calculated using the formula </a:t>
            </a:r>
            <a:r>
              <a:rPr lang="en-AU" b="1" dirty="0" smtClean="0"/>
              <a:t>f = ma</a:t>
            </a:r>
          </a:p>
          <a:p>
            <a:r>
              <a:rPr lang="en-AU" dirty="0" smtClean="0"/>
              <a:t>The acceleration used when calculating weight is due the </a:t>
            </a:r>
            <a:r>
              <a:rPr lang="en-AU" dirty="0" err="1" smtClean="0"/>
              <a:t>the</a:t>
            </a:r>
            <a:r>
              <a:rPr lang="en-AU" dirty="0" smtClean="0"/>
              <a:t> force of gravity and is 9.8 ms</a:t>
            </a:r>
            <a:r>
              <a:rPr lang="en-AU" baseline="30000" dirty="0" smtClean="0"/>
              <a:t>-2</a:t>
            </a:r>
            <a:endParaRPr lang="en-AU" dirty="0" smtClean="0"/>
          </a:p>
          <a:p>
            <a:r>
              <a:rPr lang="en-AU" dirty="0" smtClean="0"/>
              <a:t>For example: a person with the mass of 65kg is multiplied by 9.8ms</a:t>
            </a:r>
            <a:r>
              <a:rPr lang="en-AU" baseline="30000" dirty="0" smtClean="0"/>
              <a:t>-2 </a:t>
            </a:r>
            <a:r>
              <a:rPr lang="en-AU" dirty="0" smtClean="0"/>
              <a:t>to give a weight of 637 N</a:t>
            </a:r>
          </a:p>
          <a:p>
            <a:r>
              <a:rPr lang="en-AU" dirty="0" smtClean="0"/>
              <a:t>Weight has the unit of newtons because it is a force – It always acts towards the centre of the Earth</a:t>
            </a:r>
            <a:endParaRPr lang="en-AU" dirty="0"/>
          </a:p>
          <a:p>
            <a:endParaRPr lang="en-AU" dirty="0"/>
          </a:p>
        </p:txBody>
      </p:sp>
    </p:spTree>
    <p:extLst>
      <p:ext uri="{BB962C8B-B14F-4D97-AF65-F5344CB8AC3E}">
        <p14:creationId xmlns:p14="http://schemas.microsoft.com/office/powerpoint/2010/main" val="61433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Activities </a:t>
            </a:r>
            <a:endParaRPr lang="en-AU" dirty="0"/>
          </a:p>
        </p:txBody>
      </p:sp>
      <p:sp>
        <p:nvSpPr>
          <p:cNvPr id="3" name="Content Placeholder 2"/>
          <p:cNvSpPr>
            <a:spLocks noGrp="1"/>
          </p:cNvSpPr>
          <p:nvPr>
            <p:ph sz="quarter" idx="1"/>
          </p:nvPr>
        </p:nvSpPr>
        <p:spPr/>
        <p:txBody>
          <a:bodyPr/>
          <a:lstStyle/>
          <a:p>
            <a:r>
              <a:rPr lang="en-AU" dirty="0" smtClean="0"/>
              <a:t>Complete the practice examples </a:t>
            </a:r>
            <a:r>
              <a:rPr lang="en-AU" b="1" dirty="0" smtClean="0"/>
              <a:t>1 – 5 </a:t>
            </a:r>
            <a:r>
              <a:rPr lang="en-AU" dirty="0" smtClean="0"/>
              <a:t>on </a:t>
            </a:r>
            <a:r>
              <a:rPr lang="en-AU" b="1" dirty="0" smtClean="0"/>
              <a:t>page 101 </a:t>
            </a:r>
            <a:r>
              <a:rPr lang="en-AU" dirty="0" smtClean="0"/>
              <a:t>of the </a:t>
            </a:r>
            <a:r>
              <a:rPr lang="en-AU" b="1" dirty="0" smtClean="0"/>
              <a:t>Fundamentals of Science </a:t>
            </a:r>
            <a:r>
              <a:rPr lang="en-AU" dirty="0" smtClean="0"/>
              <a:t>textbook</a:t>
            </a:r>
          </a:p>
          <a:p>
            <a:r>
              <a:rPr lang="en-AU" dirty="0"/>
              <a:t>Complete the practice examples </a:t>
            </a:r>
            <a:r>
              <a:rPr lang="en-AU" b="1" dirty="0"/>
              <a:t>1 – </a:t>
            </a:r>
            <a:r>
              <a:rPr lang="en-AU" b="1" dirty="0" smtClean="0"/>
              <a:t>3 </a:t>
            </a:r>
            <a:r>
              <a:rPr lang="en-AU" dirty="0"/>
              <a:t>on </a:t>
            </a:r>
            <a:r>
              <a:rPr lang="en-AU" b="1" dirty="0"/>
              <a:t>page 101 </a:t>
            </a:r>
            <a:r>
              <a:rPr lang="en-AU" dirty="0"/>
              <a:t>of the </a:t>
            </a:r>
            <a:r>
              <a:rPr lang="en-AU" b="1" dirty="0"/>
              <a:t>Fundamentals of Science </a:t>
            </a:r>
            <a:r>
              <a:rPr lang="en-AU" dirty="0" smtClean="0"/>
              <a:t>textbook</a:t>
            </a:r>
          </a:p>
          <a:p>
            <a:r>
              <a:rPr lang="en-AU" dirty="0" smtClean="0"/>
              <a:t>Complete the summary questions </a:t>
            </a:r>
            <a:r>
              <a:rPr lang="en-AU" b="1" dirty="0" smtClean="0"/>
              <a:t>1 – 20 </a:t>
            </a:r>
            <a:r>
              <a:rPr lang="en-AU" dirty="0" smtClean="0"/>
              <a:t>on </a:t>
            </a:r>
            <a:r>
              <a:rPr lang="en-AU" b="1" dirty="0" smtClean="0"/>
              <a:t>page 102 and 103</a:t>
            </a:r>
            <a:r>
              <a:rPr lang="en-AU" dirty="0" smtClean="0"/>
              <a:t> of the </a:t>
            </a:r>
            <a:r>
              <a:rPr lang="en-AU" b="1" dirty="0" smtClean="0"/>
              <a:t>Fundamentals of Science</a:t>
            </a:r>
            <a:r>
              <a:rPr lang="en-AU" dirty="0" smtClean="0"/>
              <a:t> textbook</a:t>
            </a:r>
          </a:p>
          <a:p>
            <a:endParaRPr lang="en-AU" dirty="0"/>
          </a:p>
          <a:p>
            <a:pPr marL="0" indent="0">
              <a:buNone/>
            </a:pPr>
            <a:endParaRPr lang="en-AU" dirty="0"/>
          </a:p>
        </p:txBody>
      </p:sp>
    </p:spTree>
    <p:extLst>
      <p:ext uri="{BB962C8B-B14F-4D97-AF65-F5344CB8AC3E}">
        <p14:creationId xmlns:p14="http://schemas.microsoft.com/office/powerpoint/2010/main" val="23994289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r>
              <a:rPr lang="en-AU" smtClean="0">
                <a:solidFill>
                  <a:srgbClr val="7B9899"/>
                </a:solidFill>
              </a:rPr>
              <a:t>Scalar Quantities vs. Vector Quantities</a:t>
            </a:r>
          </a:p>
        </p:txBody>
      </p:sp>
      <p:sp>
        <p:nvSpPr>
          <p:cNvPr id="19458" name="Content Placeholder 2"/>
          <p:cNvSpPr>
            <a:spLocks noGrp="1"/>
          </p:cNvSpPr>
          <p:nvPr>
            <p:ph sz="quarter" idx="1"/>
          </p:nvPr>
        </p:nvSpPr>
        <p:spPr>
          <a:xfrm>
            <a:off x="301625" y="1527175"/>
            <a:ext cx="8504238" cy="4572000"/>
          </a:xfrm>
        </p:spPr>
        <p:txBody>
          <a:bodyPr/>
          <a:lstStyle/>
          <a:p>
            <a:pPr eaLnBrk="1" hangingPunct="1"/>
            <a:r>
              <a:rPr lang="en-AU" smtClean="0"/>
              <a:t>Distance is a </a:t>
            </a:r>
            <a:r>
              <a:rPr lang="en-AU" b="1" smtClean="0"/>
              <a:t>scalar quantity</a:t>
            </a:r>
            <a:r>
              <a:rPr lang="en-AU" smtClean="0"/>
              <a:t> as it has size but no direction</a:t>
            </a:r>
          </a:p>
          <a:p>
            <a:pPr eaLnBrk="1" hangingPunct="1"/>
            <a:r>
              <a:rPr lang="en-AU" smtClean="0"/>
              <a:t>Displacement is a </a:t>
            </a:r>
            <a:r>
              <a:rPr lang="en-AU" b="1" smtClean="0"/>
              <a:t>vector quantity</a:t>
            </a:r>
            <a:r>
              <a:rPr lang="en-AU" smtClean="0"/>
              <a:t> as it has both size and direction</a:t>
            </a:r>
          </a:p>
        </p:txBody>
      </p:sp>
      <p:pic>
        <p:nvPicPr>
          <p:cNvPr id="19459" name="Picture 2" descr="C:\Users\Mogens Johansen\AppData\Local\Microsoft\Windows\Temporary Internet Files\Content.IE5\6YIOIT2D\MC900337862[1].wmf"/>
          <p:cNvPicPr>
            <a:picLocks noChangeAspect="1" noChangeArrowheads="1"/>
          </p:cNvPicPr>
          <p:nvPr/>
        </p:nvPicPr>
        <p:blipFill>
          <a:blip r:embed="rId2" cstate="print"/>
          <a:srcRect/>
          <a:stretch>
            <a:fillRect/>
          </a:stretch>
        </p:blipFill>
        <p:spPr bwMode="auto">
          <a:xfrm>
            <a:off x="4859338" y="3284538"/>
            <a:ext cx="2862262" cy="2613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AU" dirty="0" smtClean="0"/>
              <a:t>Some examples of scalar and vector quantities</a:t>
            </a:r>
            <a:endParaRPr lang="en-AU" dirty="0"/>
          </a:p>
        </p:txBody>
      </p:sp>
      <p:graphicFrame>
        <p:nvGraphicFramePr>
          <p:cNvPr id="4" name="Content Placeholder 3"/>
          <p:cNvGraphicFramePr>
            <a:graphicFrameLocks noGrp="1"/>
          </p:cNvGraphicFramePr>
          <p:nvPr>
            <p:ph sz="quarter" idx="1"/>
          </p:nvPr>
        </p:nvGraphicFramePr>
        <p:xfrm>
          <a:off x="323850" y="1989138"/>
          <a:ext cx="8504238" cy="3780408"/>
        </p:xfrm>
        <a:graphic>
          <a:graphicData uri="http://schemas.openxmlformats.org/drawingml/2006/table">
            <a:tbl>
              <a:tblPr firstRow="1" bandRow="1">
                <a:tableStyleId>{5C22544A-7EE6-4342-B048-85BDC9FD1C3A}</a:tableStyleId>
              </a:tblPr>
              <a:tblGrid>
                <a:gridCol w="4252119">
                  <a:extLst>
                    <a:ext uri="{9D8B030D-6E8A-4147-A177-3AD203B41FA5}">
                      <a16:colId xmlns:a16="http://schemas.microsoft.com/office/drawing/2014/main" val="20000"/>
                    </a:ext>
                  </a:extLst>
                </a:gridCol>
                <a:gridCol w="4252119">
                  <a:extLst>
                    <a:ext uri="{9D8B030D-6E8A-4147-A177-3AD203B41FA5}">
                      <a16:colId xmlns:a16="http://schemas.microsoft.com/office/drawing/2014/main" val="20001"/>
                    </a:ext>
                  </a:extLst>
                </a:gridCol>
              </a:tblGrid>
              <a:tr h="442848">
                <a:tc>
                  <a:txBody>
                    <a:bodyPr/>
                    <a:lstStyle/>
                    <a:p>
                      <a:r>
                        <a:rPr lang="en-AU" dirty="0" smtClean="0"/>
                        <a:t>Scalar</a:t>
                      </a:r>
                      <a:r>
                        <a:rPr lang="en-AU" baseline="0" dirty="0" smtClean="0"/>
                        <a:t> quantities</a:t>
                      </a:r>
                      <a:endParaRPr lang="en-AU" dirty="0"/>
                    </a:p>
                  </a:txBody>
                  <a:tcPr/>
                </a:tc>
                <a:tc>
                  <a:txBody>
                    <a:bodyPr/>
                    <a:lstStyle/>
                    <a:p>
                      <a:r>
                        <a:rPr lang="en-AU" dirty="0" smtClean="0"/>
                        <a:t>Vector quantities</a:t>
                      </a:r>
                      <a:endParaRPr lang="en-AU" dirty="0"/>
                    </a:p>
                  </a:txBody>
                  <a:tcPr/>
                </a:tc>
                <a:extLst>
                  <a:ext uri="{0D108BD9-81ED-4DB2-BD59-A6C34878D82A}">
                    <a16:rowId xmlns:a16="http://schemas.microsoft.com/office/drawing/2014/main" val="10000"/>
                  </a:ext>
                </a:extLst>
              </a:tr>
              <a:tr h="370840">
                <a:tc>
                  <a:txBody>
                    <a:bodyPr/>
                    <a:lstStyle/>
                    <a:p>
                      <a:r>
                        <a:rPr lang="en-AU" dirty="0" smtClean="0"/>
                        <a:t>Distance</a:t>
                      </a:r>
                    </a:p>
                  </a:txBody>
                  <a:tcPr/>
                </a:tc>
                <a:tc>
                  <a:txBody>
                    <a:bodyPr/>
                    <a:lstStyle/>
                    <a:p>
                      <a:r>
                        <a:rPr lang="en-AU" dirty="0" smtClean="0"/>
                        <a:t>Displacement</a:t>
                      </a:r>
                      <a:endParaRPr lang="en-AU" dirty="0"/>
                    </a:p>
                  </a:txBody>
                  <a:tcPr/>
                </a:tc>
                <a:extLst>
                  <a:ext uri="{0D108BD9-81ED-4DB2-BD59-A6C34878D82A}">
                    <a16:rowId xmlns:a16="http://schemas.microsoft.com/office/drawing/2014/main" val="10001"/>
                  </a:ext>
                </a:extLst>
              </a:tr>
              <a:tr h="370840">
                <a:tc>
                  <a:txBody>
                    <a:bodyPr/>
                    <a:lstStyle/>
                    <a:p>
                      <a:r>
                        <a:rPr lang="en-AU" dirty="0" smtClean="0"/>
                        <a:t>Speed</a:t>
                      </a:r>
                      <a:endParaRPr lang="en-AU" dirty="0"/>
                    </a:p>
                  </a:txBody>
                  <a:tcPr/>
                </a:tc>
                <a:tc>
                  <a:txBody>
                    <a:bodyPr/>
                    <a:lstStyle/>
                    <a:p>
                      <a:r>
                        <a:rPr lang="en-AU" dirty="0" smtClean="0"/>
                        <a:t>Velocity</a:t>
                      </a:r>
                      <a:endParaRPr lang="en-AU" dirty="0"/>
                    </a:p>
                  </a:txBody>
                  <a:tcPr/>
                </a:tc>
                <a:extLst>
                  <a:ext uri="{0D108BD9-81ED-4DB2-BD59-A6C34878D82A}">
                    <a16:rowId xmlns:a16="http://schemas.microsoft.com/office/drawing/2014/main" val="10002"/>
                  </a:ext>
                </a:extLst>
              </a:tr>
              <a:tr h="370840">
                <a:tc>
                  <a:txBody>
                    <a:bodyPr/>
                    <a:lstStyle/>
                    <a:p>
                      <a:r>
                        <a:rPr lang="en-AU" dirty="0" smtClean="0"/>
                        <a:t>Time</a:t>
                      </a:r>
                      <a:endParaRPr lang="en-AU" dirty="0"/>
                    </a:p>
                  </a:txBody>
                  <a:tcPr/>
                </a:tc>
                <a:tc>
                  <a:txBody>
                    <a:bodyPr/>
                    <a:lstStyle/>
                    <a:p>
                      <a:r>
                        <a:rPr lang="en-AU" dirty="0" smtClean="0"/>
                        <a:t>Acceleration</a:t>
                      </a:r>
                      <a:endParaRPr lang="en-AU" dirty="0"/>
                    </a:p>
                  </a:txBody>
                  <a:tcPr/>
                </a:tc>
                <a:extLst>
                  <a:ext uri="{0D108BD9-81ED-4DB2-BD59-A6C34878D82A}">
                    <a16:rowId xmlns:a16="http://schemas.microsoft.com/office/drawing/2014/main" val="10003"/>
                  </a:ext>
                </a:extLst>
              </a:tr>
              <a:tr h="370840">
                <a:tc>
                  <a:txBody>
                    <a:bodyPr/>
                    <a:lstStyle/>
                    <a:p>
                      <a:r>
                        <a:rPr lang="en-AU" dirty="0" smtClean="0"/>
                        <a:t>Mass</a:t>
                      </a:r>
                      <a:endParaRPr lang="en-AU" dirty="0"/>
                    </a:p>
                  </a:txBody>
                  <a:tcPr/>
                </a:tc>
                <a:tc>
                  <a:txBody>
                    <a:bodyPr/>
                    <a:lstStyle/>
                    <a:p>
                      <a:r>
                        <a:rPr lang="en-AU" dirty="0" smtClean="0"/>
                        <a:t>Force</a:t>
                      </a:r>
                      <a:endParaRPr lang="en-AU" dirty="0"/>
                    </a:p>
                  </a:txBody>
                  <a:tcPr/>
                </a:tc>
                <a:extLst>
                  <a:ext uri="{0D108BD9-81ED-4DB2-BD59-A6C34878D82A}">
                    <a16:rowId xmlns:a16="http://schemas.microsoft.com/office/drawing/2014/main" val="10004"/>
                  </a:ext>
                </a:extLst>
              </a:tr>
              <a:tr h="370840">
                <a:tc>
                  <a:txBody>
                    <a:bodyPr/>
                    <a:lstStyle/>
                    <a:p>
                      <a:r>
                        <a:rPr lang="en-AU" dirty="0" smtClean="0"/>
                        <a:t>Temperature</a:t>
                      </a:r>
                      <a:endParaRPr lang="en-AU" dirty="0"/>
                    </a:p>
                  </a:txBody>
                  <a:tcPr/>
                </a:tc>
                <a:tc>
                  <a:txBody>
                    <a:bodyPr/>
                    <a:lstStyle/>
                    <a:p>
                      <a:endParaRPr lang="en-AU" dirty="0"/>
                    </a:p>
                  </a:txBody>
                  <a:tcPr/>
                </a:tc>
                <a:extLst>
                  <a:ext uri="{0D108BD9-81ED-4DB2-BD59-A6C34878D82A}">
                    <a16:rowId xmlns:a16="http://schemas.microsoft.com/office/drawing/2014/main" val="10005"/>
                  </a:ext>
                </a:extLst>
              </a:tr>
              <a:tr h="370840">
                <a:tc>
                  <a:txBody>
                    <a:bodyPr/>
                    <a:lstStyle/>
                    <a:p>
                      <a:r>
                        <a:rPr lang="en-AU" dirty="0" smtClean="0"/>
                        <a:t>Area</a:t>
                      </a:r>
                      <a:endParaRPr lang="en-AU" dirty="0"/>
                    </a:p>
                  </a:txBody>
                  <a:tcPr/>
                </a:tc>
                <a:tc>
                  <a:txBody>
                    <a:bodyPr/>
                    <a:lstStyle/>
                    <a:p>
                      <a:endParaRPr lang="en-AU"/>
                    </a:p>
                  </a:txBody>
                  <a:tcPr/>
                </a:tc>
                <a:extLst>
                  <a:ext uri="{0D108BD9-81ED-4DB2-BD59-A6C34878D82A}">
                    <a16:rowId xmlns:a16="http://schemas.microsoft.com/office/drawing/2014/main" val="10006"/>
                  </a:ext>
                </a:extLst>
              </a:tr>
              <a:tr h="370840">
                <a:tc>
                  <a:txBody>
                    <a:bodyPr/>
                    <a:lstStyle/>
                    <a:p>
                      <a:r>
                        <a:rPr lang="en-AU" dirty="0" smtClean="0"/>
                        <a:t>Work</a:t>
                      </a:r>
                      <a:endParaRPr lang="en-AU" dirty="0"/>
                    </a:p>
                  </a:txBody>
                  <a:tcPr/>
                </a:tc>
                <a:tc>
                  <a:txBody>
                    <a:bodyPr/>
                    <a:lstStyle/>
                    <a:p>
                      <a:endParaRPr lang="en-AU"/>
                    </a:p>
                  </a:txBody>
                  <a:tcPr/>
                </a:tc>
                <a:extLst>
                  <a:ext uri="{0D108BD9-81ED-4DB2-BD59-A6C34878D82A}">
                    <a16:rowId xmlns:a16="http://schemas.microsoft.com/office/drawing/2014/main" val="10007"/>
                  </a:ext>
                </a:extLst>
              </a:tr>
              <a:tr h="370840">
                <a:tc>
                  <a:txBody>
                    <a:bodyPr/>
                    <a:lstStyle/>
                    <a:p>
                      <a:r>
                        <a:rPr lang="en-AU" dirty="0" smtClean="0"/>
                        <a:t>Energy</a:t>
                      </a:r>
                      <a:endParaRPr lang="en-AU" dirty="0"/>
                    </a:p>
                  </a:txBody>
                  <a:tcPr/>
                </a:tc>
                <a:tc>
                  <a:txBody>
                    <a:bodyPr/>
                    <a:lstStyle/>
                    <a:p>
                      <a:endParaRPr lang="en-AU"/>
                    </a:p>
                  </a:txBody>
                  <a:tcPr/>
                </a:tc>
                <a:extLst>
                  <a:ext uri="{0D108BD9-81ED-4DB2-BD59-A6C34878D82A}">
                    <a16:rowId xmlns:a16="http://schemas.microsoft.com/office/drawing/2014/main" val="10008"/>
                  </a:ext>
                </a:extLst>
              </a:tr>
              <a:tr h="370840">
                <a:tc>
                  <a:txBody>
                    <a:bodyPr/>
                    <a:lstStyle/>
                    <a:p>
                      <a:r>
                        <a:rPr lang="en-AU" dirty="0" smtClean="0"/>
                        <a:t>Volume</a:t>
                      </a:r>
                      <a:endParaRPr lang="en-AU" dirty="0"/>
                    </a:p>
                  </a:txBody>
                  <a:tcPr/>
                </a:tc>
                <a:tc>
                  <a:txBody>
                    <a:bodyPr/>
                    <a:lstStyle/>
                    <a:p>
                      <a:endParaRPr lang="en-AU" dirty="0"/>
                    </a:p>
                  </a:txBody>
                  <a:tcPr/>
                </a:tc>
                <a:extLst>
                  <a:ext uri="{0D108BD9-81ED-4DB2-BD59-A6C34878D82A}">
                    <a16:rowId xmlns:a16="http://schemas.microsoft.com/office/drawing/2014/main" val="10009"/>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r>
              <a:rPr lang="en-AU" smtClean="0">
                <a:solidFill>
                  <a:srgbClr val="7B9899"/>
                </a:solidFill>
              </a:rPr>
              <a:t>Speed vs. Velocity</a:t>
            </a:r>
          </a:p>
        </p:txBody>
      </p:sp>
      <p:sp>
        <p:nvSpPr>
          <p:cNvPr id="21506" name="Content Placeholder 2"/>
          <p:cNvSpPr>
            <a:spLocks noGrp="1"/>
          </p:cNvSpPr>
          <p:nvPr>
            <p:ph sz="quarter" idx="1"/>
          </p:nvPr>
        </p:nvSpPr>
        <p:spPr>
          <a:xfrm>
            <a:off x="301625" y="1527175"/>
            <a:ext cx="8504238" cy="4572000"/>
          </a:xfrm>
        </p:spPr>
        <p:txBody>
          <a:bodyPr/>
          <a:lstStyle/>
          <a:p>
            <a:pPr eaLnBrk="1" hangingPunct="1"/>
            <a:r>
              <a:rPr lang="en-AU" smtClean="0"/>
              <a:t>The time it takes for us to reach Dunsborough will not only be affected by the distance we travel but also how fast we are travelling </a:t>
            </a:r>
          </a:p>
          <a:p>
            <a:pPr eaLnBrk="1" hangingPunct="1"/>
            <a:r>
              <a:rPr lang="en-AU" b="1" smtClean="0"/>
              <a:t>Speed</a:t>
            </a:r>
            <a:r>
              <a:rPr lang="en-AU" smtClean="0"/>
              <a:t> </a:t>
            </a:r>
            <a:r>
              <a:rPr lang="en-AU" b="1" smtClean="0"/>
              <a:t>is a measure of how fast something moves </a:t>
            </a:r>
          </a:p>
          <a:p>
            <a:pPr eaLnBrk="1" hangingPunct="1"/>
            <a:r>
              <a:rPr lang="en-AU" b="1" smtClean="0"/>
              <a:t>Velocity is the rate at which displacement changes </a:t>
            </a:r>
          </a:p>
          <a:p>
            <a:pPr eaLnBrk="1" hangingPunct="1">
              <a:buFont typeface="Wingdings 2" pitchFamily="18" charset="2"/>
              <a:buNone/>
            </a:pPr>
            <a:endParaRPr lang="en-AU" b="1" smtClean="0"/>
          </a:p>
          <a:p>
            <a:pPr eaLnBrk="1" hangingPunct="1"/>
            <a:r>
              <a:rPr lang="en-AU" smtClean="0"/>
              <a:t>But what does this all mean....</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970</TotalTime>
  <Words>1800</Words>
  <Application>Microsoft Office PowerPoint</Application>
  <PresentationFormat>On-screen Show (4:3)</PresentationFormat>
  <Paragraphs>257</Paragraphs>
  <Slides>65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Georgia</vt:lpstr>
      <vt:lpstr>Wingdings</vt:lpstr>
      <vt:lpstr>Wingdings 2</vt:lpstr>
      <vt:lpstr>Civic</vt:lpstr>
      <vt:lpstr>Year 10 Physics</vt:lpstr>
      <vt:lpstr>What is motion?</vt:lpstr>
      <vt:lpstr>Distance vs. Displacement</vt:lpstr>
      <vt:lpstr>Distance vs. Displacement</vt:lpstr>
      <vt:lpstr>PowerPoint Presentation</vt:lpstr>
      <vt:lpstr>PowerPoint Presentation</vt:lpstr>
      <vt:lpstr>Scalar Quantities vs. Vector Quantities</vt:lpstr>
      <vt:lpstr>Some examples of scalar and vector quantities</vt:lpstr>
      <vt:lpstr>Speed vs. Velocity</vt:lpstr>
      <vt:lpstr>Average Speed</vt:lpstr>
      <vt:lpstr>PowerPoint Presentation</vt:lpstr>
      <vt:lpstr>Average speed worked examples </vt:lpstr>
      <vt:lpstr>Average Velocity</vt:lpstr>
      <vt:lpstr>Vector diagrams</vt:lpstr>
      <vt:lpstr>Vector diagrams</vt:lpstr>
      <vt:lpstr>Vector diagrams</vt:lpstr>
      <vt:lpstr>Vector diagrams</vt:lpstr>
      <vt:lpstr>Graphing displacement</vt:lpstr>
      <vt:lpstr>Practice questions</vt:lpstr>
      <vt:lpstr>Distance - Time Graphs </vt:lpstr>
      <vt:lpstr>Speed – Time Graphs</vt:lpstr>
      <vt:lpstr>Displacement – Time graphs</vt:lpstr>
      <vt:lpstr>Worked Example</vt:lpstr>
      <vt:lpstr>Worked example cont..</vt:lpstr>
      <vt:lpstr>Activities </vt:lpstr>
      <vt:lpstr>Acceleration </vt:lpstr>
      <vt:lpstr>Acceleration </vt:lpstr>
      <vt:lpstr>Acceleration formula</vt:lpstr>
      <vt:lpstr>PowerPoint Presentation</vt:lpstr>
      <vt:lpstr>Worked Example</vt:lpstr>
      <vt:lpstr>Worked Example</vt:lpstr>
      <vt:lpstr>Velocity – Time graphs </vt:lpstr>
      <vt:lpstr>Activities </vt:lpstr>
      <vt:lpstr>Deceleration</vt:lpstr>
      <vt:lpstr>Worked Example</vt:lpstr>
      <vt:lpstr>Activities </vt:lpstr>
      <vt:lpstr>Displacement and Acceleration</vt:lpstr>
      <vt:lpstr>Worked Example</vt:lpstr>
      <vt:lpstr>Activities </vt:lpstr>
      <vt:lpstr>Ticker Timer Activity</vt:lpstr>
      <vt:lpstr>Acceleration and Force </vt:lpstr>
      <vt:lpstr>Activities</vt:lpstr>
      <vt:lpstr>Isaac Newton</vt:lpstr>
      <vt:lpstr>Newton 1st Law  - Inertia</vt:lpstr>
      <vt:lpstr>Inertia</vt:lpstr>
      <vt:lpstr>Activities </vt:lpstr>
      <vt:lpstr>Inertia</vt:lpstr>
      <vt:lpstr>What about friction?</vt:lpstr>
      <vt:lpstr>Friction and Life</vt:lpstr>
      <vt:lpstr>Friction and Life</vt:lpstr>
      <vt:lpstr>Activities </vt:lpstr>
      <vt:lpstr>Newtons 2nd Law - </vt:lpstr>
      <vt:lpstr>Activities </vt:lpstr>
      <vt:lpstr>Newtons 2nd Law - Mathematical</vt:lpstr>
      <vt:lpstr>PowerPoint Presentation</vt:lpstr>
      <vt:lpstr>Examples</vt:lpstr>
      <vt:lpstr>How to rearrange..</vt:lpstr>
      <vt:lpstr>Worked Examples</vt:lpstr>
      <vt:lpstr>Worked Examples</vt:lpstr>
      <vt:lpstr>Worked Examples</vt:lpstr>
      <vt:lpstr>Acceleration due to gravity</vt:lpstr>
      <vt:lpstr>PowerPoint Presentation</vt:lpstr>
      <vt:lpstr>PowerPoint Presentation</vt:lpstr>
      <vt:lpstr>Weight</vt:lpstr>
      <vt:lpstr>Activities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Physics</dc:title>
  <dc:creator>Mogens Johansen</dc:creator>
  <cp:lastModifiedBy>JOHANSEN Rebecca [Rossmoyne Senior High School]</cp:lastModifiedBy>
  <cp:revision>127</cp:revision>
  <cp:lastPrinted>2014-05-08T02:59:14Z</cp:lastPrinted>
  <dcterms:created xsi:type="dcterms:W3CDTF">2014-04-06T02:20:29Z</dcterms:created>
  <dcterms:modified xsi:type="dcterms:W3CDTF">2018-07-20T03:00:46Z</dcterms:modified>
</cp:coreProperties>
</file>