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5" r:id="rId3"/>
    <p:sldId id="286" r:id="rId4"/>
    <p:sldId id="257" r:id="rId5"/>
    <p:sldId id="297" r:id="rId6"/>
    <p:sldId id="287" r:id="rId7"/>
    <p:sldId id="289" r:id="rId8"/>
    <p:sldId id="290" r:id="rId9"/>
    <p:sldId id="291" r:id="rId10"/>
    <p:sldId id="292" r:id="rId11"/>
    <p:sldId id="293" r:id="rId12"/>
    <p:sldId id="298" r:id="rId13"/>
    <p:sldId id="288" r:id="rId14"/>
    <p:sldId id="295" r:id="rId15"/>
    <p:sldId id="299" r:id="rId16"/>
    <p:sldId id="294" r:id="rId17"/>
    <p:sldId id="258" r:id="rId18"/>
    <p:sldId id="260" r:id="rId19"/>
    <p:sldId id="261" r:id="rId20"/>
    <p:sldId id="262" r:id="rId21"/>
    <p:sldId id="263" r:id="rId22"/>
    <p:sldId id="265" r:id="rId23"/>
    <p:sldId id="271" r:id="rId24"/>
    <p:sldId id="266" r:id="rId25"/>
    <p:sldId id="267" r:id="rId26"/>
    <p:sldId id="268" r:id="rId27"/>
    <p:sldId id="270" r:id="rId28"/>
    <p:sldId id="269" r:id="rId29"/>
    <p:sldId id="272" r:id="rId30"/>
    <p:sldId id="276" r:id="rId31"/>
    <p:sldId id="273" r:id="rId32"/>
    <p:sldId id="277" r:id="rId33"/>
    <p:sldId id="301" r:id="rId34"/>
    <p:sldId id="278" r:id="rId35"/>
    <p:sldId id="300" r:id="rId36"/>
    <p:sldId id="275" r:id="rId37"/>
    <p:sldId id="302" r:id="rId38"/>
    <p:sldId id="279" r:id="rId39"/>
    <p:sldId id="280" r:id="rId40"/>
    <p:sldId id="304" r:id="rId41"/>
    <p:sldId id="281" r:id="rId42"/>
    <p:sldId id="303" r:id="rId43"/>
    <p:sldId id="274" r:id="rId44"/>
    <p:sldId id="282" r:id="rId45"/>
    <p:sldId id="305" r:id="rId46"/>
    <p:sldId id="283" r:id="rId47"/>
    <p:sldId id="284" r:id="rId48"/>
    <p:sldId id="296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5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74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50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74638"/>
            <a:ext cx="180178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979968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9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39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5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96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61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409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14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27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7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4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15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91F2A0E3-3B13-4A3E-96EB-0E61954A258C}" type="datetimeFigureOut">
              <a:rPr lang="en-AU" smtClean="0"/>
              <a:pPr/>
              <a:t>12/1/21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A28192F6-535E-40BC-866A-88AA47F955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759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Topic 6: Excretory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A. Williams and </a:t>
            </a:r>
            <a:r>
              <a:rPr lang="en-AU" dirty="0" err="1"/>
              <a:t>R.Johansen</a:t>
            </a:r>
            <a:r>
              <a:rPr lang="en-AU" dirty="0"/>
              <a:t>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Process of deamination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altLang="en-US" sz="2800" b="1" dirty="0">
                <a:solidFill>
                  <a:schemeClr val="accent5"/>
                </a:solidFill>
              </a:rPr>
              <a:t>Amino acid </a:t>
            </a:r>
            <a:r>
              <a:rPr lang="en-AU" altLang="en-US" sz="4000" b="1" dirty="0">
                <a:cs typeface="Arial" panose="020B0604020202020204" pitchFamily="34" charset="0"/>
              </a:rPr>
              <a:t>→</a:t>
            </a:r>
            <a:r>
              <a:rPr lang="en-AU" altLang="en-US" sz="2800" b="1" dirty="0">
                <a:cs typeface="Arial" panose="020B0604020202020204" pitchFamily="34" charset="0"/>
              </a:rPr>
              <a:t> </a:t>
            </a:r>
            <a:r>
              <a:rPr lang="en-AU" altLang="en-US" sz="2800" b="1" dirty="0">
                <a:solidFill>
                  <a:schemeClr val="accent6"/>
                </a:solidFill>
                <a:cs typeface="Arial" panose="020B0604020202020204" pitchFamily="34" charset="0"/>
              </a:rPr>
              <a:t>ammonia</a:t>
            </a:r>
            <a:r>
              <a:rPr lang="en-AU" altLang="en-US" sz="2800" b="1" dirty="0">
                <a:cs typeface="Arial" panose="020B0604020202020204" pitchFamily="34" charset="0"/>
              </a:rPr>
              <a:t> + organic compounds (used for respiration)</a:t>
            </a:r>
          </a:p>
          <a:p>
            <a:endParaRPr lang="en-AU" altLang="en-US" sz="2800" b="1" dirty="0">
              <a:cs typeface="Arial" panose="020B0604020202020204" pitchFamily="34" charset="0"/>
            </a:endParaRPr>
          </a:p>
          <a:p>
            <a:endParaRPr lang="en-AU" altLang="en-US" sz="2800" b="1" dirty="0">
              <a:cs typeface="Arial" panose="020B0604020202020204" pitchFamily="34" charset="0"/>
            </a:endParaRPr>
          </a:p>
          <a:p>
            <a:endParaRPr lang="en-AU" altLang="en-US" sz="2800" b="1" dirty="0">
              <a:cs typeface="Arial" panose="020B0604020202020204" pitchFamily="34" charset="0"/>
            </a:endParaRPr>
          </a:p>
          <a:p>
            <a:endParaRPr lang="en-AU" altLang="en-US" sz="2800" b="1" dirty="0">
              <a:cs typeface="Arial" panose="020B0604020202020204" pitchFamily="34" charset="0"/>
            </a:endParaRPr>
          </a:p>
          <a:p>
            <a:endParaRPr lang="en-AU" altLang="en-US" sz="2800" b="1" dirty="0">
              <a:cs typeface="Arial" panose="020B0604020202020204" pitchFamily="34" charset="0"/>
            </a:endParaRPr>
          </a:p>
          <a:p>
            <a:r>
              <a:rPr lang="en-AU" altLang="en-US" sz="2800" b="1" dirty="0">
                <a:solidFill>
                  <a:schemeClr val="accent6"/>
                </a:solidFill>
                <a:cs typeface="Arial" panose="020B0604020202020204" pitchFamily="34" charset="0"/>
              </a:rPr>
              <a:t>Ammonia </a:t>
            </a:r>
            <a:r>
              <a:rPr lang="en-AU" altLang="en-US" sz="2800" b="1" dirty="0">
                <a:cs typeface="Arial" panose="020B0604020202020204" pitchFamily="34" charset="0"/>
              </a:rPr>
              <a:t>(very toxic) + CO</a:t>
            </a:r>
            <a:r>
              <a:rPr lang="en-AU" altLang="en-US" sz="2800" b="1" baseline="-25000" dirty="0">
                <a:cs typeface="Arial" panose="020B0604020202020204" pitchFamily="34" charset="0"/>
              </a:rPr>
              <a:t>2</a:t>
            </a:r>
            <a:r>
              <a:rPr lang="en-AU" altLang="en-US" sz="2800" b="1" dirty="0">
                <a:cs typeface="Arial" panose="020B0604020202020204" pitchFamily="34" charset="0"/>
              </a:rPr>
              <a:t> </a:t>
            </a:r>
            <a:r>
              <a:rPr lang="en-AU" altLang="en-US" sz="4000" b="1" dirty="0">
                <a:cs typeface="Arial" panose="020B0604020202020204" pitchFamily="34" charset="0"/>
              </a:rPr>
              <a:t>→</a:t>
            </a:r>
            <a:r>
              <a:rPr lang="en-AU" altLang="en-US" sz="2800" b="1" dirty="0">
                <a:cs typeface="Arial" panose="020B0604020202020204" pitchFamily="34" charset="0"/>
              </a:rPr>
              <a:t> </a:t>
            </a:r>
            <a:r>
              <a:rPr lang="en-AU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  <a:t>urea</a:t>
            </a:r>
            <a:r>
              <a:rPr lang="en-AU" altLang="en-US" sz="2800" b="1" dirty="0">
                <a:cs typeface="Arial" panose="020B0604020202020204" pitchFamily="34" charset="0"/>
              </a:rPr>
              <a:t> (H</a:t>
            </a:r>
            <a:r>
              <a:rPr lang="en-AU" altLang="en-US" sz="2800" b="1" baseline="-25000" dirty="0">
                <a:cs typeface="Arial" panose="020B0604020202020204" pitchFamily="34" charset="0"/>
              </a:rPr>
              <a:t>2</a:t>
            </a:r>
            <a:r>
              <a:rPr lang="en-AU" altLang="en-US" sz="2800" b="1" dirty="0">
                <a:cs typeface="Arial" panose="020B0604020202020204" pitchFamily="34" charset="0"/>
              </a:rPr>
              <a:t>NCONH</a:t>
            </a:r>
            <a:r>
              <a:rPr lang="en-AU" altLang="en-US" sz="2800" b="1" baseline="-25000" dirty="0">
                <a:cs typeface="Arial" panose="020B0604020202020204" pitchFamily="34" charset="0"/>
              </a:rPr>
              <a:t>2</a:t>
            </a:r>
            <a:r>
              <a:rPr lang="en-AU" altLang="en-US" sz="2800" b="1" dirty="0">
                <a:cs typeface="Arial" panose="020B0604020202020204" pitchFamily="34" charset="0"/>
              </a:rPr>
              <a:t>)</a:t>
            </a:r>
            <a:endParaRPr lang="en-US" altLang="en-US" sz="3200" b="1" dirty="0"/>
          </a:p>
          <a:p>
            <a:endParaRPr lang="en-AU" dirty="0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331640" y="2797577"/>
            <a:ext cx="3379485" cy="2575639"/>
          </a:xfrm>
          <a:custGeom>
            <a:avLst/>
            <a:gdLst>
              <a:gd name="T0" fmla="*/ 2147483647 w 1980"/>
              <a:gd name="T1" fmla="*/ 0 h 725"/>
              <a:gd name="T2" fmla="*/ 2147483647 w 1980"/>
              <a:gd name="T3" fmla="*/ 2147483647 h 725"/>
              <a:gd name="T4" fmla="*/ 2147483647 w 1980"/>
              <a:gd name="T5" fmla="*/ 2147483647 h 725"/>
              <a:gd name="T6" fmla="*/ 2147483647 w 1980"/>
              <a:gd name="T7" fmla="*/ 2147483647 h 725"/>
              <a:gd name="T8" fmla="*/ 0 60000 65536"/>
              <a:gd name="T9" fmla="*/ 0 60000 65536"/>
              <a:gd name="T10" fmla="*/ 0 60000 65536"/>
              <a:gd name="T11" fmla="*/ 0 60000 65536"/>
              <a:gd name="T12" fmla="*/ 0 w 1980"/>
              <a:gd name="T13" fmla="*/ 0 h 725"/>
              <a:gd name="T14" fmla="*/ 1980 w 1980"/>
              <a:gd name="T15" fmla="*/ 725 h 7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0" h="725">
                <a:moveTo>
                  <a:pt x="1777" y="0"/>
                </a:moveTo>
                <a:cubicBezTo>
                  <a:pt x="1878" y="90"/>
                  <a:pt x="1980" y="181"/>
                  <a:pt x="1731" y="272"/>
                </a:cubicBezTo>
                <a:cubicBezTo>
                  <a:pt x="1482" y="363"/>
                  <a:pt x="560" y="469"/>
                  <a:pt x="280" y="544"/>
                </a:cubicBezTo>
                <a:cubicBezTo>
                  <a:pt x="0" y="619"/>
                  <a:pt x="26" y="672"/>
                  <a:pt x="53" y="725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9" descr="120px-Alan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83697"/>
            <a:ext cx="2052187" cy="133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4787900" y="3578667"/>
            <a:ext cx="1131094" cy="1002857"/>
          </a:xfrm>
          <a:prstGeom prst="ellips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411176" y="2756342"/>
            <a:ext cx="1944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</a:rPr>
              <a:t>The amino group</a:t>
            </a:r>
          </a:p>
        </p:txBody>
      </p:sp>
    </p:spTree>
    <p:extLst>
      <p:ext uri="{BB962C8B-B14F-4D97-AF65-F5344CB8AC3E}">
        <p14:creationId xmlns:p14="http://schemas.microsoft.com/office/powerpoint/2010/main" val="84465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957"/>
            <a:ext cx="9036495" cy="1508760"/>
          </a:xfrm>
        </p:spPr>
        <p:txBody>
          <a:bodyPr>
            <a:normAutofit/>
          </a:bodyPr>
          <a:lstStyle/>
          <a:p>
            <a:r>
              <a:rPr lang="en-AU" sz="4000" dirty="0"/>
              <a:t>Summary of process: deamination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20888"/>
            <a:ext cx="8784976" cy="4034848"/>
          </a:xfrm>
        </p:spPr>
        <p:txBody>
          <a:bodyPr>
            <a:normAutofit lnSpcReduction="10000"/>
          </a:bodyPr>
          <a:lstStyle/>
          <a:p>
            <a:r>
              <a:rPr lang="en-AU" sz="2800" dirty="0">
                <a:solidFill>
                  <a:schemeClr val="accent1"/>
                </a:solidFill>
              </a:rPr>
              <a:t>Amino acid + oxygen</a:t>
            </a:r>
            <a:r>
              <a:rPr lang="en-AU" sz="2800" dirty="0"/>
              <a:t>              </a:t>
            </a:r>
            <a:r>
              <a:rPr lang="en-AU" sz="2800" dirty="0">
                <a:solidFill>
                  <a:schemeClr val="accent1"/>
                </a:solidFill>
              </a:rPr>
              <a:t>carbohydrate + ammonia</a:t>
            </a:r>
          </a:p>
          <a:p>
            <a:endParaRPr lang="en-AU" sz="2800" dirty="0"/>
          </a:p>
          <a:p>
            <a:r>
              <a:rPr lang="en-AU" sz="2800" dirty="0"/>
              <a:t>Ammonia is highly toxic &amp; therefore needs to be removed quickly</a:t>
            </a:r>
          </a:p>
          <a:p>
            <a:endParaRPr lang="en-AU" sz="2800" dirty="0"/>
          </a:p>
          <a:p>
            <a:r>
              <a:rPr lang="en-AU" sz="2800" dirty="0">
                <a:solidFill>
                  <a:schemeClr val="accent1"/>
                </a:solidFill>
              </a:rPr>
              <a:t>Energy + CO2 + ammonia                urea + water</a:t>
            </a:r>
          </a:p>
          <a:p>
            <a:pPr marL="0" indent="0">
              <a:buNone/>
            </a:pPr>
            <a:endParaRPr lang="en-A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1800" dirty="0">
                <a:solidFill>
                  <a:schemeClr val="bg1"/>
                </a:solidFill>
              </a:rPr>
              <a:t>Refer to page 171 of your Human Perspectives text </a:t>
            </a:r>
            <a:r>
              <a:rPr lang="en-AU" sz="1800" dirty="0">
                <a:solidFill>
                  <a:schemeClr val="bg1"/>
                </a:solidFill>
                <a:sym typeface="Wingdings" pitchFamily="2" charset="2"/>
              </a:rPr>
              <a:t> </a:t>
            </a:r>
            <a:endParaRPr lang="en-AU" sz="18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99892" y="2724899"/>
            <a:ext cx="6480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47900" y="2724899"/>
            <a:ext cx="1152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enzymes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39171" y="5085184"/>
            <a:ext cx="8640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1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188D-0821-F44C-AC18-4D711B6FE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skin</a:t>
            </a:r>
          </a:p>
        </p:txBody>
      </p:sp>
    </p:spTree>
    <p:extLst>
      <p:ext uri="{BB962C8B-B14F-4D97-AF65-F5344CB8AC3E}">
        <p14:creationId xmlns:p14="http://schemas.microsoft.com/office/powerpoint/2010/main" val="150881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332656"/>
            <a:ext cx="9528994" cy="1508760"/>
          </a:xfrm>
        </p:spPr>
        <p:txBody>
          <a:bodyPr>
            <a:normAutofit/>
          </a:bodyPr>
          <a:lstStyle/>
          <a:p>
            <a:r>
              <a:rPr lang="en-AU" sz="4000" dirty="0"/>
              <a:t>Organs of excretion: skin</a:t>
            </a:r>
          </a:p>
        </p:txBody>
      </p:sp>
      <p:sp>
        <p:nvSpPr>
          <p:cNvPr id="6" name="AutoShape 4" descr="Image result for kid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6" name="Picture 2" descr="Image result for 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752528" cy="41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6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6064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01" y="2132856"/>
            <a:ext cx="5371991" cy="4536504"/>
          </a:xfrm>
        </p:spPr>
        <p:txBody>
          <a:bodyPr>
            <a:normAutofit/>
          </a:bodyPr>
          <a:lstStyle/>
          <a:p>
            <a:r>
              <a:rPr lang="en-AU" sz="2800" dirty="0"/>
              <a:t>Protective covering over surface of the body</a:t>
            </a:r>
          </a:p>
          <a:p>
            <a:r>
              <a:rPr lang="en-AU" sz="2800" dirty="0"/>
              <a:t>Regulate body temperature</a:t>
            </a:r>
          </a:p>
          <a:p>
            <a:r>
              <a:rPr lang="en-AU" sz="2800" dirty="0"/>
              <a:t>Excretion</a:t>
            </a:r>
          </a:p>
          <a:p>
            <a:pPr lvl="1"/>
            <a:r>
              <a:rPr lang="en-AU" sz="2800" dirty="0"/>
              <a:t>Sweat glands secrete 500mL of water per day</a:t>
            </a:r>
          </a:p>
          <a:p>
            <a:pPr lvl="1"/>
            <a:r>
              <a:rPr lang="en-AU" sz="2800" dirty="0"/>
              <a:t>Sodium chloride, lactic acid &amp; urea are dissolved in the water</a:t>
            </a:r>
          </a:p>
          <a:p>
            <a:pPr marL="292608" lvl="1" indent="0">
              <a:buNone/>
            </a:pPr>
            <a:endParaRPr lang="en-AU" sz="2000" dirty="0">
              <a:solidFill>
                <a:schemeClr val="bg1"/>
              </a:solidFill>
            </a:endParaRPr>
          </a:p>
          <a:p>
            <a:pPr marL="292608" lvl="1" indent="0">
              <a:buNone/>
            </a:pPr>
            <a:r>
              <a:rPr lang="en-AU" sz="2000" dirty="0">
                <a:solidFill>
                  <a:schemeClr val="bg1"/>
                </a:solidFill>
              </a:rPr>
              <a:t>See diagram on page 171 of text. Make sure you can label this!</a:t>
            </a:r>
          </a:p>
        </p:txBody>
      </p:sp>
      <p:pic>
        <p:nvPicPr>
          <p:cNvPr id="2050" name="Picture 2" descr="Image result for s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92" y="242088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58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6E28-DCCE-344D-A450-045472DDA9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kidney</a:t>
            </a:r>
          </a:p>
        </p:txBody>
      </p:sp>
    </p:spTree>
    <p:extLst>
      <p:ext uri="{BB962C8B-B14F-4D97-AF65-F5344CB8AC3E}">
        <p14:creationId xmlns:p14="http://schemas.microsoft.com/office/powerpoint/2010/main" val="210335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98" y="332656"/>
            <a:ext cx="8981602" cy="1508760"/>
          </a:xfrm>
        </p:spPr>
        <p:txBody>
          <a:bodyPr>
            <a:normAutofit/>
          </a:bodyPr>
          <a:lstStyle/>
          <a:p>
            <a:r>
              <a:rPr lang="en-AU" sz="4000" dirty="0"/>
              <a:t>Organs of excretion: kidneys</a:t>
            </a:r>
          </a:p>
        </p:txBody>
      </p:sp>
      <p:sp>
        <p:nvSpPr>
          <p:cNvPr id="6" name="AutoShape 4" descr="Image result for kid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4" name="Picture 6" descr="Blausen 0592 KidneyAnatomy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772413" cy="44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09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rinary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78172"/>
            <a:ext cx="329406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250px-Excretion-fi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85667"/>
            <a:ext cx="4140763" cy="394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structure OF THE kidneys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4104456" cy="4206240"/>
          </a:xfrm>
        </p:spPr>
        <p:txBody>
          <a:bodyPr>
            <a:normAutofit/>
          </a:bodyPr>
          <a:lstStyle/>
          <a:p>
            <a:r>
              <a:rPr lang="en-AU" sz="2800" dirty="0"/>
              <a:t>Structure suited to its function of</a:t>
            </a:r>
            <a:r>
              <a:rPr lang="en-AU" sz="2800" dirty="0">
                <a:solidFill>
                  <a:schemeClr val="accent2"/>
                </a:solidFill>
              </a:rPr>
              <a:t> </a:t>
            </a:r>
            <a:r>
              <a:rPr lang="en-AU" sz="2800" b="1" dirty="0">
                <a:solidFill>
                  <a:schemeClr val="accent2"/>
                </a:solidFill>
              </a:rPr>
              <a:t>filtering the blood</a:t>
            </a:r>
            <a:endParaRPr lang="en-AU" sz="2800" dirty="0">
              <a:solidFill>
                <a:schemeClr val="accent2"/>
              </a:solidFill>
            </a:endParaRPr>
          </a:p>
          <a:p>
            <a:r>
              <a:rPr lang="en-AU" sz="2800" b="1" dirty="0">
                <a:solidFill>
                  <a:schemeClr val="tx2"/>
                </a:solidFill>
              </a:rPr>
              <a:t>Renal Cortex </a:t>
            </a:r>
            <a:r>
              <a:rPr lang="en-AU" sz="2800" dirty="0"/>
              <a:t>(outside) and </a:t>
            </a:r>
            <a:r>
              <a:rPr lang="en-AU" sz="2800" b="1" dirty="0">
                <a:solidFill>
                  <a:schemeClr val="tx2"/>
                </a:solidFill>
              </a:rPr>
              <a:t>Renal Medulla </a:t>
            </a:r>
            <a:r>
              <a:rPr lang="en-AU" sz="2800" dirty="0"/>
              <a:t>(inner).</a:t>
            </a:r>
          </a:p>
        </p:txBody>
      </p:sp>
      <p:pic>
        <p:nvPicPr>
          <p:cNvPr id="4" name="Picture 8" descr="ANd9GcSNSOR4-fut5PZteoEz_pPVP4LxHQLlX_FPlK40Yqwi3pNEweZ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76872"/>
            <a:ext cx="3812303" cy="342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346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 err="1"/>
              <a:t>nephron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824536" cy="4206240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accent6"/>
                </a:solidFill>
              </a:rPr>
              <a:t>Functional unit </a:t>
            </a:r>
            <a:r>
              <a:rPr lang="en-AU" sz="2800" dirty="0"/>
              <a:t>of the kidney, where the urine is formed </a:t>
            </a:r>
          </a:p>
          <a:p>
            <a:r>
              <a:rPr lang="en-AU" sz="2800" dirty="0"/>
              <a:t>1.2 million </a:t>
            </a:r>
            <a:r>
              <a:rPr lang="en-AU" sz="2800" b="1" dirty="0" err="1">
                <a:solidFill>
                  <a:schemeClr val="accent2"/>
                </a:solidFill>
              </a:rPr>
              <a:t>nephrons</a:t>
            </a:r>
            <a:r>
              <a:rPr lang="en-AU" sz="2800" dirty="0"/>
              <a:t> in each human kidney</a:t>
            </a:r>
          </a:p>
          <a:p>
            <a:r>
              <a:rPr lang="en-AU" sz="2800" dirty="0"/>
              <a:t>Surrounded by complex network of blood capillaries: </a:t>
            </a:r>
            <a:r>
              <a:rPr lang="en-AU" sz="2800" b="1" dirty="0"/>
              <a:t>maintain a constant concentration of materials in the body fluids &amp; remove wastes</a:t>
            </a:r>
          </a:p>
        </p:txBody>
      </p:sp>
      <p:pic>
        <p:nvPicPr>
          <p:cNvPr id="4" name="Picture 2" descr="http://i25.photobucket.com/albums/c61/toXtheXendX/neph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36652"/>
            <a:ext cx="3569570" cy="4779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37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what IS excretion?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2062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AU" altLang="en-US" sz="2400" dirty="0"/>
              <a:t>There are many chemical reactions taking place in the body that produce </a:t>
            </a:r>
            <a:r>
              <a:rPr lang="en-AU" altLang="en-US" sz="2400" dirty="0">
                <a:solidFill>
                  <a:schemeClr val="accent2"/>
                </a:solidFill>
              </a:rPr>
              <a:t>by-products</a:t>
            </a:r>
            <a:r>
              <a:rPr lang="en-AU" altLang="en-US" sz="2400" dirty="0"/>
              <a:t>, some of which are able to be used by the body, while others are wastes.</a:t>
            </a:r>
          </a:p>
          <a:p>
            <a:pPr>
              <a:lnSpc>
                <a:spcPct val="80000"/>
              </a:lnSpc>
            </a:pPr>
            <a:r>
              <a:rPr lang="en-AU" altLang="en-US" sz="2400" dirty="0"/>
              <a:t>Most wastes are</a:t>
            </a:r>
            <a:r>
              <a:rPr lang="en-AU" altLang="en-US" sz="2400" dirty="0">
                <a:solidFill>
                  <a:schemeClr val="accent6"/>
                </a:solidFill>
              </a:rPr>
              <a:t> </a:t>
            </a:r>
            <a:r>
              <a:rPr lang="en-AU" altLang="en-US" sz="2400" dirty="0">
                <a:solidFill>
                  <a:schemeClr val="accent2"/>
                </a:solidFill>
              </a:rPr>
              <a:t>toxic</a:t>
            </a:r>
            <a:r>
              <a:rPr lang="en-AU" altLang="en-US" sz="2400" dirty="0">
                <a:solidFill>
                  <a:schemeClr val="accent6"/>
                </a:solidFill>
              </a:rPr>
              <a:t> </a:t>
            </a:r>
            <a:r>
              <a:rPr lang="en-AU" altLang="en-US" sz="2400" dirty="0"/>
              <a:t>and would be harmful if allowed to accumulate .</a:t>
            </a:r>
          </a:p>
          <a:p>
            <a:pPr>
              <a:lnSpc>
                <a:spcPct val="80000"/>
              </a:lnSpc>
            </a:pPr>
            <a:r>
              <a:rPr lang="en-AU" altLang="en-US" sz="2400" b="1" dirty="0">
                <a:solidFill>
                  <a:schemeClr val="bg1"/>
                </a:solidFill>
              </a:rPr>
              <a:t>Excretion: </a:t>
            </a:r>
            <a:r>
              <a:rPr lang="en-AU" altLang="en-US" sz="2400" dirty="0"/>
              <a:t>The removal of metabolic wastes from the body</a:t>
            </a:r>
          </a:p>
          <a:p>
            <a:pPr>
              <a:lnSpc>
                <a:spcPct val="80000"/>
              </a:lnSpc>
            </a:pPr>
            <a:r>
              <a:rPr lang="en-AU" altLang="en-US" sz="2400" dirty="0"/>
              <a:t>Removing wastes also allows the body to maintain equilibrium within the body (this is called </a:t>
            </a:r>
            <a:r>
              <a:rPr lang="en-AU" altLang="en-US" sz="2400" dirty="0">
                <a:solidFill>
                  <a:schemeClr val="accent6"/>
                </a:solidFill>
              </a:rPr>
              <a:t>Homeostasis</a:t>
            </a:r>
            <a:r>
              <a:rPr lang="en-AU" altLang="en-US" sz="2400" dirty="0"/>
              <a:t>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3762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2.web.britannica.com/eb-media/23/800x548x99423-004-BB1F574D.jpg.pagespeed.ic.h6JT1M7Lz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24103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Structure of the nephron</a:t>
            </a:r>
          </a:p>
        </p:txBody>
      </p:sp>
      <p:pic>
        <p:nvPicPr>
          <p:cNvPr id="19458" name="Picture 2" descr="http://www.ib.bioninja.com.au/_Media/nephron2_me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703" y="1988840"/>
            <a:ext cx="6543031" cy="456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40" y="548680"/>
            <a:ext cx="8867328" cy="660688"/>
          </a:xfrm>
        </p:spPr>
        <p:txBody>
          <a:bodyPr>
            <a:noAutofit/>
          </a:bodyPr>
          <a:lstStyle/>
          <a:p>
            <a:r>
              <a:rPr lang="en-AU" sz="4000" dirty="0"/>
              <a:t>Structures of the </a:t>
            </a:r>
            <a:r>
              <a:rPr lang="en-AU" sz="4000" dirty="0" err="1"/>
              <a:t>nephron</a:t>
            </a:r>
            <a:endParaRPr lang="en-AU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086394"/>
              </p:ext>
            </p:extLst>
          </p:nvPr>
        </p:nvGraphicFramePr>
        <p:xfrm>
          <a:off x="323528" y="2060848"/>
          <a:ext cx="8568952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b="1" dirty="0">
                          <a:solidFill>
                            <a:schemeClr val="accent2"/>
                          </a:solidFill>
                        </a:rPr>
                        <a:t>Renal Corpuscle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400" b="1" dirty="0"/>
                        <a:t> </a:t>
                      </a:r>
                      <a:r>
                        <a:rPr lang="en-AU" sz="1400" b="1" dirty="0" err="1"/>
                        <a:t>Glomerulus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A knot</a:t>
                      </a:r>
                      <a:r>
                        <a:rPr lang="en-AU" sz="1400" baseline="0" dirty="0"/>
                        <a:t> of arterial capillaries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AU" sz="1400" b="1" dirty="0"/>
                        <a:t> </a:t>
                      </a:r>
                      <a:r>
                        <a:rPr lang="en-AU" sz="1400" b="1" dirty="0" err="1"/>
                        <a:t>Glomerular</a:t>
                      </a:r>
                      <a:r>
                        <a:rPr lang="en-AU" sz="1400" b="1" baseline="0" dirty="0"/>
                        <a:t> capsule</a:t>
                      </a:r>
                      <a:endParaRPr lang="en-AU" sz="1400" b="1" dirty="0"/>
                    </a:p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Double walled</a:t>
                      </a:r>
                      <a:r>
                        <a:rPr lang="en-AU" sz="1400" baseline="0" dirty="0"/>
                        <a:t> cup that surrounds the glomerulus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b="1" dirty="0">
                          <a:solidFill>
                            <a:schemeClr val="accent2"/>
                          </a:solidFill>
                        </a:rPr>
                        <a:t>Renal</a:t>
                      </a:r>
                      <a:r>
                        <a:rPr lang="en-AU" sz="1400" b="1" baseline="0" dirty="0">
                          <a:solidFill>
                            <a:schemeClr val="accent2"/>
                          </a:solidFill>
                        </a:rPr>
                        <a:t> Tubule</a:t>
                      </a:r>
                      <a:endParaRPr lang="en-A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400" b="1" dirty="0"/>
                        <a:t> Proximal Convoluted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Winding convoluted</a:t>
                      </a:r>
                      <a:r>
                        <a:rPr lang="en-AU" sz="1400" baseline="0" dirty="0"/>
                        <a:t> section leading away from the </a:t>
                      </a:r>
                      <a:r>
                        <a:rPr lang="en-AU" sz="1400" baseline="0" dirty="0" err="1"/>
                        <a:t>glomerulus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400" b="1" dirty="0"/>
                        <a:t> Descending</a:t>
                      </a:r>
                      <a:r>
                        <a:rPr lang="en-AU" sz="1400" b="1" baseline="0" dirty="0"/>
                        <a:t> Limb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Straight portion</a:t>
                      </a:r>
                      <a:r>
                        <a:rPr lang="en-AU" sz="1400" baseline="0" dirty="0"/>
                        <a:t> leading to Loop of </a:t>
                      </a:r>
                      <a:r>
                        <a:rPr lang="en-AU" sz="1400" baseline="0" dirty="0" err="1"/>
                        <a:t>Henle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400" b="1" dirty="0"/>
                        <a:t> Loop of </a:t>
                      </a:r>
                      <a:r>
                        <a:rPr lang="en-AU" sz="1400" b="1" dirty="0" err="1"/>
                        <a:t>Henle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Hairpin bend at bottom</a:t>
                      </a:r>
                      <a:r>
                        <a:rPr lang="en-AU" sz="1400" baseline="0" dirty="0"/>
                        <a:t> of </a:t>
                      </a:r>
                      <a:r>
                        <a:rPr lang="en-AU" sz="1400" baseline="0" dirty="0" err="1"/>
                        <a:t>nephron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400" b="1" dirty="0"/>
                        <a:t> Ascending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Straight portion</a:t>
                      </a:r>
                      <a:r>
                        <a:rPr lang="en-AU" sz="1400" baseline="0" dirty="0"/>
                        <a:t> leading from Loop of </a:t>
                      </a:r>
                      <a:r>
                        <a:rPr lang="en-AU" sz="1400" baseline="0" dirty="0" err="1"/>
                        <a:t>Henle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400" b="1" dirty="0"/>
                        <a:t> Distal Convoluted</a:t>
                      </a:r>
                      <a:r>
                        <a:rPr lang="en-AU" sz="1400" b="1" baseline="0" dirty="0"/>
                        <a:t> Tubule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Winding convoluted</a:t>
                      </a:r>
                      <a:r>
                        <a:rPr lang="en-AU" sz="1400" baseline="0" dirty="0"/>
                        <a:t> section leading to the Collecting Duct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400" b="1" dirty="0"/>
                        <a:t> Collecting</a:t>
                      </a:r>
                      <a:r>
                        <a:rPr lang="en-AU" sz="1400" b="1" baseline="0" dirty="0"/>
                        <a:t> Duct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Several convoluted</a:t>
                      </a:r>
                      <a:r>
                        <a:rPr lang="en-AU" sz="1400" baseline="0" dirty="0"/>
                        <a:t> tubules from different </a:t>
                      </a:r>
                      <a:r>
                        <a:rPr lang="en-AU" sz="1400" baseline="0" dirty="0" err="1"/>
                        <a:t>nephrons</a:t>
                      </a:r>
                      <a:r>
                        <a:rPr lang="en-AU" sz="1400" baseline="0" dirty="0"/>
                        <a:t> join here. This opens into a chamber called renal pelvis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346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>
              <a:solidFill>
                <a:srgbClr val="D60093"/>
              </a:solidFill>
            </a:endParaRPr>
          </a:p>
        </p:txBody>
      </p:sp>
      <p:pic>
        <p:nvPicPr>
          <p:cNvPr id="5" name="Picture 5" descr="fig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298275"/>
            <a:ext cx="6346527" cy="485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07655" y="751448"/>
            <a:ext cx="2738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</a:rPr>
              <a:t>Glomerular</a:t>
            </a:r>
            <a:r>
              <a:rPr lang="en-US" sz="2400" b="1" dirty="0">
                <a:solidFill>
                  <a:schemeClr val="accent2"/>
                </a:solidFill>
              </a:rPr>
              <a:t> capsule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404455" y="3531623"/>
            <a:ext cx="27460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Proximal convolute tubule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(PCT)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768829" y="4801419"/>
            <a:ext cx="317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Loop of </a:t>
            </a:r>
            <a:r>
              <a:rPr lang="en-US" sz="2400" b="1" dirty="0" err="1">
                <a:solidFill>
                  <a:schemeClr val="accent2"/>
                </a:solidFill>
              </a:rPr>
              <a:t>Henle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262906" y="238977"/>
            <a:ext cx="2817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Distal convolute tubule (DCT)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757988" y="238978"/>
            <a:ext cx="2386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Common collecting duct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2339752" y="1278375"/>
            <a:ext cx="288031" cy="3504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638203" y="1064186"/>
            <a:ext cx="288329" cy="7922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5278311" y="5000694"/>
            <a:ext cx="50405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2983061" y="2420888"/>
            <a:ext cx="10602" cy="10709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7436394" y="1064186"/>
            <a:ext cx="385788" cy="72142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F7DC1-06B0-A941-9D85-4FAA18371A4B}"/>
              </a:ext>
            </a:extLst>
          </p:cNvPr>
          <p:cNvSpPr txBox="1"/>
          <p:nvPr/>
        </p:nvSpPr>
        <p:spPr>
          <a:xfrm>
            <a:off x="1259632" y="6322971"/>
            <a:ext cx="696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See diagrams on page 173/4 of Human Perspective text for more detail.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239000" cy="660688"/>
          </a:xfrm>
        </p:spPr>
        <p:txBody>
          <a:bodyPr>
            <a:normAutofit/>
          </a:bodyPr>
          <a:lstStyle/>
          <a:p>
            <a:r>
              <a:rPr lang="en-AU" sz="4000" dirty="0"/>
              <a:t>Blood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5475008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chemeClr val="accent2"/>
                </a:solidFill>
              </a:rPr>
              <a:t>Renal arteries: </a:t>
            </a:r>
            <a:r>
              <a:rPr lang="en-AU" sz="2800" dirty="0"/>
              <a:t>blood entering the kidneys through these arteries</a:t>
            </a:r>
          </a:p>
          <a:p>
            <a:r>
              <a:rPr lang="en-AU" sz="2800" dirty="0"/>
              <a:t>Large arteries</a:t>
            </a:r>
          </a:p>
          <a:p>
            <a:r>
              <a:rPr lang="en-AU" sz="2800" dirty="0"/>
              <a:t>Together 2 kidneys receive about a quarter of blood from left (</a:t>
            </a:r>
            <a:r>
              <a:rPr lang="en-AU" sz="2800" dirty="0">
                <a:solidFill>
                  <a:schemeClr val="accent6"/>
                </a:solidFill>
              </a:rPr>
              <a:t>oxygenated</a:t>
            </a:r>
            <a:r>
              <a:rPr lang="en-AU" sz="2800" dirty="0"/>
              <a:t>) side of the heart</a:t>
            </a:r>
          </a:p>
          <a:p>
            <a:r>
              <a:rPr lang="en-AU" sz="2800" dirty="0"/>
              <a:t>1.2 Litres of blood pass through 2 kidneys every minute</a:t>
            </a:r>
          </a:p>
          <a:p>
            <a:r>
              <a:rPr lang="en-AU" sz="2800" dirty="0"/>
              <a:t>After entering the kidneys, renal arteries divide into small arteries and arterioles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239000" cy="660688"/>
          </a:xfrm>
        </p:spPr>
        <p:txBody>
          <a:bodyPr>
            <a:normAutofit/>
          </a:bodyPr>
          <a:lstStyle/>
          <a:p>
            <a:r>
              <a:rPr lang="en-AU" sz="4000" dirty="0"/>
              <a:t>Blood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424936" cy="5475008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chemeClr val="tx2"/>
                </a:solidFill>
              </a:rPr>
              <a:t>Afferent Arteriole: </a:t>
            </a:r>
            <a:r>
              <a:rPr lang="en-AU" sz="2800" dirty="0"/>
              <a:t>Each renal corpuscle is supplied by this arteriole, which then forms the glomerulus</a:t>
            </a:r>
          </a:p>
          <a:p>
            <a:r>
              <a:rPr lang="en-AU" sz="2800" b="1" dirty="0">
                <a:solidFill>
                  <a:schemeClr val="tx2"/>
                </a:solidFill>
              </a:rPr>
              <a:t>Efferent Arteriole: </a:t>
            </a:r>
            <a:r>
              <a:rPr lang="en-AU" sz="2800" dirty="0"/>
              <a:t>Glomerular capillaries unite to form this, which then passes out the renal corpuscle</a:t>
            </a:r>
          </a:p>
          <a:p>
            <a:r>
              <a:rPr lang="en-AU" sz="2800" b="1" u="sng" dirty="0">
                <a:solidFill>
                  <a:schemeClr val="tx2"/>
                </a:solidFill>
              </a:rPr>
              <a:t>Peri</a:t>
            </a:r>
            <a:r>
              <a:rPr lang="en-AU" sz="2800" b="1" dirty="0">
                <a:solidFill>
                  <a:schemeClr val="tx2"/>
                </a:solidFill>
              </a:rPr>
              <a:t>tubular Capillaries: </a:t>
            </a:r>
            <a:r>
              <a:rPr lang="en-AU" sz="2800" dirty="0"/>
              <a:t>After leaving the corpuscle, efferent arteriole breaks into second capillary network. These capillaries surround the nephron</a:t>
            </a:r>
          </a:p>
          <a:p>
            <a:r>
              <a:rPr lang="en-AU" sz="2800" dirty="0"/>
              <a:t>Venous blood drains away from this network and leaves kidney via </a:t>
            </a:r>
            <a:r>
              <a:rPr lang="en-AU" sz="2800" b="1" dirty="0">
                <a:solidFill>
                  <a:schemeClr val="accent1"/>
                </a:solidFill>
              </a:rPr>
              <a:t>Renal Vein</a:t>
            </a:r>
            <a:r>
              <a:rPr lang="en-AU" sz="2800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lassconnection.s3.amazonaws.com/828/flashcards/1475828/jpg/nephron-14548FF023D362C3D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145832" cy="629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Urine 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149080"/>
            <a:ext cx="5114778" cy="15453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AU" sz="3600" b="1" dirty="0"/>
              <a:t>Involves 3 major processes:</a:t>
            </a:r>
          </a:p>
          <a:p>
            <a:pPr algn="l">
              <a:buFont typeface="Arial" pitchFamily="34" charset="0"/>
              <a:buChar char="•"/>
            </a:pPr>
            <a:r>
              <a:rPr lang="en-AU" sz="2900" dirty="0" err="1"/>
              <a:t>Glomerular</a:t>
            </a:r>
            <a:r>
              <a:rPr lang="en-AU" sz="2900" dirty="0"/>
              <a:t> Filtration</a:t>
            </a:r>
          </a:p>
          <a:p>
            <a:pPr algn="l">
              <a:buFont typeface="Arial" pitchFamily="34" charset="0"/>
              <a:buChar char="•"/>
            </a:pPr>
            <a:r>
              <a:rPr lang="en-AU" sz="2900" dirty="0"/>
              <a:t>Selective </a:t>
            </a:r>
            <a:r>
              <a:rPr lang="en-AU" sz="2900" dirty="0" err="1"/>
              <a:t>Reabsorption</a:t>
            </a:r>
            <a:endParaRPr lang="en-AU" sz="2900" dirty="0"/>
          </a:p>
          <a:p>
            <a:pPr algn="l">
              <a:buFont typeface="Arial" pitchFamily="34" charset="0"/>
              <a:buChar char="•"/>
            </a:pPr>
            <a:r>
              <a:rPr lang="en-AU" sz="2900" dirty="0"/>
              <a:t>Tubular Secretion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 err="1"/>
              <a:t>Glomerular</a:t>
            </a:r>
            <a:r>
              <a:rPr lang="en-AU" sz="4000" dirty="0"/>
              <a:t> 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3" cy="4206240"/>
          </a:xfrm>
        </p:spPr>
        <p:txBody>
          <a:bodyPr>
            <a:noAutofit/>
          </a:bodyPr>
          <a:lstStyle/>
          <a:p>
            <a:r>
              <a:rPr lang="en-AU" sz="2800" dirty="0"/>
              <a:t>Process takes place in the </a:t>
            </a:r>
            <a:r>
              <a:rPr lang="en-AU" sz="2800" b="1" dirty="0">
                <a:solidFill>
                  <a:schemeClr val="tx2"/>
                </a:solidFill>
              </a:rPr>
              <a:t>renal corpuscle </a:t>
            </a:r>
            <a:r>
              <a:rPr lang="en-AU" sz="2800" dirty="0"/>
              <a:t>when fluid is forced out of blood and collected in </a:t>
            </a:r>
            <a:r>
              <a:rPr lang="en-AU" sz="2800" b="1" dirty="0">
                <a:solidFill>
                  <a:schemeClr val="tx2"/>
                </a:solidFill>
              </a:rPr>
              <a:t>glomerular capsule </a:t>
            </a:r>
          </a:p>
          <a:p>
            <a:r>
              <a:rPr lang="en-AU" sz="2800" dirty="0"/>
              <a:t>High pressure in </a:t>
            </a:r>
            <a:r>
              <a:rPr lang="en-AU" sz="2800" b="1" dirty="0">
                <a:solidFill>
                  <a:schemeClr val="tx2"/>
                </a:solidFill>
              </a:rPr>
              <a:t>glomerulus </a:t>
            </a:r>
            <a:r>
              <a:rPr lang="en-AU" sz="2800" dirty="0"/>
              <a:t>forces substances into the blood </a:t>
            </a:r>
          </a:p>
          <a:p>
            <a:r>
              <a:rPr lang="en-AU" sz="2800" dirty="0"/>
              <a:t>Pressure created by </a:t>
            </a:r>
            <a:r>
              <a:rPr lang="en-AU" sz="2800" b="1" dirty="0">
                <a:solidFill>
                  <a:schemeClr val="tx2"/>
                </a:solidFill>
              </a:rPr>
              <a:t>afferent arteriole </a:t>
            </a:r>
            <a:r>
              <a:rPr lang="en-AU" sz="2800" dirty="0"/>
              <a:t>having a wide diameter than the </a:t>
            </a:r>
            <a:r>
              <a:rPr lang="en-AU" sz="2800" b="1" dirty="0">
                <a:solidFill>
                  <a:schemeClr val="tx2"/>
                </a:solidFill>
              </a:rPr>
              <a:t>efferent arteriole </a:t>
            </a:r>
            <a:r>
              <a:rPr lang="en-AU" sz="2800" dirty="0"/>
              <a:t>leaving the glomerulus</a:t>
            </a:r>
          </a:p>
          <a:p>
            <a:r>
              <a:rPr lang="en-AU" sz="2800" dirty="0"/>
              <a:t>Narrowing of </a:t>
            </a:r>
            <a:r>
              <a:rPr lang="en-AU" sz="2800" b="1" dirty="0">
                <a:solidFill>
                  <a:schemeClr val="tx2"/>
                </a:solidFill>
              </a:rPr>
              <a:t>efferent arteriole </a:t>
            </a:r>
            <a:r>
              <a:rPr lang="en-AU" sz="2800" dirty="0"/>
              <a:t>increases resistance to flow of blood and produces high pressure in </a:t>
            </a:r>
            <a:r>
              <a:rPr lang="en-AU" sz="2800" b="1" dirty="0">
                <a:solidFill>
                  <a:schemeClr val="tx2"/>
                </a:solidFill>
              </a:rPr>
              <a:t>glomerulus</a:t>
            </a:r>
            <a:endParaRPr lang="en-AU" sz="2800" dirty="0"/>
          </a:p>
          <a:p>
            <a:endParaRPr lang="en-A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AU"/>
          </a:p>
        </p:txBody>
      </p:sp>
      <p:pic>
        <p:nvPicPr>
          <p:cNvPr id="3" name="Picture 4" descr="fig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267" y="2205574"/>
            <a:ext cx="58324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491880" y="2028346"/>
            <a:ext cx="297" cy="36143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059831" y="2123471"/>
            <a:ext cx="269851" cy="27451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771801" y="2389778"/>
            <a:ext cx="376134" cy="11851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971600" y="2123471"/>
            <a:ext cx="30241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Water</a:t>
            </a:r>
          </a:p>
          <a:p>
            <a:r>
              <a:rPr lang="en-AU" sz="2400" b="1" dirty="0"/>
              <a:t>Glucose</a:t>
            </a:r>
          </a:p>
          <a:p>
            <a:r>
              <a:rPr lang="en-AU" sz="2400" b="1" dirty="0"/>
              <a:t>Amino acids</a:t>
            </a:r>
          </a:p>
          <a:p>
            <a:r>
              <a:rPr lang="en-AU" sz="2400" b="1" dirty="0"/>
              <a:t>Fatty Acids</a:t>
            </a:r>
          </a:p>
          <a:p>
            <a:r>
              <a:rPr lang="en-AU" sz="2400" b="1" dirty="0"/>
              <a:t>Urea</a:t>
            </a:r>
          </a:p>
          <a:p>
            <a:r>
              <a:rPr lang="en-AU" sz="2400" b="1" dirty="0"/>
              <a:t>Uric Acid</a:t>
            </a:r>
          </a:p>
          <a:p>
            <a:r>
              <a:rPr lang="en-AU" sz="2400" b="1" dirty="0" err="1"/>
              <a:t>Creatanine</a:t>
            </a:r>
            <a:endParaRPr lang="en-AU" sz="2400" b="1" dirty="0"/>
          </a:p>
          <a:p>
            <a:r>
              <a:rPr lang="en-AU" sz="2400" b="1" dirty="0"/>
              <a:t>Hormones</a:t>
            </a:r>
          </a:p>
          <a:p>
            <a:r>
              <a:rPr lang="en-AU" sz="2400" b="1" dirty="0"/>
              <a:t>Toxins</a:t>
            </a:r>
            <a:br>
              <a:rPr lang="en-AU" sz="2400" b="1" dirty="0"/>
            </a:br>
            <a:r>
              <a:rPr lang="en-AU" sz="2400" b="1" dirty="0"/>
              <a:t>Salts</a:t>
            </a:r>
          </a:p>
          <a:p>
            <a:r>
              <a:rPr lang="en-AU" sz="2400" b="1" dirty="0"/>
              <a:t>Ions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642BF-CFCD-994D-843C-4B2C1FD9B258}"/>
              </a:ext>
            </a:extLst>
          </p:cNvPr>
          <p:cNvSpPr txBox="1"/>
          <p:nvPr/>
        </p:nvSpPr>
        <p:spPr>
          <a:xfrm>
            <a:off x="179512" y="643651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GLOMERULAR FILTRATION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structures of 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4411872"/>
          </a:xfrm>
        </p:spPr>
        <p:txBody>
          <a:bodyPr>
            <a:normAutofit/>
          </a:bodyPr>
          <a:lstStyle/>
          <a:p>
            <a:r>
              <a:rPr lang="en-AU" altLang="en-US" sz="2400" b="1" dirty="0">
                <a:solidFill>
                  <a:schemeClr val="accent1"/>
                </a:solidFill>
              </a:rPr>
              <a:t>Kidneys:</a:t>
            </a:r>
            <a:r>
              <a:rPr lang="en-AU" altLang="en-US" sz="2400" dirty="0"/>
              <a:t> </a:t>
            </a:r>
          </a:p>
          <a:p>
            <a:pPr lvl="1"/>
            <a:r>
              <a:rPr lang="en-AU" altLang="en-US" sz="2400" dirty="0">
                <a:solidFill>
                  <a:schemeClr val="tx1"/>
                </a:solidFill>
              </a:rPr>
              <a:t>Filter blood to maintain a constant concentration of materials in the body fluids</a:t>
            </a:r>
          </a:p>
          <a:p>
            <a:pPr lvl="1"/>
            <a:r>
              <a:rPr lang="en-AU" altLang="en-US" sz="2400" dirty="0"/>
              <a:t>E</a:t>
            </a:r>
            <a:r>
              <a:rPr lang="en-AU" altLang="en-US" sz="2400" dirty="0">
                <a:solidFill>
                  <a:schemeClr val="tx1"/>
                </a:solidFill>
              </a:rPr>
              <a:t>xcrete/remove nitrogenous wastes like urea, uric acid &amp; creatinine</a:t>
            </a:r>
          </a:p>
          <a:p>
            <a:r>
              <a:rPr lang="en-AU" altLang="en-US" sz="2400" b="1" dirty="0">
                <a:solidFill>
                  <a:schemeClr val="accent1"/>
                </a:solidFill>
              </a:rPr>
              <a:t>Liver: </a:t>
            </a:r>
            <a:r>
              <a:rPr lang="en-AU" altLang="en-US" sz="2400" dirty="0"/>
              <a:t>Deamination &amp; synthesis of urea</a:t>
            </a:r>
          </a:p>
          <a:p>
            <a:r>
              <a:rPr lang="en-AU" altLang="en-US" sz="2400" b="1" dirty="0">
                <a:solidFill>
                  <a:schemeClr val="accent1"/>
                </a:solidFill>
              </a:rPr>
              <a:t>Lungs:</a:t>
            </a:r>
            <a:r>
              <a:rPr lang="en-AU" altLang="en-US" sz="2400" dirty="0"/>
              <a:t> Removal of CO</a:t>
            </a:r>
            <a:r>
              <a:rPr lang="en-AU" altLang="en-US" sz="2400" baseline="-25000" dirty="0"/>
              <a:t>2</a:t>
            </a:r>
          </a:p>
          <a:p>
            <a:r>
              <a:rPr lang="en-AU" altLang="en-US" sz="2400" b="1" dirty="0">
                <a:solidFill>
                  <a:schemeClr val="accent1"/>
                </a:solidFill>
              </a:rPr>
              <a:t>Skin:</a:t>
            </a:r>
            <a:r>
              <a:rPr lang="en-AU" altLang="en-US" sz="2400" dirty="0"/>
              <a:t> Sweat glands secrete sweat (contains salts, urea &amp; lactic acid)</a:t>
            </a:r>
          </a:p>
          <a:p>
            <a:r>
              <a:rPr lang="en-AU" altLang="en-US" sz="2400" b="1" dirty="0">
                <a:solidFill>
                  <a:schemeClr val="accent1"/>
                </a:solidFill>
              </a:rPr>
              <a:t>Alimentary canal: </a:t>
            </a:r>
            <a:r>
              <a:rPr lang="en-AU" altLang="en-US" sz="2400" dirty="0"/>
              <a:t>Passes out bile pigments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9775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 err="1"/>
              <a:t>Glomerular</a:t>
            </a:r>
            <a:r>
              <a:rPr lang="en-AU" sz="4000" dirty="0"/>
              <a:t> 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280919" cy="4206240"/>
          </a:xfrm>
        </p:spPr>
        <p:txBody>
          <a:bodyPr>
            <a:noAutofit/>
          </a:bodyPr>
          <a:lstStyle/>
          <a:p>
            <a:r>
              <a:rPr lang="en-AU" sz="2800" dirty="0"/>
              <a:t>20% plasma is filtered through capillary walls into </a:t>
            </a:r>
            <a:r>
              <a:rPr lang="en-AU" sz="2800" b="1" dirty="0" err="1">
                <a:solidFill>
                  <a:schemeClr val="tx2"/>
                </a:solidFill>
              </a:rPr>
              <a:t>glomerular</a:t>
            </a:r>
            <a:r>
              <a:rPr lang="en-AU" sz="2800" b="1" dirty="0">
                <a:solidFill>
                  <a:schemeClr val="tx2"/>
                </a:solidFill>
              </a:rPr>
              <a:t> capsule</a:t>
            </a:r>
          </a:p>
          <a:p>
            <a:r>
              <a:rPr lang="en-AU" sz="2800" b="1" dirty="0">
                <a:solidFill>
                  <a:schemeClr val="accent3"/>
                </a:solidFill>
              </a:rPr>
              <a:t>Filtrate:</a:t>
            </a:r>
            <a:r>
              <a:rPr lang="en-AU" sz="2800" dirty="0"/>
              <a:t> consists of all materials present in blood except red blood cells, white blood cells and plasma proteins</a:t>
            </a:r>
          </a:p>
          <a:p>
            <a:r>
              <a:rPr lang="en-AU" sz="2800" dirty="0"/>
              <a:t>Normal adult: 125mL of filtrate per minute or 180 Litres per day</a:t>
            </a:r>
          </a:p>
          <a:p>
            <a:r>
              <a:rPr lang="en-AU" sz="2800" dirty="0"/>
              <a:t>Only about 1% of filtrate leaves body as urine, the rest is </a:t>
            </a:r>
            <a:r>
              <a:rPr lang="en-AU" sz="2800" i="1" dirty="0"/>
              <a:t>reabsorbed</a:t>
            </a:r>
            <a:r>
              <a:rPr lang="en-AU" sz="2800" dirty="0"/>
              <a:t> as it’s travelling through the </a:t>
            </a:r>
            <a:r>
              <a:rPr lang="en-AU" sz="2800" b="1" dirty="0" err="1">
                <a:solidFill>
                  <a:schemeClr val="tx2"/>
                </a:solidFill>
              </a:rPr>
              <a:t>nephron</a:t>
            </a:r>
            <a:endParaRPr lang="en-A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psubiology.org/anatomy/2020/2020_Exam_Reviews/Exam_4/renal%20corpuscle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72168" cy="4368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Selective reabsorption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0" y="2060848"/>
            <a:ext cx="9001000" cy="4206240"/>
          </a:xfrm>
        </p:spPr>
        <p:txBody>
          <a:bodyPr>
            <a:noAutofit/>
          </a:bodyPr>
          <a:lstStyle/>
          <a:p>
            <a:r>
              <a:rPr lang="en-AU" sz="2800" b="1" dirty="0">
                <a:solidFill>
                  <a:schemeClr val="accent1"/>
                </a:solidFill>
              </a:rPr>
              <a:t>Selective reabsorption: </a:t>
            </a:r>
            <a:r>
              <a:rPr lang="en-AU" sz="2800" dirty="0"/>
              <a:t>Movement of substances from the nephron </a:t>
            </a:r>
            <a:r>
              <a:rPr lang="en-AU" sz="2800" u="sng" dirty="0"/>
              <a:t>back into </a:t>
            </a:r>
            <a:r>
              <a:rPr lang="en-AU" sz="2800" dirty="0"/>
              <a:t>the capillaries</a:t>
            </a:r>
            <a:r>
              <a:rPr lang="en-AU" sz="2800" b="1" dirty="0"/>
              <a:t>. Transport can be passive or active. </a:t>
            </a:r>
          </a:p>
          <a:p>
            <a:r>
              <a:rPr lang="en-AU" sz="2800" dirty="0"/>
              <a:t>Many components of plasma filtered from capillaries of glomerulus are of use to the body</a:t>
            </a:r>
          </a:p>
          <a:p>
            <a:r>
              <a:rPr lang="en-AU" sz="2800" dirty="0"/>
              <a:t>Carried out by cells that line the renal tubule</a:t>
            </a:r>
          </a:p>
          <a:p>
            <a:r>
              <a:rPr lang="en-AU" sz="2800" b="1" dirty="0"/>
              <a:t>Water, glucose and amino acids</a:t>
            </a:r>
          </a:p>
          <a:p>
            <a:r>
              <a:rPr lang="en-AU" sz="2800" b="1" dirty="0"/>
              <a:t>Ions- Sodium, potassium, calcium, chloride, bicarbonate</a:t>
            </a:r>
          </a:p>
          <a:p>
            <a:r>
              <a:rPr lang="en-AU" sz="2800" b="1" dirty="0"/>
              <a:t>Urea (waste product of deamination) – partially reabsorbed </a:t>
            </a:r>
          </a:p>
          <a:p>
            <a:endParaRPr lang="en-A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DBA4EE-C099-9E4A-9584-83F861F9E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04664"/>
            <a:ext cx="6123384" cy="58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1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4176"/>
            <a:ext cx="9036495" cy="1508760"/>
          </a:xfrm>
        </p:spPr>
        <p:txBody>
          <a:bodyPr>
            <a:normAutofit/>
          </a:bodyPr>
          <a:lstStyle/>
          <a:p>
            <a:r>
              <a:rPr lang="en-AU" sz="4000" dirty="0"/>
              <a:t>Structure of tubules improves reabsorption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76872"/>
            <a:ext cx="8352928" cy="4206240"/>
          </a:xfrm>
        </p:spPr>
        <p:txBody>
          <a:bodyPr>
            <a:normAutofit/>
          </a:bodyPr>
          <a:lstStyle/>
          <a:p>
            <a:r>
              <a:rPr lang="en-AU" sz="2800" dirty="0"/>
              <a:t>Long length of tubule = </a:t>
            </a:r>
            <a:r>
              <a:rPr lang="en-AU" sz="2800" b="1" dirty="0">
                <a:solidFill>
                  <a:schemeClr val="accent2"/>
                </a:solidFill>
              </a:rPr>
              <a:t>Large surface area </a:t>
            </a:r>
            <a:r>
              <a:rPr lang="en-AU" sz="2800" dirty="0"/>
              <a:t>(due to convolutions)</a:t>
            </a:r>
          </a:p>
          <a:p>
            <a:r>
              <a:rPr lang="en-AU" sz="2800" dirty="0"/>
              <a:t>Proximal Convoluted Tubule (PCT), Distal Convoluted Tubule (DCT) and Loop of Henle achieve this large surface area</a:t>
            </a:r>
          </a:p>
          <a:p>
            <a:r>
              <a:rPr lang="en-AU" sz="2800" dirty="0"/>
              <a:t>Well supplied with blood vessels</a:t>
            </a:r>
          </a:p>
          <a:p>
            <a:r>
              <a:rPr lang="en-AU" sz="2800" dirty="0"/>
              <a:t>Many (millions) nephrons within each of the 2 kidneys</a:t>
            </a:r>
          </a:p>
          <a:p>
            <a:endParaRPr lang="en-A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55F7-193C-0E48-95AB-76CA1E41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7338060" cy="1508760"/>
          </a:xfrm>
        </p:spPr>
        <p:txBody>
          <a:bodyPr>
            <a:normAutofit/>
          </a:bodyPr>
          <a:lstStyle/>
          <a:p>
            <a:r>
              <a:rPr lang="en-US" sz="4000" dirty="0"/>
              <a:t>Facultative </a:t>
            </a:r>
            <a:r>
              <a:rPr lang="en-US" sz="4000" dirty="0" err="1"/>
              <a:t>resbsorption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F7C1-E2C9-5341-9C94-73F2D29DC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2856"/>
            <a:ext cx="8208912" cy="4206240"/>
          </a:xfrm>
        </p:spPr>
        <p:txBody>
          <a:bodyPr>
            <a:normAutofit/>
          </a:bodyPr>
          <a:lstStyle/>
          <a:p>
            <a:r>
              <a:rPr lang="en-AU" sz="2800" b="1" dirty="0">
                <a:solidFill>
                  <a:schemeClr val="accent1"/>
                </a:solidFill>
              </a:rPr>
              <a:t>Facultative Reabsorption: </a:t>
            </a:r>
            <a:r>
              <a:rPr lang="en-AU" sz="2800" b="1" dirty="0"/>
              <a:t>Active reabsorption </a:t>
            </a:r>
            <a:r>
              <a:rPr lang="en-AU" sz="2800" dirty="0"/>
              <a:t>under </a:t>
            </a:r>
            <a:r>
              <a:rPr lang="en-AU" sz="2800" b="1" i="1" dirty="0"/>
              <a:t>hormonal control</a:t>
            </a:r>
            <a:r>
              <a:rPr lang="en-AU" sz="2800" dirty="0"/>
              <a:t>. </a:t>
            </a:r>
          </a:p>
          <a:p>
            <a:r>
              <a:rPr lang="en-AU" sz="2800" dirty="0"/>
              <a:t>Hormones change permeability of nephron depending on body’s water requirements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3703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ig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385219"/>
            <a:ext cx="5832475" cy="4140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2699792" y="3429000"/>
            <a:ext cx="0" cy="43180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3491880" y="3411140"/>
            <a:ext cx="0" cy="46751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095799" y="2924944"/>
            <a:ext cx="15101" cy="91799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156176" y="2990756"/>
            <a:ext cx="0" cy="442321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234779" y="4623161"/>
            <a:ext cx="576263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588224" y="2968819"/>
            <a:ext cx="0" cy="48619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234779" y="4077072"/>
            <a:ext cx="576263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234778" y="5229200"/>
            <a:ext cx="576263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234781" y="5726718"/>
            <a:ext cx="576263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13" name="Arc 15"/>
          <p:cNvSpPr>
            <a:spLocks/>
          </p:cNvSpPr>
          <p:nvPr/>
        </p:nvSpPr>
        <p:spPr bwMode="auto">
          <a:xfrm flipV="1">
            <a:off x="7019925" y="2205038"/>
            <a:ext cx="360363" cy="503237"/>
          </a:xfrm>
          <a:custGeom>
            <a:avLst/>
            <a:gdLst>
              <a:gd name="T0" fmla="*/ 0 w 21600"/>
              <a:gd name="T1" fmla="*/ 0 h 21600"/>
              <a:gd name="T2" fmla="*/ 100302803 w 21600"/>
              <a:gd name="T3" fmla="*/ 273155622 h 21600"/>
              <a:gd name="T4" fmla="*/ 0 w 21600"/>
              <a:gd name="T5" fmla="*/ 27315562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757608" y="3804017"/>
            <a:ext cx="2520950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0070C0"/>
                </a:solidFill>
              </a:rPr>
              <a:t>Water, Glucose,</a:t>
            </a:r>
          </a:p>
          <a:p>
            <a:pPr algn="ctr"/>
            <a:r>
              <a:rPr lang="en-AU" sz="2400" b="1" dirty="0">
                <a:solidFill>
                  <a:srgbClr val="0070C0"/>
                </a:solidFill>
              </a:rPr>
              <a:t>Amino acids,</a:t>
            </a:r>
          </a:p>
          <a:p>
            <a:pPr algn="ctr"/>
            <a:r>
              <a:rPr lang="en-AU" sz="2400" b="1" dirty="0">
                <a:solidFill>
                  <a:srgbClr val="0070C0"/>
                </a:solidFill>
              </a:rPr>
              <a:t>Vitamins, Salts (mainly sodium &amp; chlorine) </a:t>
            </a: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866132" y="3146821"/>
            <a:ext cx="10795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0070C0"/>
              </a:solidFill>
            </a:endParaRPr>
          </a:p>
          <a:p>
            <a:r>
              <a:rPr lang="en-AU" sz="2400" b="1" dirty="0">
                <a:solidFill>
                  <a:srgbClr val="0070C0"/>
                </a:solidFill>
              </a:rPr>
              <a:t>Water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200106" y="2475749"/>
            <a:ext cx="0" cy="2537427"/>
          </a:xfrm>
          <a:prstGeom prst="line">
            <a:avLst/>
          </a:prstGeom>
          <a:noFill/>
          <a:ln w="57150">
            <a:solidFill>
              <a:srgbClr val="0070C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70C0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678876" y="4161482"/>
            <a:ext cx="15212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Salts (mainly sodium &amp; chlorine)</a:t>
            </a:r>
            <a:r>
              <a:rPr lang="en-AU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325302" y="3809842"/>
            <a:ext cx="1439862" cy="15696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Urine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- Water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- Urea</a:t>
            </a:r>
          </a:p>
          <a:p>
            <a:r>
              <a:rPr lang="en-AU" sz="2400" b="1" dirty="0">
                <a:solidFill>
                  <a:srgbClr val="0070C0"/>
                </a:solidFill>
              </a:rPr>
              <a:t>- Salts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D8EDD-DA33-D345-9EB3-E9DC1D86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59" y="282049"/>
            <a:ext cx="7338060" cy="1508760"/>
          </a:xfrm>
        </p:spPr>
        <p:txBody>
          <a:bodyPr>
            <a:normAutofit/>
          </a:bodyPr>
          <a:lstStyle/>
          <a:p>
            <a:r>
              <a:rPr lang="en-US" sz="4000" dirty="0"/>
              <a:t>reabsorption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70EB9D-E92C-194D-8420-FE74D504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3270501" cy="623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B1E5A-FC28-1D4E-86C7-6EBD1038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836712"/>
            <a:ext cx="4571702" cy="47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28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Tubular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6" cy="4206240"/>
          </a:xfrm>
        </p:spPr>
        <p:txBody>
          <a:bodyPr>
            <a:noAutofit/>
          </a:bodyPr>
          <a:lstStyle/>
          <a:p>
            <a:r>
              <a:rPr lang="en-AU" sz="2800" b="1" u="sng" dirty="0"/>
              <a:t>Adds</a:t>
            </a:r>
            <a:r>
              <a:rPr lang="en-AU" sz="2800" dirty="0"/>
              <a:t> materials </a:t>
            </a:r>
            <a:r>
              <a:rPr lang="en-AU" sz="2800" b="1" u="sng" dirty="0"/>
              <a:t>from blood to the filtrate </a:t>
            </a:r>
            <a:r>
              <a:rPr lang="en-AU" sz="2800" dirty="0"/>
              <a:t>(body wants to get rid of these materials)</a:t>
            </a:r>
          </a:p>
          <a:p>
            <a:r>
              <a:rPr lang="en-AU" sz="2800" b="1" dirty="0"/>
              <a:t>Potassium &amp; Hydrogen Ions, </a:t>
            </a:r>
            <a:r>
              <a:rPr lang="en-AU" sz="2800" b="1" dirty="0" err="1"/>
              <a:t>Creatinine</a:t>
            </a:r>
            <a:r>
              <a:rPr lang="en-AU" sz="2800" b="1" dirty="0"/>
              <a:t>, Drugs </a:t>
            </a:r>
            <a:r>
              <a:rPr lang="en-AU" sz="2800" b="1" dirty="0" err="1"/>
              <a:t>eg</a:t>
            </a:r>
            <a:r>
              <a:rPr lang="en-AU" sz="2800" b="1" dirty="0"/>
              <a:t>. Penicillin</a:t>
            </a:r>
          </a:p>
          <a:p>
            <a:r>
              <a:rPr lang="en-AU" sz="2800" dirty="0"/>
              <a:t>Can be </a:t>
            </a:r>
            <a:r>
              <a:rPr lang="en-AU" sz="2800" b="1" dirty="0"/>
              <a:t>active or passive</a:t>
            </a:r>
          </a:p>
          <a:p>
            <a:r>
              <a:rPr lang="en-AU" sz="2800" dirty="0"/>
              <a:t>Controls pH of blood- blood pH is 7.4-7.5, our diet usually lowers </a:t>
            </a:r>
            <a:r>
              <a:rPr lang="en-AU" sz="2800" dirty="0" err="1"/>
              <a:t>pH.</a:t>
            </a:r>
            <a:r>
              <a:rPr lang="en-AU" sz="2800" dirty="0"/>
              <a:t> To raise this pH of blood, tubules secrete hydrogen and ammonium ions into filtrate</a:t>
            </a:r>
          </a:p>
          <a:p>
            <a:r>
              <a:rPr lang="en-AU" sz="2800" dirty="0"/>
              <a:t>Urine is slightly acidic, pH 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g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46135"/>
            <a:ext cx="5832475" cy="445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635896" y="2060848"/>
            <a:ext cx="0" cy="574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B05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995936" y="2060848"/>
            <a:ext cx="0" cy="574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B05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355976" y="2060848"/>
            <a:ext cx="0" cy="574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B050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372200" y="1933164"/>
            <a:ext cx="0" cy="574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B05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732240" y="1933164"/>
            <a:ext cx="0" cy="574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B050"/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7092280" y="1933164"/>
            <a:ext cx="0" cy="574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>
              <a:solidFill>
                <a:srgbClr val="00B050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483768" y="3717032"/>
            <a:ext cx="33131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</a:rPr>
              <a:t>H+</a:t>
            </a:r>
          </a:p>
          <a:p>
            <a:r>
              <a:rPr lang="en-AU" sz="2400" b="1" dirty="0">
                <a:solidFill>
                  <a:srgbClr val="00B050"/>
                </a:solidFill>
              </a:rPr>
              <a:t>K+</a:t>
            </a:r>
          </a:p>
          <a:p>
            <a:r>
              <a:rPr lang="en-AU" sz="2400" b="1" dirty="0">
                <a:solidFill>
                  <a:srgbClr val="00B050"/>
                </a:solidFill>
              </a:rPr>
              <a:t>NH4+ (ammonium)</a:t>
            </a:r>
          </a:p>
          <a:p>
            <a:r>
              <a:rPr lang="en-AU" sz="2400" b="1" dirty="0" err="1">
                <a:solidFill>
                  <a:srgbClr val="00B050"/>
                </a:solidFill>
              </a:rPr>
              <a:t>Creatinine</a:t>
            </a:r>
            <a:endParaRPr lang="en-AU" sz="2400" b="1" dirty="0">
              <a:solidFill>
                <a:srgbClr val="00B050"/>
              </a:solidFill>
            </a:endParaRPr>
          </a:p>
          <a:p>
            <a:r>
              <a:rPr lang="en-AU" sz="2400" b="1" dirty="0">
                <a:solidFill>
                  <a:srgbClr val="00B050"/>
                </a:solidFill>
              </a:rPr>
              <a:t>Toxins </a:t>
            </a:r>
          </a:p>
          <a:p>
            <a:r>
              <a:rPr lang="en-AU" sz="2400" b="1" dirty="0">
                <a:solidFill>
                  <a:srgbClr val="00B050"/>
                </a:solidFill>
              </a:rPr>
              <a:t>Drugs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2EFEA2-5512-754A-A7E3-C4E72D33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263"/>
            <a:ext cx="7338060" cy="1508760"/>
          </a:xfrm>
        </p:spPr>
        <p:txBody>
          <a:bodyPr>
            <a:normAutofit/>
          </a:bodyPr>
          <a:lstStyle/>
          <a:p>
            <a:r>
              <a:rPr lang="en-US" sz="4000" dirty="0"/>
              <a:t>Tubular secretions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Organs of excretion</a:t>
            </a:r>
          </a:p>
        </p:txBody>
      </p:sp>
      <p:pic>
        <p:nvPicPr>
          <p:cNvPr id="4" name="Picture 6" descr="excreto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2276872"/>
            <a:ext cx="3706056" cy="420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A59E-A007-074C-A2B5-A7BA8A000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KIDNEY PROCESSES</a:t>
            </a:r>
          </a:p>
        </p:txBody>
      </p:sp>
    </p:spTree>
    <p:extLst>
      <p:ext uri="{BB962C8B-B14F-4D97-AF65-F5344CB8AC3E}">
        <p14:creationId xmlns:p14="http://schemas.microsoft.com/office/powerpoint/2010/main" val="4244158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19256" cy="516672"/>
          </a:xfrm>
        </p:spPr>
        <p:txBody>
          <a:bodyPr>
            <a:noAutofit/>
          </a:bodyPr>
          <a:lstStyle/>
          <a:p>
            <a:r>
              <a:rPr lang="en-AU" sz="4000" dirty="0"/>
              <a:t>Summary of kidney processes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026834"/>
              </p:ext>
            </p:extLst>
          </p:nvPr>
        </p:nvGraphicFramePr>
        <p:xfrm>
          <a:off x="323528" y="2132856"/>
          <a:ext cx="835292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Region of </a:t>
                      </a:r>
                      <a:r>
                        <a:rPr lang="en-AU" sz="1800" dirty="0" err="1"/>
                        <a:t>nephron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Activities taking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Renal Corpuscle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1" dirty="0">
                          <a:solidFill>
                            <a:srgbClr val="7030A0"/>
                          </a:solidFill>
                        </a:rPr>
                        <a:t>Filtration</a:t>
                      </a:r>
                      <a:r>
                        <a:rPr lang="en-AU" sz="1800" baseline="0" dirty="0"/>
                        <a:t> of blood from capillaries of </a:t>
                      </a:r>
                      <a:r>
                        <a:rPr lang="en-AU" sz="1800" baseline="0" dirty="0" err="1"/>
                        <a:t>glomerulus</a:t>
                      </a:r>
                      <a:endParaRPr lang="en-AU" sz="1800" baseline="0" dirty="0"/>
                    </a:p>
                    <a:p>
                      <a:r>
                        <a:rPr lang="en-AU" sz="1800" baseline="0" dirty="0"/>
                        <a:t>Formation of filtrate in </a:t>
                      </a:r>
                      <a:r>
                        <a:rPr lang="en-AU" sz="1800" baseline="0" dirty="0" err="1"/>
                        <a:t>glomerular</a:t>
                      </a:r>
                      <a:r>
                        <a:rPr lang="en-AU" sz="1800" baseline="0" dirty="0"/>
                        <a:t> capsule</a:t>
                      </a:r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Proximal convoluted tubule</a:t>
                      </a:r>
                      <a:r>
                        <a:rPr lang="en-AU" sz="1800" baseline="0" dirty="0"/>
                        <a:t> and loop of </a:t>
                      </a:r>
                      <a:r>
                        <a:rPr lang="en-AU" sz="1800" baseline="0" dirty="0" err="1"/>
                        <a:t>Henle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1" dirty="0" err="1">
                          <a:solidFill>
                            <a:srgbClr val="0070C0"/>
                          </a:solidFill>
                        </a:rPr>
                        <a:t>Reabsorption</a:t>
                      </a:r>
                      <a:r>
                        <a:rPr lang="en-AU" sz="18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800" baseline="0" dirty="0"/>
                        <a:t>of sodium, potassium, chloride and bicarbonate ions</a:t>
                      </a:r>
                    </a:p>
                    <a:p>
                      <a:r>
                        <a:rPr lang="en-AU" sz="1800" b="1" baseline="0" dirty="0" err="1">
                          <a:solidFill>
                            <a:srgbClr val="0070C0"/>
                          </a:solidFill>
                        </a:rPr>
                        <a:t>Reabsorption</a:t>
                      </a:r>
                      <a:r>
                        <a:rPr lang="en-AU" sz="1800" b="1" baseline="0" dirty="0"/>
                        <a:t> </a:t>
                      </a:r>
                      <a:r>
                        <a:rPr lang="en-AU" sz="1800" baseline="0" dirty="0"/>
                        <a:t>of glucose</a:t>
                      </a:r>
                    </a:p>
                    <a:p>
                      <a:r>
                        <a:rPr lang="en-AU" sz="1800" b="1" baseline="0" dirty="0">
                          <a:solidFill>
                            <a:srgbClr val="0070C0"/>
                          </a:solidFill>
                        </a:rPr>
                        <a:t>Passive </a:t>
                      </a:r>
                      <a:r>
                        <a:rPr lang="en-AU" sz="1800" b="1" baseline="0" dirty="0" err="1">
                          <a:solidFill>
                            <a:srgbClr val="0070C0"/>
                          </a:solidFill>
                        </a:rPr>
                        <a:t>reabsorption</a:t>
                      </a:r>
                      <a:r>
                        <a:rPr lang="en-AU" sz="18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800" baseline="0" dirty="0"/>
                        <a:t>of water by diffusion</a:t>
                      </a:r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Distal</a:t>
                      </a:r>
                      <a:r>
                        <a:rPr lang="en-AU" sz="1800" baseline="0" dirty="0"/>
                        <a:t> convoluted tubule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1" dirty="0">
                          <a:solidFill>
                            <a:srgbClr val="0070C0"/>
                          </a:solidFill>
                        </a:rPr>
                        <a:t>Active </a:t>
                      </a:r>
                      <a:r>
                        <a:rPr lang="en-AU" sz="1800" b="1" dirty="0" err="1">
                          <a:solidFill>
                            <a:srgbClr val="0070C0"/>
                          </a:solidFill>
                        </a:rPr>
                        <a:t>reabsorbtion</a:t>
                      </a:r>
                      <a:r>
                        <a:rPr lang="en-AU" sz="18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800" baseline="0" dirty="0"/>
                        <a:t>of sodium ions</a:t>
                      </a:r>
                    </a:p>
                    <a:p>
                      <a:r>
                        <a:rPr lang="en-AU" sz="1800" b="1" baseline="0" dirty="0">
                          <a:solidFill>
                            <a:srgbClr val="0070C0"/>
                          </a:solidFill>
                        </a:rPr>
                        <a:t>Active </a:t>
                      </a:r>
                      <a:r>
                        <a:rPr lang="en-AU" sz="1800" b="1" baseline="0" dirty="0" err="1">
                          <a:solidFill>
                            <a:srgbClr val="0070C0"/>
                          </a:solidFill>
                        </a:rPr>
                        <a:t>reabsorption</a:t>
                      </a:r>
                      <a:r>
                        <a:rPr lang="en-AU" sz="18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800" baseline="0" dirty="0"/>
                        <a:t>of water depending on body’s water needs</a:t>
                      </a:r>
                    </a:p>
                    <a:p>
                      <a:r>
                        <a:rPr lang="en-AU" sz="1800" b="1" baseline="0" dirty="0">
                          <a:solidFill>
                            <a:srgbClr val="00B050"/>
                          </a:solidFill>
                        </a:rPr>
                        <a:t>Secretion </a:t>
                      </a:r>
                      <a:r>
                        <a:rPr lang="en-AU" sz="1800" baseline="0" dirty="0">
                          <a:solidFill>
                            <a:schemeClr val="bg1"/>
                          </a:solidFill>
                        </a:rPr>
                        <a:t>of hydrogen and potassium ions, </a:t>
                      </a:r>
                      <a:r>
                        <a:rPr lang="en-AU" sz="1800" baseline="0" dirty="0" err="1">
                          <a:solidFill>
                            <a:schemeClr val="bg1"/>
                          </a:solidFill>
                        </a:rPr>
                        <a:t>creatinine</a:t>
                      </a:r>
                      <a:r>
                        <a:rPr lang="en-AU" sz="1800" baseline="0" dirty="0">
                          <a:solidFill>
                            <a:schemeClr val="bg1"/>
                          </a:solidFill>
                        </a:rPr>
                        <a:t> and certain drugs like penicillin</a:t>
                      </a:r>
                      <a:endParaRPr lang="en-A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Collecting 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1" dirty="0">
                          <a:solidFill>
                            <a:srgbClr val="0070C0"/>
                          </a:solidFill>
                        </a:rPr>
                        <a:t>Active </a:t>
                      </a:r>
                      <a:r>
                        <a:rPr lang="en-AU" sz="1800" b="1" dirty="0" err="1">
                          <a:solidFill>
                            <a:srgbClr val="0070C0"/>
                          </a:solidFill>
                        </a:rPr>
                        <a:t>reabsorption</a:t>
                      </a:r>
                      <a:r>
                        <a:rPr lang="en-AU" sz="18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800" baseline="0" dirty="0"/>
                        <a:t>of water, depending on body’s water needs</a:t>
                      </a:r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27ED-7EE8-2B4C-83E3-58641F6B40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337425" cy="1508125"/>
          </a:xfrm>
        </p:spPr>
        <p:txBody>
          <a:bodyPr>
            <a:normAutofit/>
          </a:bodyPr>
          <a:lstStyle/>
          <a:p>
            <a:r>
              <a:rPr lang="en-US" sz="4000" dirty="0"/>
              <a:t>ACTIVE + PASSIVE PROCESSES </a:t>
            </a:r>
          </a:p>
        </p:txBody>
      </p:sp>
      <p:pic>
        <p:nvPicPr>
          <p:cNvPr id="5" name="Picture 4" descr="https://s3.amazonaws.com/thm-monocle-interactive/a6fXNE4gXh/TABLE%2025.5.png">
            <a:extLst>
              <a:ext uri="{FF2B5EF4-FFF2-40B4-BE49-F238E27FC236}">
                <a16:creationId xmlns:a16="http://schemas.microsoft.com/office/drawing/2014/main" id="{3448D4AD-2D27-A940-A308-2D005A11A5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39" y="188640"/>
            <a:ext cx="511256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482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ighlands.edu/academics/divisions/scipe/biology/faculty/harnden/2122/images/nephron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8" y="476672"/>
            <a:ext cx="9083453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How is structure of kidney suited to its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8" y="2060848"/>
            <a:ext cx="9073007" cy="420624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i="1" dirty="0" err="1"/>
              <a:t>Glomerular</a:t>
            </a:r>
            <a:r>
              <a:rPr lang="en-AU" sz="2800" i="1" dirty="0"/>
              <a:t> capsule surrounds whole </a:t>
            </a:r>
            <a:r>
              <a:rPr lang="en-AU" sz="2800" i="1" dirty="0" err="1"/>
              <a:t>glomerulus</a:t>
            </a:r>
            <a:r>
              <a:rPr lang="en-AU" sz="2800" i="1" dirty="0"/>
              <a:t> </a:t>
            </a:r>
            <a:r>
              <a:rPr lang="en-AU" sz="2800" dirty="0"/>
              <a:t>to collect fluid filtered out of blood capillaries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i="1" dirty="0"/>
              <a:t>Afferent arteriole has larger diameter than Efferent arteriole</a:t>
            </a:r>
            <a:r>
              <a:rPr lang="en-AU" sz="2800" dirty="0"/>
              <a:t>, raising blood pressure resulting in more fluid being filtered out of blood into </a:t>
            </a:r>
            <a:r>
              <a:rPr lang="en-AU" sz="2800" dirty="0" err="1"/>
              <a:t>glomerular</a:t>
            </a:r>
            <a:r>
              <a:rPr lang="en-AU" sz="2800" dirty="0"/>
              <a:t> capsule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i="1" dirty="0"/>
              <a:t>Each tubule has 2 sets of convolutions </a:t>
            </a:r>
            <a:r>
              <a:rPr lang="en-AU" sz="2800" dirty="0"/>
              <a:t>(PCT &amp; DCT) </a:t>
            </a:r>
            <a:r>
              <a:rPr lang="en-AU" sz="2800" i="1" dirty="0"/>
              <a:t>and long loop </a:t>
            </a:r>
            <a:r>
              <a:rPr lang="en-AU" sz="2800" dirty="0"/>
              <a:t>(loop of </a:t>
            </a:r>
            <a:r>
              <a:rPr lang="en-AU" sz="2800" dirty="0" err="1"/>
              <a:t>Henle</a:t>
            </a:r>
            <a:r>
              <a:rPr lang="en-AU" sz="2800" dirty="0"/>
              <a:t>), giving a large S.A. for </a:t>
            </a:r>
            <a:r>
              <a:rPr lang="en-AU" sz="2800" dirty="0" err="1"/>
              <a:t>reabsorption</a:t>
            </a:r>
            <a:r>
              <a:rPr lang="en-AU" sz="2800" dirty="0"/>
              <a:t> &amp; secretion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Each kidney has </a:t>
            </a:r>
            <a:r>
              <a:rPr lang="en-AU" sz="2800" i="1" dirty="0"/>
              <a:t>over 1 million </a:t>
            </a:r>
            <a:r>
              <a:rPr lang="en-AU" sz="2800" i="1" dirty="0" err="1"/>
              <a:t>nephrons</a:t>
            </a:r>
            <a:r>
              <a:rPr lang="en-AU" sz="2800" i="1" dirty="0"/>
              <a:t> </a:t>
            </a:r>
            <a:r>
              <a:rPr lang="en-AU" sz="2800" dirty="0"/>
              <a:t>so total S.A. area is very large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1C80-862A-F849-818C-BD9649228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OF URINE</a:t>
            </a:r>
          </a:p>
        </p:txBody>
      </p:sp>
    </p:spTree>
    <p:extLst>
      <p:ext uri="{BB962C8B-B14F-4D97-AF65-F5344CB8AC3E}">
        <p14:creationId xmlns:p14="http://schemas.microsoft.com/office/powerpoint/2010/main" val="2398839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Formation of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80920" cy="4206240"/>
          </a:xfrm>
        </p:spPr>
        <p:txBody>
          <a:bodyPr>
            <a:normAutofit/>
          </a:bodyPr>
          <a:lstStyle/>
          <a:p>
            <a:r>
              <a:rPr lang="en-AU" sz="2800" dirty="0"/>
              <a:t>Water and other substances not reabsorbed drain into the collecting duct and into </a:t>
            </a:r>
            <a:r>
              <a:rPr lang="en-AU" sz="2800" b="1" dirty="0">
                <a:solidFill>
                  <a:schemeClr val="tx2"/>
                </a:solidFill>
              </a:rPr>
              <a:t>renal pelvis</a:t>
            </a:r>
          </a:p>
          <a:p>
            <a:r>
              <a:rPr lang="en-AU" sz="2800" dirty="0"/>
              <a:t>From renal pelvis, urine drains into the </a:t>
            </a:r>
            <a:r>
              <a:rPr lang="en-AU" sz="2800" b="1" dirty="0" err="1">
                <a:solidFill>
                  <a:schemeClr val="tx2"/>
                </a:solidFill>
              </a:rPr>
              <a:t>ureters</a:t>
            </a:r>
            <a:r>
              <a:rPr lang="en-AU" sz="2800" dirty="0"/>
              <a:t> and is pushed by muscular contractions to </a:t>
            </a:r>
            <a:r>
              <a:rPr lang="en-AU" sz="2800" b="1" dirty="0">
                <a:solidFill>
                  <a:schemeClr val="tx2"/>
                </a:solidFill>
              </a:rPr>
              <a:t>urinary bladder </a:t>
            </a:r>
            <a:r>
              <a:rPr lang="en-AU" sz="2800" dirty="0"/>
              <a:t>where it is stored</a:t>
            </a:r>
          </a:p>
          <a:p>
            <a:r>
              <a:rPr lang="en-AU" sz="2800" dirty="0"/>
              <a:t>Bladder is a hollow muscular organ from which </a:t>
            </a:r>
            <a:r>
              <a:rPr lang="en-AU" sz="2800" b="1" dirty="0">
                <a:solidFill>
                  <a:schemeClr val="tx2"/>
                </a:solidFill>
              </a:rPr>
              <a:t>urethra</a:t>
            </a:r>
            <a:r>
              <a:rPr lang="en-AU" sz="2800" dirty="0"/>
              <a:t> carries urine to exterior of body</a:t>
            </a:r>
          </a:p>
          <a:p>
            <a:endParaRPr lang="en-AU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Urine composition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2011363"/>
          <a:ext cx="7339013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Chemical Component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Filtrate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Reabsorbed</a:t>
                      </a:r>
                      <a:r>
                        <a:rPr lang="en-AU" baseline="0" dirty="0"/>
                        <a:t> Substances</a:t>
                      </a:r>
                      <a:endParaRPr lang="en-AU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Urine</a:t>
                      </a:r>
                    </a:p>
                  </a:txBody>
                  <a:tcPr marL="92703" marR="92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Water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180 L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178- 179 L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1-2 L</a:t>
                      </a:r>
                    </a:p>
                  </a:txBody>
                  <a:tcPr marL="92703" marR="92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Sodium, chloride</a:t>
                      </a:r>
                      <a:r>
                        <a:rPr lang="en-AU" baseline="0" dirty="0"/>
                        <a:t> and other ions</a:t>
                      </a:r>
                      <a:endParaRPr lang="en-AU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1500g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1485g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15g</a:t>
                      </a:r>
                    </a:p>
                  </a:txBody>
                  <a:tcPr marL="92703" marR="92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Proteins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2g 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1.9g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b="1" dirty="0">
                          <a:solidFill>
                            <a:schemeClr val="accent1"/>
                          </a:solidFill>
                        </a:rPr>
                        <a:t>0.1g</a:t>
                      </a:r>
                    </a:p>
                  </a:txBody>
                  <a:tcPr marL="92703" marR="92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Glucose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180g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180g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b="1" dirty="0">
                          <a:solidFill>
                            <a:schemeClr val="accent1"/>
                          </a:solidFill>
                        </a:rPr>
                        <a:t>0g</a:t>
                      </a:r>
                    </a:p>
                  </a:txBody>
                  <a:tcPr marL="92703" marR="92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Urea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53g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28g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25g</a:t>
                      </a:r>
                    </a:p>
                  </a:txBody>
                  <a:tcPr marL="92703" marR="927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Uric Acid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8.5g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7.5g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1g</a:t>
                      </a:r>
                    </a:p>
                  </a:txBody>
                  <a:tcPr marL="92703" marR="927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Creatinine</a:t>
                      </a:r>
                      <a:endParaRPr lang="en-AU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1.6g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0g</a:t>
                      </a:r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1.6g</a:t>
                      </a:r>
                    </a:p>
                  </a:txBody>
                  <a:tcPr marL="92703" marR="9270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6" y="274852"/>
            <a:ext cx="875644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EFFECTS OF LIFESTYLE ON EXCRETION</a:t>
            </a:r>
            <a:br>
              <a:rPr lang="en-AU" sz="4000" dirty="0"/>
            </a:br>
            <a:r>
              <a:rPr lang="en-AU" sz="4000" dirty="0"/>
              <a:t>page 180- 182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01244"/>
            <a:ext cx="7239000" cy="2395648"/>
          </a:xfrm>
        </p:spPr>
        <p:txBody>
          <a:bodyPr>
            <a:noAutofit/>
          </a:bodyPr>
          <a:lstStyle/>
          <a:p>
            <a:r>
              <a:rPr lang="en-AU" sz="2800" dirty="0"/>
              <a:t>Kidney stones</a:t>
            </a:r>
          </a:p>
          <a:p>
            <a:r>
              <a:rPr lang="en-AU" sz="2800" dirty="0"/>
              <a:t>Kidney failure</a:t>
            </a:r>
          </a:p>
          <a:p>
            <a:r>
              <a:rPr lang="en-AU" sz="2800" dirty="0"/>
              <a:t>Dialysis</a:t>
            </a:r>
          </a:p>
          <a:p>
            <a:pPr lvl="1"/>
            <a:r>
              <a:rPr lang="en-AU" sz="2800" dirty="0"/>
              <a:t>Peritoneal dialysis</a:t>
            </a:r>
          </a:p>
          <a:p>
            <a:pPr lvl="1"/>
            <a:r>
              <a:rPr lang="en-AU" sz="2800" dirty="0"/>
              <a:t>Haemodialysis</a:t>
            </a:r>
          </a:p>
          <a:p>
            <a:r>
              <a:rPr lang="en-AU" sz="2800" dirty="0"/>
              <a:t>Liver disease </a:t>
            </a:r>
          </a:p>
        </p:txBody>
      </p:sp>
      <p:pic>
        <p:nvPicPr>
          <p:cNvPr id="3074" name="Picture 2" descr="Image result for di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464496" cy="351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5445224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https://www.medscape.com/viewarticle/887404</a:t>
            </a:r>
          </a:p>
        </p:txBody>
      </p:sp>
    </p:spTree>
    <p:extLst>
      <p:ext uri="{BB962C8B-B14F-4D97-AF65-F5344CB8AC3E}">
        <p14:creationId xmlns:p14="http://schemas.microsoft.com/office/powerpoint/2010/main" val="26305370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C34E-EB76-4348-8E6F-1083020A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DO: Questions in the text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B3946-C0B5-E94B-986C-DA0E92C27634}"/>
              </a:ext>
            </a:extLst>
          </p:cNvPr>
          <p:cNvSpPr txBox="1"/>
          <p:nvPr/>
        </p:nvSpPr>
        <p:spPr>
          <a:xfrm>
            <a:off x="395536" y="2204864"/>
            <a:ext cx="8280920" cy="42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01EE8D-2103-0041-9FE0-BB66ACF24350}"/>
              </a:ext>
            </a:extLst>
          </p:cNvPr>
          <p:cNvSpPr txBox="1">
            <a:spLocks/>
          </p:cNvSpPr>
          <p:nvPr/>
        </p:nvSpPr>
        <p:spPr>
          <a:xfrm>
            <a:off x="330083" y="2019993"/>
            <a:ext cx="8130349" cy="4206240"/>
          </a:xfrm>
          <a:prstGeom prst="rect">
            <a:avLst/>
          </a:prstGeom>
        </p:spPr>
        <p:txBody>
          <a:bodyPr/>
          <a:lstStyle>
            <a:lvl1pPr marL="13716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tx1"/>
              </a:buClr>
              <a:buFont typeface="Wingdings" pitchFamily="2" charset="2"/>
              <a:buChar char="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861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6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151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345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385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175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5465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/>
              <a:t>Complete a glossary using the key words from chapter 7 (Page 189-190)</a:t>
            </a:r>
          </a:p>
          <a:p>
            <a:r>
              <a:rPr lang="en-AU" sz="2800" dirty="0"/>
              <a:t>Complete </a:t>
            </a:r>
            <a:r>
              <a:rPr lang="en-AU" sz="2800"/>
              <a:t>all Chapter </a:t>
            </a:r>
            <a:r>
              <a:rPr lang="en-AU" sz="2800" dirty="0"/>
              <a:t>7 Review Questions (</a:t>
            </a:r>
            <a:r>
              <a:rPr lang="en-AU" sz="2800"/>
              <a:t>Page 191-192)</a:t>
            </a:r>
            <a:endParaRPr lang="en-AU" sz="2800" dirty="0"/>
          </a:p>
          <a:p>
            <a:r>
              <a:rPr lang="en-AU" sz="2800" dirty="0"/>
              <a:t>Prepare your own notes 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67890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9868-3C41-5042-9EB2-4A3DAD625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Liver </a:t>
            </a:r>
          </a:p>
        </p:txBody>
      </p:sp>
    </p:spTree>
    <p:extLst>
      <p:ext uri="{BB962C8B-B14F-4D97-AF65-F5344CB8AC3E}">
        <p14:creationId xmlns:p14="http://schemas.microsoft.com/office/powerpoint/2010/main" val="31475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Organs of excretion: </a:t>
            </a:r>
            <a:br>
              <a:rPr lang="en-AU" sz="4000" dirty="0"/>
            </a:br>
            <a:r>
              <a:rPr lang="en-AU" sz="4000" dirty="0"/>
              <a:t>the liver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ECEF9-57B1-0346-BDAD-90118143C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204864"/>
            <a:ext cx="5059385" cy="41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95" y="300060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Functions of 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7338060" cy="4206240"/>
          </a:xfrm>
        </p:spPr>
        <p:txBody>
          <a:bodyPr>
            <a:noAutofit/>
          </a:bodyPr>
          <a:lstStyle/>
          <a:p>
            <a:r>
              <a:rPr lang="en-AU" altLang="en-US" sz="2800" b="1" dirty="0">
                <a:solidFill>
                  <a:schemeClr val="accent1"/>
                </a:solidFill>
              </a:rPr>
              <a:t>Deamination</a:t>
            </a:r>
          </a:p>
          <a:p>
            <a:r>
              <a:rPr lang="en-AU" altLang="en-US" sz="2800" dirty="0"/>
              <a:t>Blood glucose regulation</a:t>
            </a:r>
          </a:p>
          <a:p>
            <a:r>
              <a:rPr lang="en-AU" altLang="en-US" sz="2800" dirty="0"/>
              <a:t>Fat conversion</a:t>
            </a:r>
          </a:p>
          <a:p>
            <a:r>
              <a:rPr lang="en-AU" altLang="en-US" sz="2800" dirty="0"/>
              <a:t>Bile formation</a:t>
            </a:r>
          </a:p>
          <a:p>
            <a:r>
              <a:rPr lang="en-AU" altLang="en-US" sz="2800" dirty="0"/>
              <a:t>Plasma protein production</a:t>
            </a:r>
          </a:p>
          <a:p>
            <a:r>
              <a:rPr lang="en-AU" altLang="en-US" sz="2800" dirty="0"/>
              <a:t>Production of blood-clotting factors</a:t>
            </a:r>
          </a:p>
          <a:p>
            <a:r>
              <a:rPr lang="en-AU" altLang="en-US" sz="2800" dirty="0"/>
              <a:t>Storage</a:t>
            </a:r>
          </a:p>
          <a:p>
            <a:r>
              <a:rPr lang="en-AU" altLang="en-US" sz="2800" dirty="0"/>
              <a:t>Toxin and hormone breakdown</a:t>
            </a:r>
          </a:p>
          <a:p>
            <a:r>
              <a:rPr lang="en-AU" altLang="en-US" sz="2800" dirty="0"/>
              <a:t>Heat production</a:t>
            </a:r>
          </a:p>
        </p:txBody>
      </p:sp>
      <p:pic>
        <p:nvPicPr>
          <p:cNvPr id="4" name="Picture 3" descr="miles kelly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118762" cy="252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28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Functions of 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2062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AU" sz="2800" b="1" dirty="0">
                <a:solidFill>
                  <a:schemeClr val="accent1"/>
                </a:solidFill>
              </a:rPr>
              <a:t>eamination:</a:t>
            </a:r>
            <a:r>
              <a:rPr lang="en-AU" sz="2800" b="1" dirty="0"/>
              <a:t> </a:t>
            </a:r>
            <a:r>
              <a:rPr lang="en-AU" sz="2800" dirty="0"/>
              <a:t>stripping of nitrogen from amino acids and nitrogen bases (with aid of enzymes)</a:t>
            </a:r>
          </a:p>
          <a:p>
            <a:pPr>
              <a:buNone/>
              <a:defRPr/>
            </a:pPr>
            <a:endParaRPr lang="en-AU" sz="2800" b="1" dirty="0"/>
          </a:p>
          <a:p>
            <a:pPr>
              <a:defRPr/>
            </a:pPr>
            <a:r>
              <a:rPr lang="en-AU" sz="2800" dirty="0"/>
              <a:t>Some of the amino acids absorbed during digestion are taken in by cells and used to make proteins</a:t>
            </a:r>
          </a:p>
          <a:p>
            <a:pPr marL="0" indent="0">
              <a:buNone/>
              <a:defRPr/>
            </a:pPr>
            <a:endParaRPr lang="en-AU" sz="2800" dirty="0"/>
          </a:p>
          <a:p>
            <a:pPr>
              <a:defRPr/>
            </a:pPr>
            <a:r>
              <a:rPr lang="en-AU" sz="2800" dirty="0"/>
              <a:t>Excess </a:t>
            </a:r>
            <a:r>
              <a:rPr lang="en-AU" sz="2800" b="1" dirty="0">
                <a:solidFill>
                  <a:schemeClr val="accent1"/>
                </a:solidFill>
              </a:rPr>
              <a:t>amino acids </a:t>
            </a:r>
            <a:r>
              <a:rPr lang="en-AU" sz="2800" b="1" dirty="0">
                <a:solidFill>
                  <a:schemeClr val="accent6"/>
                </a:solidFill>
              </a:rPr>
              <a:t>cannot be stored</a:t>
            </a:r>
            <a:r>
              <a:rPr lang="en-AU" sz="2800" dirty="0"/>
              <a:t>, they are converted in the liver into carbohydrates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168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deamination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712968" cy="3907816"/>
          </a:xfrm>
        </p:spPr>
        <p:txBody>
          <a:bodyPr>
            <a:normAutofit/>
          </a:bodyPr>
          <a:lstStyle/>
          <a:p>
            <a:r>
              <a:rPr lang="en-AU" altLang="en-US" sz="2800" dirty="0"/>
              <a:t>The conversion first involves the removal of the </a:t>
            </a:r>
            <a:r>
              <a:rPr lang="en-AU" altLang="en-US" sz="2800" b="1" dirty="0">
                <a:solidFill>
                  <a:schemeClr val="accent1"/>
                </a:solidFill>
              </a:rPr>
              <a:t>amino group </a:t>
            </a:r>
            <a:r>
              <a:rPr lang="en-AU" altLang="en-US" sz="2800" dirty="0"/>
              <a:t>(-NH2) from the </a:t>
            </a:r>
            <a:r>
              <a:rPr lang="en-AU" altLang="en-US" sz="2800" b="1" dirty="0">
                <a:solidFill>
                  <a:schemeClr val="accent1"/>
                </a:solidFill>
              </a:rPr>
              <a:t>amino acid</a:t>
            </a:r>
          </a:p>
          <a:p>
            <a:r>
              <a:rPr lang="en-AU" altLang="en-US" sz="2800" dirty="0"/>
              <a:t>The </a:t>
            </a:r>
            <a:r>
              <a:rPr lang="en-AU" altLang="en-US" sz="2800" b="1" dirty="0">
                <a:solidFill>
                  <a:schemeClr val="accent1"/>
                </a:solidFill>
              </a:rPr>
              <a:t>amino group </a:t>
            </a:r>
            <a:r>
              <a:rPr lang="en-AU" altLang="en-US" sz="2800" dirty="0"/>
              <a:t>is converted to </a:t>
            </a:r>
            <a:r>
              <a:rPr lang="en-AU" altLang="en-US" sz="2800" b="1" dirty="0">
                <a:solidFill>
                  <a:schemeClr val="accent6"/>
                </a:solidFill>
              </a:rPr>
              <a:t>Ammonia </a:t>
            </a:r>
            <a:r>
              <a:rPr lang="en-AU" altLang="en-US" sz="2800" dirty="0"/>
              <a:t>(NH3)</a:t>
            </a:r>
          </a:p>
          <a:p>
            <a:r>
              <a:rPr lang="en-AU" altLang="en-US" sz="2800" dirty="0"/>
              <a:t>As </a:t>
            </a:r>
            <a:r>
              <a:rPr lang="en-AU" altLang="en-US" sz="2800" b="1" dirty="0">
                <a:solidFill>
                  <a:schemeClr val="accent6"/>
                </a:solidFill>
              </a:rPr>
              <a:t>ammonia</a:t>
            </a:r>
            <a:r>
              <a:rPr lang="en-AU" altLang="en-US" sz="2800" dirty="0"/>
              <a:t> is toxic to the body, so is quickly converted to </a:t>
            </a:r>
            <a:r>
              <a:rPr lang="en-AU" altLang="en-US" sz="2800" b="1" dirty="0">
                <a:solidFill>
                  <a:schemeClr val="accent2"/>
                </a:solidFill>
              </a:rPr>
              <a:t>urea</a:t>
            </a:r>
          </a:p>
          <a:p>
            <a:r>
              <a:rPr lang="en-AU" altLang="en-US" sz="2800" b="1" dirty="0">
                <a:solidFill>
                  <a:schemeClr val="accent2"/>
                </a:solidFill>
              </a:rPr>
              <a:t>Urea</a:t>
            </a:r>
            <a:r>
              <a:rPr lang="en-AU" altLang="en-US" sz="2800" dirty="0"/>
              <a:t> is removed from the blood by the kidneys and excreted as urine</a:t>
            </a:r>
          </a:p>
          <a:p>
            <a:pPr marL="0" indent="0">
              <a:buNone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586376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8E56A9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9C4E7AF-8C67-1941-9B2B-F865C36A3ED7}" vid="{B20B28EA-7E78-5041-ACDF-4946E327B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283</TotalTime>
  <Words>1547</Words>
  <Application>Microsoft Macintosh PowerPoint</Application>
  <PresentationFormat>On-screen Show (4:3)</PresentationFormat>
  <Paragraphs>255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Corbel</vt:lpstr>
      <vt:lpstr>Wingdings</vt:lpstr>
      <vt:lpstr>Theme1</vt:lpstr>
      <vt:lpstr>Topic 6: Excretory system</vt:lpstr>
      <vt:lpstr>what IS excretion?</vt:lpstr>
      <vt:lpstr>structures of excretion</vt:lpstr>
      <vt:lpstr>Organs of excretion</vt:lpstr>
      <vt:lpstr>Liver </vt:lpstr>
      <vt:lpstr>Organs of excretion:  the liver</vt:lpstr>
      <vt:lpstr>Functions of the liver</vt:lpstr>
      <vt:lpstr>Functions of the liver</vt:lpstr>
      <vt:lpstr>deamination</vt:lpstr>
      <vt:lpstr>Process of deamination</vt:lpstr>
      <vt:lpstr>Summary of process: deamination</vt:lpstr>
      <vt:lpstr>skin</vt:lpstr>
      <vt:lpstr>Organs of excretion: skin</vt:lpstr>
      <vt:lpstr>skin</vt:lpstr>
      <vt:lpstr>kidney</vt:lpstr>
      <vt:lpstr>Organs of excretion: kidneys</vt:lpstr>
      <vt:lpstr>PowerPoint Presentation</vt:lpstr>
      <vt:lpstr>structure OF THE kidneys</vt:lpstr>
      <vt:lpstr>nephron</vt:lpstr>
      <vt:lpstr>PowerPoint Presentation</vt:lpstr>
      <vt:lpstr>Structure of the nephron</vt:lpstr>
      <vt:lpstr>Structures of the nephron</vt:lpstr>
      <vt:lpstr>PowerPoint Presentation</vt:lpstr>
      <vt:lpstr>Blood supply</vt:lpstr>
      <vt:lpstr>Blood supply</vt:lpstr>
      <vt:lpstr>PowerPoint Presentation</vt:lpstr>
      <vt:lpstr>Urine formation</vt:lpstr>
      <vt:lpstr>Glomerular filtration</vt:lpstr>
      <vt:lpstr>PowerPoint Presentation</vt:lpstr>
      <vt:lpstr>Glomerular Filtration</vt:lpstr>
      <vt:lpstr>PowerPoint Presentation</vt:lpstr>
      <vt:lpstr>Selective reabsorption</vt:lpstr>
      <vt:lpstr>PowerPoint Presentation</vt:lpstr>
      <vt:lpstr>Structure of tubules improves reabsorption</vt:lpstr>
      <vt:lpstr>Facultative resbsorption </vt:lpstr>
      <vt:lpstr>reabsorption</vt:lpstr>
      <vt:lpstr>PowerPoint Presentation</vt:lpstr>
      <vt:lpstr>Tubular secretion</vt:lpstr>
      <vt:lpstr>Tubular secretions</vt:lpstr>
      <vt:lpstr>summary OF KIDNEY PROCESSES</vt:lpstr>
      <vt:lpstr>Summary of kidney processes</vt:lpstr>
      <vt:lpstr>ACTIVE + PASSIVE PROCESSES </vt:lpstr>
      <vt:lpstr>PowerPoint Presentation</vt:lpstr>
      <vt:lpstr>How is structure of kidney suited to its function</vt:lpstr>
      <vt:lpstr>FORMATION OF URINE</vt:lpstr>
      <vt:lpstr>Formation of urine</vt:lpstr>
      <vt:lpstr>Urine composition</vt:lpstr>
      <vt:lpstr>EFFECTS OF LIFESTYLE ON EXCRETION page 180- 182</vt:lpstr>
      <vt:lpstr>DO: Questions in the text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Excretory system</dc:title>
  <dc:creator>Allison</dc:creator>
  <cp:lastModifiedBy>JOHANSEN Rebecca [Rossmoyne Senior High School]</cp:lastModifiedBy>
  <cp:revision>38</cp:revision>
  <dcterms:created xsi:type="dcterms:W3CDTF">2016-03-18T07:35:11Z</dcterms:created>
  <dcterms:modified xsi:type="dcterms:W3CDTF">2021-01-12T06:59:21Z</dcterms:modified>
</cp:coreProperties>
</file>