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</p:sldIdLst>
  <p:sldSz cx="9144000" cy="6858000" type="screen4x3"/>
  <p:notesSz cx="67833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946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2350" y="0"/>
            <a:ext cx="293946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1AD1D-E48C-48B3-9EBD-3AA7879EB816}" type="datetimeFigureOut">
              <a:rPr lang="en-AU" smtClean="0"/>
              <a:t>12/02/2016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3946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2350" y="9428583"/>
            <a:ext cx="293946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C88DFB-D6DE-47E0-BC96-D8895129FE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11703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5C3E8-B5D5-43AF-8DF0-B6527CEBD33E}" type="datetimeFigureOut">
              <a:rPr lang="en-AU" smtClean="0"/>
              <a:t>12/02/2016</a:t>
            </a:fld>
            <a:endParaRPr lang="en-A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F1FFD8-1205-4A71-A351-331270101184}" type="slidenum">
              <a:rPr lang="en-AU" smtClean="0"/>
              <a:t>‹#›</a:t>
            </a:fld>
            <a:endParaRPr lang="en-A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5C3E8-B5D5-43AF-8DF0-B6527CEBD33E}" type="datetimeFigureOut">
              <a:rPr lang="en-AU" smtClean="0"/>
              <a:t>12/02/2016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FFD8-1205-4A71-A351-331270101184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5C3E8-B5D5-43AF-8DF0-B6527CEBD33E}" type="datetimeFigureOut">
              <a:rPr lang="en-AU" smtClean="0"/>
              <a:t>12/02/2016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FFD8-1205-4A71-A351-331270101184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5C3E8-B5D5-43AF-8DF0-B6527CEBD33E}" type="datetimeFigureOut">
              <a:rPr lang="en-AU" smtClean="0"/>
              <a:t>12/02/2016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FFD8-1205-4A71-A351-331270101184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5C3E8-B5D5-43AF-8DF0-B6527CEBD33E}" type="datetimeFigureOut">
              <a:rPr lang="en-AU" smtClean="0"/>
              <a:t>12/02/2016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FFD8-1205-4A71-A351-331270101184}" type="slidenum">
              <a:rPr lang="en-AU" smtClean="0"/>
              <a:t>‹#›</a:t>
            </a:fld>
            <a:endParaRPr lang="en-A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5C3E8-B5D5-43AF-8DF0-B6527CEBD33E}" type="datetimeFigureOut">
              <a:rPr lang="en-AU" smtClean="0"/>
              <a:t>12/02/2016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FFD8-1205-4A71-A351-331270101184}" type="slidenum">
              <a:rPr lang="en-AU" smtClean="0"/>
              <a:t>‹#›</a:t>
            </a:fld>
            <a:endParaRPr lang="en-A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5C3E8-B5D5-43AF-8DF0-B6527CEBD33E}" type="datetimeFigureOut">
              <a:rPr lang="en-AU" smtClean="0"/>
              <a:t>12/02/2016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FFD8-1205-4A71-A351-331270101184}" type="slidenum">
              <a:rPr lang="en-AU" smtClean="0"/>
              <a:t>‹#›</a:t>
            </a:fld>
            <a:endParaRPr lang="en-A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5C3E8-B5D5-43AF-8DF0-B6527CEBD33E}" type="datetimeFigureOut">
              <a:rPr lang="en-AU" smtClean="0"/>
              <a:t>12/02/2016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FFD8-1205-4A71-A351-331270101184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5C3E8-B5D5-43AF-8DF0-B6527CEBD33E}" type="datetimeFigureOut">
              <a:rPr lang="en-AU" smtClean="0"/>
              <a:t>12/02/2016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FFD8-1205-4A71-A351-331270101184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5C3E8-B5D5-43AF-8DF0-B6527CEBD33E}" type="datetimeFigureOut">
              <a:rPr lang="en-AU" smtClean="0"/>
              <a:t>12/02/2016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FFD8-1205-4A71-A351-331270101184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5C3E8-B5D5-43AF-8DF0-B6527CEBD33E}" type="datetimeFigureOut">
              <a:rPr lang="en-AU" smtClean="0"/>
              <a:t>12/02/2016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FFD8-1205-4A71-A351-331270101184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D95C3E8-B5D5-43AF-8DF0-B6527CEBD33E}" type="datetimeFigureOut">
              <a:rPr lang="en-AU" smtClean="0"/>
              <a:t>12/02/2016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AF1FFD8-1205-4A71-A351-331270101184}" type="slidenum">
              <a:rPr lang="en-AU" smtClean="0"/>
              <a:t>‹#›</a:t>
            </a:fld>
            <a:endParaRPr lang="en-A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Foreign Exchange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322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Foreign Exchange?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GB" sz="3200" dirty="0">
                <a:solidFill>
                  <a:schemeClr val="tx1"/>
                </a:solidFill>
              </a:rPr>
              <a:t>Different countries use different </a:t>
            </a:r>
            <a:r>
              <a:rPr lang="en-GB" sz="3200" dirty="0" smtClean="0">
                <a:solidFill>
                  <a:schemeClr val="tx1"/>
                </a:solidFill>
              </a:rPr>
              <a:t>money. </a:t>
            </a:r>
            <a:endParaRPr lang="en-GB" sz="32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GB" sz="3200" dirty="0">
                <a:solidFill>
                  <a:schemeClr val="tx1"/>
                </a:solidFill>
              </a:rPr>
              <a:t>When we exchange </a:t>
            </a:r>
            <a:r>
              <a:rPr lang="en-GB" sz="3200" dirty="0" smtClean="0">
                <a:solidFill>
                  <a:schemeClr val="tx1"/>
                </a:solidFill>
              </a:rPr>
              <a:t>one currency into </a:t>
            </a:r>
            <a:r>
              <a:rPr lang="en-GB" sz="3200" dirty="0">
                <a:solidFill>
                  <a:schemeClr val="tx1"/>
                </a:solidFill>
              </a:rPr>
              <a:t>different currencies, we get different </a:t>
            </a:r>
            <a:r>
              <a:rPr lang="en-GB" sz="3200" dirty="0" smtClean="0">
                <a:solidFill>
                  <a:schemeClr val="tx1"/>
                </a:solidFill>
              </a:rPr>
              <a:t>amounts. </a:t>
            </a:r>
            <a:endParaRPr lang="en-GB" sz="32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GB" sz="3200" dirty="0">
                <a:solidFill>
                  <a:schemeClr val="tx1"/>
                </a:solidFill>
              </a:rPr>
              <a:t>This depends on the rate of </a:t>
            </a:r>
            <a:r>
              <a:rPr lang="en-GB" sz="3200" dirty="0" smtClean="0">
                <a:solidFill>
                  <a:schemeClr val="tx1"/>
                </a:solidFill>
              </a:rPr>
              <a:t>exchange. </a:t>
            </a:r>
            <a:endParaRPr lang="en-GB" sz="3200" dirty="0">
              <a:solidFill>
                <a:schemeClr val="tx1"/>
              </a:solidFill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5338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Rate of Exchange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chemeClr val="tx1"/>
                </a:solidFill>
              </a:rPr>
              <a:t>The rate of exchange is the price one currency can be exchanged for another.  </a:t>
            </a:r>
          </a:p>
          <a:p>
            <a:r>
              <a:rPr lang="en-GB" sz="3200" dirty="0" smtClean="0">
                <a:solidFill>
                  <a:schemeClr val="tx1"/>
                </a:solidFill>
              </a:rPr>
              <a:t>To </a:t>
            </a:r>
            <a:r>
              <a:rPr lang="en-GB" sz="3200" dirty="0">
                <a:solidFill>
                  <a:schemeClr val="tx1"/>
                </a:solidFill>
              </a:rPr>
              <a:t>change </a:t>
            </a:r>
            <a:r>
              <a:rPr lang="en-GB" sz="3200" dirty="0" smtClean="0">
                <a:solidFill>
                  <a:schemeClr val="tx1"/>
                </a:solidFill>
              </a:rPr>
              <a:t>Australian Dollars to </a:t>
            </a:r>
            <a:r>
              <a:rPr lang="en-GB" sz="3200" dirty="0">
                <a:solidFill>
                  <a:schemeClr val="tx1"/>
                </a:solidFill>
              </a:rPr>
              <a:t>another currency we </a:t>
            </a:r>
            <a:r>
              <a:rPr lang="en-GB" sz="3200" b="1" dirty="0">
                <a:solidFill>
                  <a:schemeClr val="tx1"/>
                </a:solidFill>
              </a:rPr>
              <a:t>multiply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smtClean="0">
                <a:solidFill>
                  <a:schemeClr val="tx1"/>
                </a:solidFill>
              </a:rPr>
              <a:t> </a:t>
            </a:r>
            <a:r>
              <a:rPr lang="en-GB" sz="3200" dirty="0">
                <a:solidFill>
                  <a:schemeClr val="tx1"/>
                </a:solidFill>
              </a:rPr>
              <a:t>by the exchange </a:t>
            </a:r>
            <a:r>
              <a:rPr lang="en-GB" sz="3200" dirty="0" smtClean="0">
                <a:solidFill>
                  <a:schemeClr val="tx1"/>
                </a:solidFill>
              </a:rPr>
              <a:t>rate. </a:t>
            </a:r>
            <a:endParaRPr lang="en-GB" sz="3200" dirty="0">
              <a:solidFill>
                <a:schemeClr val="tx1"/>
              </a:solidFill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85138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76672"/>
            <a:ext cx="8722087" cy="575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97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Example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solidFill>
                  <a:schemeClr val="tx1"/>
                </a:solidFill>
              </a:rPr>
              <a:t>Sue is going to </a:t>
            </a:r>
            <a:r>
              <a:rPr lang="en-GB" sz="3200" dirty="0" smtClean="0">
                <a:solidFill>
                  <a:schemeClr val="tx1"/>
                </a:solidFill>
              </a:rPr>
              <a:t>France.  </a:t>
            </a:r>
            <a:r>
              <a:rPr lang="en-GB" sz="3200" dirty="0">
                <a:solidFill>
                  <a:schemeClr val="tx1"/>
                </a:solidFill>
              </a:rPr>
              <a:t>She wants to take </a:t>
            </a:r>
            <a:r>
              <a:rPr lang="en-GB" sz="3200" dirty="0" smtClean="0">
                <a:solidFill>
                  <a:schemeClr val="tx1"/>
                </a:solidFill>
              </a:rPr>
              <a:t>$1,000 AUD </a:t>
            </a:r>
            <a:r>
              <a:rPr lang="en-GB" sz="3200" dirty="0">
                <a:solidFill>
                  <a:schemeClr val="tx1"/>
                </a:solidFill>
              </a:rPr>
              <a:t>spending money.  How many </a:t>
            </a:r>
            <a:r>
              <a:rPr lang="en-GB" sz="3200" dirty="0" smtClean="0">
                <a:solidFill>
                  <a:schemeClr val="tx1"/>
                </a:solidFill>
              </a:rPr>
              <a:t>Euro’s will </a:t>
            </a:r>
            <a:r>
              <a:rPr lang="en-GB" sz="3200" dirty="0">
                <a:solidFill>
                  <a:schemeClr val="tx1"/>
                </a:solidFill>
              </a:rPr>
              <a:t>she get if the rate of exchange is </a:t>
            </a:r>
            <a:r>
              <a:rPr lang="en-GB" sz="3200" dirty="0" smtClean="0">
                <a:solidFill>
                  <a:schemeClr val="tx1"/>
                </a:solidFill>
              </a:rPr>
              <a:t>0.6368 Euro?</a:t>
            </a:r>
          </a:p>
          <a:p>
            <a:endParaRPr lang="en-GB" sz="3200" dirty="0">
              <a:solidFill>
                <a:schemeClr val="tx1"/>
              </a:solidFill>
            </a:endParaRPr>
          </a:p>
          <a:p>
            <a:r>
              <a:rPr lang="en-GB" sz="3200" dirty="0" smtClean="0">
                <a:solidFill>
                  <a:schemeClr val="tx1"/>
                </a:solidFill>
              </a:rPr>
              <a:t>$1,000 = 1,000 x 0.6368 = 636.80 Euro 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3677442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Activity 1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1439198"/>
              </p:ext>
            </p:extLst>
          </p:nvPr>
        </p:nvGraphicFramePr>
        <p:xfrm>
          <a:off x="2207877" y="2132856"/>
          <a:ext cx="4800253" cy="23656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08315"/>
                <a:gridCol w="1991938"/>
              </a:tblGrid>
              <a:tr h="504056">
                <a:tc gridSpan="2"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AU" sz="2800" dirty="0">
                          <a:effectLst/>
                          <a:latin typeface="+mn-lt"/>
                        </a:rPr>
                        <a:t>Per Australian Dollar $</a:t>
                      </a:r>
                      <a:endParaRPr lang="en-AU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AU" sz="2800">
                          <a:effectLst/>
                          <a:latin typeface="+mn-lt"/>
                        </a:rPr>
                        <a:t> </a:t>
                      </a:r>
                      <a:endParaRPr lang="en-AU" sz="24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endParaRPr lang="en-AU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4056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AU" sz="2800">
                          <a:effectLst/>
                          <a:latin typeface="+mn-lt"/>
                        </a:rPr>
                        <a:t>New Zealand Dollar</a:t>
                      </a:r>
                      <a:endParaRPr lang="en-AU" sz="24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AU" sz="2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1.05</a:t>
                      </a:r>
                      <a:endParaRPr lang="en-AU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4056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AU" sz="2800" dirty="0">
                          <a:effectLst/>
                          <a:latin typeface="+mn-lt"/>
                        </a:rPr>
                        <a:t>Pound</a:t>
                      </a:r>
                      <a:endParaRPr lang="en-AU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AU" sz="2800" dirty="0" smtClean="0">
                          <a:effectLst/>
                          <a:latin typeface="+mn-lt"/>
                        </a:rPr>
                        <a:t>0.45</a:t>
                      </a:r>
                      <a:endParaRPr lang="en-AU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99592" y="4797152"/>
            <a:ext cx="741682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AU" sz="3200" dirty="0"/>
              <a:t>Convert AUD$250 into </a:t>
            </a:r>
            <a:r>
              <a:rPr lang="en-AU" sz="3200" dirty="0" smtClean="0"/>
              <a:t>NZ Dollar </a:t>
            </a:r>
            <a:r>
              <a:rPr lang="en-AU" sz="3200" dirty="0"/>
              <a:t>and Pound.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65612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Changing Back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GB" sz="2800" dirty="0">
                <a:solidFill>
                  <a:schemeClr val="tx1"/>
                </a:solidFill>
              </a:rPr>
              <a:t>When we convert our money back into </a:t>
            </a:r>
            <a:r>
              <a:rPr lang="en-GB" sz="2800" dirty="0" smtClean="0">
                <a:solidFill>
                  <a:schemeClr val="tx1"/>
                </a:solidFill>
              </a:rPr>
              <a:t>$AUD, </a:t>
            </a:r>
            <a:r>
              <a:rPr lang="en-GB" sz="2800" dirty="0">
                <a:solidFill>
                  <a:schemeClr val="tx1"/>
                </a:solidFill>
              </a:rPr>
              <a:t>we get a different rate of exchange.</a:t>
            </a:r>
          </a:p>
          <a:p>
            <a:pPr>
              <a:defRPr/>
            </a:pPr>
            <a:r>
              <a:rPr lang="en-GB" sz="2800" dirty="0">
                <a:solidFill>
                  <a:schemeClr val="tx1"/>
                </a:solidFill>
              </a:rPr>
              <a:t>To convert back into </a:t>
            </a:r>
            <a:r>
              <a:rPr lang="en-GB" sz="2800" dirty="0" smtClean="0">
                <a:solidFill>
                  <a:schemeClr val="tx1"/>
                </a:solidFill>
              </a:rPr>
              <a:t>$AUD, </a:t>
            </a:r>
            <a:r>
              <a:rPr lang="en-GB" sz="2800" dirty="0">
                <a:solidFill>
                  <a:schemeClr val="tx1"/>
                </a:solidFill>
              </a:rPr>
              <a:t>we </a:t>
            </a:r>
            <a:r>
              <a:rPr lang="en-GB" sz="2800" u="sng" dirty="0">
                <a:solidFill>
                  <a:schemeClr val="tx1"/>
                </a:solidFill>
              </a:rPr>
              <a:t>divide</a:t>
            </a:r>
            <a:r>
              <a:rPr lang="en-GB" sz="2800" dirty="0">
                <a:solidFill>
                  <a:schemeClr val="tx1"/>
                </a:solidFill>
              </a:rPr>
              <a:t> by the exchange rate.</a:t>
            </a:r>
          </a:p>
          <a:p>
            <a:pPr>
              <a:defRPr/>
            </a:pPr>
            <a:r>
              <a:rPr lang="en-GB" sz="2800" dirty="0">
                <a:solidFill>
                  <a:schemeClr val="tx1"/>
                </a:solidFill>
              </a:rPr>
              <a:t>A good way to remember is:</a:t>
            </a:r>
          </a:p>
          <a:p>
            <a:pPr>
              <a:defRPr/>
            </a:pPr>
            <a:r>
              <a:rPr lang="en-GB" sz="2800" dirty="0">
                <a:solidFill>
                  <a:schemeClr val="tx1"/>
                </a:solidFill>
              </a:rPr>
              <a:t>Multiply when you go away ×</a:t>
            </a:r>
          </a:p>
          <a:p>
            <a:pPr>
              <a:defRPr/>
            </a:pPr>
            <a:r>
              <a:rPr lang="en-GB" sz="2800" dirty="0">
                <a:solidFill>
                  <a:schemeClr val="tx1"/>
                </a:solidFill>
              </a:rPr>
              <a:t>Divide when you come back ÷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9286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Example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>
                <a:solidFill>
                  <a:schemeClr val="tx1"/>
                </a:solidFill>
              </a:rPr>
              <a:t>When Sue returned from </a:t>
            </a:r>
            <a:r>
              <a:rPr lang="en-GB" sz="3200" dirty="0" smtClean="0">
                <a:solidFill>
                  <a:schemeClr val="tx1"/>
                </a:solidFill>
              </a:rPr>
              <a:t>France, </a:t>
            </a:r>
            <a:r>
              <a:rPr lang="en-GB" sz="3200" dirty="0">
                <a:solidFill>
                  <a:schemeClr val="tx1"/>
                </a:solidFill>
              </a:rPr>
              <a:t>she had </a:t>
            </a:r>
            <a:r>
              <a:rPr lang="en-GB" sz="3200" dirty="0" smtClean="0">
                <a:solidFill>
                  <a:schemeClr val="tx1"/>
                </a:solidFill>
                <a:cs typeface="Tahoma" pitchFamily="34" charset="0"/>
              </a:rPr>
              <a:t>100 Euro </a:t>
            </a:r>
            <a:r>
              <a:rPr lang="en-GB" sz="3200" dirty="0">
                <a:solidFill>
                  <a:schemeClr val="tx1"/>
                </a:solidFill>
                <a:cs typeface="Tahoma" pitchFamily="34" charset="0"/>
              </a:rPr>
              <a:t>left over.  How much would she </a:t>
            </a:r>
            <a:r>
              <a:rPr lang="en-GB" sz="3200" dirty="0" smtClean="0">
                <a:solidFill>
                  <a:schemeClr val="tx1"/>
                </a:solidFill>
                <a:cs typeface="Tahoma" pitchFamily="34" charset="0"/>
              </a:rPr>
              <a:t>get?</a:t>
            </a:r>
          </a:p>
          <a:p>
            <a:endParaRPr lang="en-GB" sz="3200" dirty="0">
              <a:solidFill>
                <a:schemeClr val="tx1"/>
              </a:solidFill>
              <a:cs typeface="Tahoma" pitchFamily="34" charset="0"/>
            </a:endParaRPr>
          </a:p>
          <a:p>
            <a:r>
              <a:rPr lang="en-GB" sz="3200" dirty="0" smtClean="0">
                <a:solidFill>
                  <a:schemeClr val="tx1"/>
                </a:solidFill>
                <a:cs typeface="Tahoma" pitchFamily="34" charset="0"/>
              </a:rPr>
              <a:t>100 / 0.6368 = $157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65419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Activity 2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5499265"/>
              </p:ext>
            </p:extLst>
          </p:nvPr>
        </p:nvGraphicFramePr>
        <p:xfrm>
          <a:off x="2123728" y="2132856"/>
          <a:ext cx="4800253" cy="23656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08315"/>
                <a:gridCol w="1991938"/>
              </a:tblGrid>
              <a:tr h="504056">
                <a:tc gridSpan="2"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AU" sz="2800" dirty="0">
                          <a:effectLst/>
                        </a:rPr>
                        <a:t>Per Australian Dollar $</a:t>
                      </a:r>
                      <a:endParaRPr lang="en-A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AU" sz="2800">
                          <a:effectLst/>
                        </a:rPr>
                        <a:t> </a:t>
                      </a:r>
                      <a:endParaRPr lang="en-A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endParaRPr lang="en-A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4056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AU" sz="2800">
                          <a:effectLst/>
                        </a:rPr>
                        <a:t>New Zealand Dollar</a:t>
                      </a:r>
                      <a:endParaRPr lang="en-A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AU" sz="2800" dirty="0" smtClean="0">
                          <a:effectLst/>
                        </a:rPr>
                        <a:t>1.05</a:t>
                      </a:r>
                      <a:endParaRPr lang="en-A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4056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AU" sz="2800">
                          <a:effectLst/>
                        </a:rPr>
                        <a:t>Pound</a:t>
                      </a:r>
                      <a:endParaRPr lang="en-A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AU" sz="2800" dirty="0" smtClean="0">
                          <a:effectLst/>
                        </a:rPr>
                        <a:t>0.45</a:t>
                      </a:r>
                      <a:endParaRPr lang="en-A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43608" y="4797152"/>
            <a:ext cx="74168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AU" sz="2400" dirty="0"/>
              <a:t>Convert $500 NZ Dollar and 500 Pound to AUD.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618144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258</TotalTime>
  <Words>230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Executive</vt:lpstr>
      <vt:lpstr>Foreign Exchange</vt:lpstr>
      <vt:lpstr>What is Foreign Exchange?</vt:lpstr>
      <vt:lpstr>Rate of Exchange</vt:lpstr>
      <vt:lpstr>PowerPoint Presentation</vt:lpstr>
      <vt:lpstr>Example</vt:lpstr>
      <vt:lpstr>Activity 1</vt:lpstr>
      <vt:lpstr>Changing Back</vt:lpstr>
      <vt:lpstr>Example</vt:lpstr>
      <vt:lpstr>Activity 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Foreign Exchange</dc:title>
  <dc:creator>BARTOSIAK Michael</dc:creator>
  <cp:lastModifiedBy>BARTOSIAK Michael</cp:lastModifiedBy>
  <cp:revision>14</cp:revision>
  <cp:lastPrinted>2016-02-10T23:36:46Z</cp:lastPrinted>
  <dcterms:created xsi:type="dcterms:W3CDTF">2016-02-08T00:28:53Z</dcterms:created>
  <dcterms:modified xsi:type="dcterms:W3CDTF">2016-02-12T00:28:59Z</dcterms:modified>
</cp:coreProperties>
</file>