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21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287" r:id="rId11"/>
    <p:sldId id="311" r:id="rId12"/>
    <p:sldId id="306" r:id="rId13"/>
    <p:sldId id="307" r:id="rId14"/>
    <p:sldId id="315" r:id="rId15"/>
    <p:sldId id="313" r:id="rId16"/>
    <p:sldId id="316" r:id="rId17"/>
    <p:sldId id="312" r:id="rId18"/>
    <p:sldId id="314" r:id="rId19"/>
    <p:sldId id="320" r:id="rId20"/>
    <p:sldId id="289" r:id="rId21"/>
    <p:sldId id="290" r:id="rId22"/>
    <p:sldId id="291" r:id="rId23"/>
    <p:sldId id="29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28" autoAdjust="0"/>
  </p:normalViewPr>
  <p:slideViewPr>
    <p:cSldViewPr>
      <p:cViewPr varScale="1">
        <p:scale>
          <a:sx n="78" d="100"/>
          <a:sy n="78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C25AC686-160F-4276-9A0E-08AB57622CD5}" type="datetimeFigureOut">
              <a:rPr lang="en-AU"/>
              <a:pPr>
                <a:defRPr/>
              </a:pPr>
              <a:t>4/05/2016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81560A74-4941-4C34-B510-432ABD72C82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57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Security Council consists of five permanent members — the United States, the United Kingdom, France, Russia and China</a:t>
            </a:r>
          </a:p>
          <a:p>
            <a:pPr eaLnBrk="1" hangingPunct="1">
              <a:spcBef>
                <a:spcPct val="0"/>
              </a:spcBef>
            </a:pPr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10 non-permanent members who serve for 2 years each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a staggered period of time</a:t>
            </a: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6531E7-EE9D-4026-B647-6E0229781E3C}" type="datetimeFigureOut">
              <a:rPr lang="en-AU"/>
              <a:pPr>
                <a:defRPr/>
              </a:pPr>
              <a:t>4/05/2016</a:t>
            </a:fld>
            <a:endParaRPr lang="en-AU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ECF80A-EBC8-4DEF-BD13-CB6EA9489CD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6804-479B-4927-959E-6CAA7CFDED9C}" type="datetimeFigureOut">
              <a:rPr lang="en-AU"/>
              <a:pPr>
                <a:defRPr/>
              </a:pPr>
              <a:t>4/05/2016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741E-48DF-491E-A48A-829CCA9172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04F8-B742-40C4-95F2-FC34DBC35397}" type="datetimeFigureOut">
              <a:rPr lang="en-AU"/>
              <a:pPr>
                <a:defRPr/>
              </a:pPr>
              <a:t>4/05/2016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3A8E-9F7D-430E-B9B0-981C4C8E03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333979-47F6-4CEF-A302-0531DF0DCF3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4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2CB-5427-4B58-A591-DC25161F66C9}" type="datetimeFigureOut">
              <a:rPr lang="en-AU"/>
              <a:pPr>
                <a:defRPr/>
              </a:pPr>
              <a:t>4/05/2016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E9DD-48A1-4C1A-AFA4-192147474D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915B23-E702-459E-A8DF-6C55FD7F06DB}" type="datetimeFigureOut">
              <a:rPr lang="en-AU"/>
              <a:pPr>
                <a:defRPr/>
              </a:pPr>
              <a:t>4/05/2016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D483A3-0950-4942-86CC-F561BCD4220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8D8386-EF2A-4853-80DB-CC656794319F}" type="datetimeFigureOut">
              <a:rPr lang="en-AU"/>
              <a:pPr>
                <a:defRPr/>
              </a:pPr>
              <a:t>4/05/2016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156DF-1622-483E-A293-CB9C247A2D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429735-35C6-4449-A748-6AB4F4FA8D49}" type="datetimeFigureOut">
              <a:rPr lang="en-AU"/>
              <a:pPr>
                <a:defRPr/>
              </a:pPr>
              <a:t>4/05/2016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AF7449-957E-4497-A9B1-9F0AA7A720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285363-3907-4DBB-BA9D-718C8F1ED157}" type="datetimeFigureOut">
              <a:rPr lang="en-AU"/>
              <a:pPr>
                <a:defRPr/>
              </a:pPr>
              <a:t>4/05/2016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A8E0C1-6312-4F3D-96DC-DEBE0F80BF5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9028-F2B2-47D6-8387-264F17D300E5}" type="datetimeFigureOut">
              <a:rPr lang="en-AU"/>
              <a:pPr>
                <a:defRPr/>
              </a:pPr>
              <a:t>4/05/2016</a:t>
            </a:fld>
            <a:endParaRPr lang="en-A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C97A-BABA-4C90-93F9-038CD20536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80BBA7-28FF-46B2-9344-F9AC650319B0}" type="datetimeFigureOut">
              <a:rPr lang="en-AU"/>
              <a:pPr>
                <a:defRPr/>
              </a:pPr>
              <a:t>4/05/2016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71ADC-83A1-4707-BF46-73922AF2459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4D1FE0F-637D-4DC4-B20F-3204BC48A4C1}" type="datetimeFigureOut">
              <a:rPr lang="en-AU"/>
              <a:pPr>
                <a:defRPr/>
              </a:pPr>
              <a:t>4/05/2016</a:t>
            </a:fld>
            <a:endParaRPr lang="en-A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0A5E3C-D2ED-4645-B063-22280C4190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54348A-4B3B-472C-BC20-A08B82D7EC78}" type="datetimeFigureOut">
              <a:rPr lang="en-AU"/>
              <a:pPr>
                <a:defRPr/>
              </a:pPr>
              <a:t>4/05/2016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90CBD44-199B-4D5A-A6DC-9ABFB1791B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  <p:sldLayoutId id="21474836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7200" dirty="0" smtClean="0"/>
              <a:t>International Government</a:t>
            </a:r>
            <a:endParaRPr lang="en-AU" sz="72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AU" dirty="0" smtClean="0"/>
              <a:t>Civics and Citizenship</a:t>
            </a:r>
          </a:p>
        </p:txBody>
      </p:sp>
      <p:pic>
        <p:nvPicPr>
          <p:cNvPr id="21506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/>
              <a:t>Foreign aid is provided with the aim of improving the living standards of people in less developed countries</a:t>
            </a:r>
            <a:r>
              <a:rPr lang="en-AU" sz="2400" dirty="0" smtClean="0"/>
              <a:t>.</a:t>
            </a:r>
          </a:p>
          <a:p>
            <a:endParaRPr lang="en-AU" sz="2400" dirty="0" smtClean="0"/>
          </a:p>
          <a:p>
            <a:r>
              <a:rPr lang="en-AU" sz="2400" dirty="0" smtClean="0"/>
              <a:t>It can also be cost effective: stabilising a population, thereby preventing refugees or war, can be cheaper then accepting refugees or sending a military response </a:t>
            </a:r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Foreign Aid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534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37"/>
            <a:ext cx="9118072" cy="6896603"/>
          </a:xfrm>
        </p:spPr>
      </p:pic>
      <p:sp>
        <p:nvSpPr>
          <p:cNvPr id="4" name="AutoShape 2" descr="http://content.jacplus.com.au/secure/ebooks/07303/0730314294/images/lightwindow/2_source-0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http://content.jacplus.com.au/secure/ebooks/07303/0730314294/images/lightwindow/2_source-02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2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175" cy="4753123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/>
              <a:t>Foreign aid may be provided by governments or by independent bodies, such as NGOs. 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Australian aid from both sources has been critical in helping the Asian region. </a:t>
            </a:r>
          </a:p>
          <a:p>
            <a:endParaRPr lang="en-AU" sz="2400" dirty="0" smtClean="0"/>
          </a:p>
          <a:p>
            <a:r>
              <a:rPr lang="en-AU" sz="2400" dirty="0"/>
              <a:t>Aid can be divided into two categories</a:t>
            </a:r>
            <a:r>
              <a:rPr lang="en-AU" sz="2400" dirty="0" smtClean="0"/>
              <a:t>:</a:t>
            </a:r>
            <a:endParaRPr lang="en-AU" sz="2400" dirty="0"/>
          </a:p>
          <a:p>
            <a:pPr lvl="1"/>
            <a:r>
              <a:rPr lang="en-AU" sz="2000" dirty="0"/>
              <a:t>development aid — for long-term programs to support the general development of a </a:t>
            </a:r>
            <a:r>
              <a:rPr lang="en-AU" sz="2000" dirty="0" smtClean="0"/>
              <a:t>country</a:t>
            </a:r>
          </a:p>
          <a:p>
            <a:pPr lvl="1"/>
            <a:endParaRPr lang="en-AU" sz="2000" dirty="0"/>
          </a:p>
          <a:p>
            <a:pPr lvl="1"/>
            <a:r>
              <a:rPr lang="en-AU" sz="2000" dirty="0"/>
              <a:t>emergency aid — for natural disasters and other crises.</a:t>
            </a:r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Foreign Aid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220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Is </a:t>
            </a:r>
            <a:r>
              <a:rPr lang="en-AU" sz="2400" dirty="0"/>
              <a:t>focused on alleviating poverty in the long </a:t>
            </a:r>
            <a:r>
              <a:rPr lang="en-AU" sz="2400" dirty="0" smtClean="0"/>
              <a:t>term</a:t>
            </a:r>
          </a:p>
          <a:p>
            <a:endParaRPr lang="en-AU" sz="2400" dirty="0" smtClean="0"/>
          </a:p>
          <a:p>
            <a:r>
              <a:rPr lang="en-AU" sz="2400" dirty="0"/>
              <a:t>Many of these programs focus on the provision of medical care, such as </a:t>
            </a:r>
            <a:r>
              <a:rPr lang="en-AU" sz="2400" dirty="0" smtClean="0"/>
              <a:t>vaccinations</a:t>
            </a:r>
          </a:p>
          <a:p>
            <a:endParaRPr lang="en-AU" sz="2400" dirty="0" smtClean="0"/>
          </a:p>
          <a:p>
            <a:r>
              <a:rPr lang="en-AU" sz="2400" dirty="0"/>
              <a:t>By organising mass immunisations, the Australian government has sought to improve the health and wellbeing of disadvantaged nations.</a:t>
            </a: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Development Aid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22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45"/>
            <a:ext cx="9144000" cy="62812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28065"/>
            <a:ext cx="7211144" cy="7200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err="1" smtClean="0"/>
              <a:t>AusAID</a:t>
            </a:r>
            <a:r>
              <a:rPr lang="en-AU" dirty="0" smtClean="0"/>
              <a:t> Programs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3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The UN has called for developed nations to provide 0.7% of their GDP to Foreign Aid</a:t>
            </a:r>
          </a:p>
          <a:p>
            <a:endParaRPr lang="en-AU" sz="2400" dirty="0" smtClean="0"/>
          </a:p>
          <a:p>
            <a:r>
              <a:rPr lang="en-AU" sz="2400" dirty="0" smtClean="0"/>
              <a:t>As of the 2016 Australian budget Australia is providing 0.22% of its budget to Foreign Aid. </a:t>
            </a:r>
          </a:p>
          <a:p>
            <a:endParaRPr lang="en-AU" sz="2400" dirty="0" smtClean="0"/>
          </a:p>
          <a:p>
            <a:r>
              <a:rPr lang="en-AU" sz="2400" dirty="0" smtClean="0"/>
              <a:t>This is a trend:</a:t>
            </a:r>
          </a:p>
          <a:p>
            <a:pPr lvl="1"/>
            <a:r>
              <a:rPr lang="en-AU" sz="2000" dirty="0" smtClean="0"/>
              <a:t>2016 Budget $224 million cut</a:t>
            </a:r>
          </a:p>
          <a:p>
            <a:pPr lvl="1"/>
            <a:r>
              <a:rPr lang="en-AU" sz="2000" dirty="0" smtClean="0"/>
              <a:t>2015 Budget $1 billion cut</a:t>
            </a:r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/>
              <a:t>Development Aid</a:t>
            </a:r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3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376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Is </a:t>
            </a:r>
            <a:r>
              <a:rPr lang="en-AU" sz="2400" dirty="0"/>
              <a:t>provided for humanitarian purposes in response to unexpected events such as natural disasters and other </a:t>
            </a:r>
            <a:r>
              <a:rPr lang="en-AU" sz="2400" dirty="0" smtClean="0"/>
              <a:t>crises</a:t>
            </a:r>
          </a:p>
          <a:p>
            <a:endParaRPr lang="en-AU" sz="2400" dirty="0" smtClean="0"/>
          </a:p>
          <a:p>
            <a:r>
              <a:rPr lang="en-AU" sz="2400" dirty="0"/>
              <a:t>In 2004, the Boxing Day tsunami ravaged much of western Indonesia as well as many countries in the surrounding area</a:t>
            </a:r>
            <a:r>
              <a:rPr lang="en-AU" sz="2400" dirty="0" smtClean="0"/>
              <a:t>.</a:t>
            </a:r>
          </a:p>
          <a:p>
            <a:endParaRPr lang="en-AU" sz="2400" dirty="0" smtClean="0"/>
          </a:p>
          <a:p>
            <a:r>
              <a:rPr lang="en-AU" sz="2400" dirty="0"/>
              <a:t>Members of Australian aid and military departments were immediately sent to the affected areas of Indonesia to organise and staff temporary hospitals and emergency response </a:t>
            </a:r>
            <a:r>
              <a:rPr lang="en-AU" sz="2400" dirty="0" smtClean="0"/>
              <a:t>centres</a:t>
            </a:r>
          </a:p>
          <a:p>
            <a:endParaRPr lang="en-AU" sz="2400" dirty="0"/>
          </a:p>
          <a:p>
            <a:r>
              <a:rPr lang="en-AU" sz="2400" dirty="0" smtClean="0"/>
              <a:t>The Australian Government pledged $1 billion, and is a good example of how re respond to disasters.  </a:t>
            </a:r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Emergency Aid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3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/>
              <a:t>A non-government organisation (NGO) is one that runs independently of any government control</a:t>
            </a:r>
            <a:r>
              <a:rPr lang="en-AU" sz="2400" dirty="0" smtClean="0"/>
              <a:t>.</a:t>
            </a:r>
          </a:p>
          <a:p>
            <a:endParaRPr lang="en-AU" sz="2400" dirty="0" smtClean="0"/>
          </a:p>
          <a:p>
            <a:r>
              <a:rPr lang="en-AU" sz="2400" dirty="0" smtClean="0"/>
              <a:t>NGO’s may be partly funded by governments, but are free to </a:t>
            </a:r>
            <a:r>
              <a:rPr lang="en-AU" sz="2400" dirty="0" smtClean="0"/>
              <a:t>develop</a:t>
            </a:r>
            <a:r>
              <a:rPr lang="en-AU" sz="2400" dirty="0" smtClean="0"/>
              <a:t> their own policies and programs</a:t>
            </a:r>
          </a:p>
          <a:p>
            <a:endParaRPr lang="en-AU" sz="2400" dirty="0"/>
          </a:p>
          <a:p>
            <a:r>
              <a:rPr lang="en-AU" sz="2400" dirty="0"/>
              <a:t>Free from government and politics, NGOs often have the opportunity to reach and assist a broader range of </a:t>
            </a:r>
            <a:r>
              <a:rPr lang="en-AU" sz="2400" dirty="0" smtClean="0"/>
              <a:t>people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An example of this is the Fred Hollows Foundation</a:t>
            </a:r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NGO &amp; Foreign Aid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3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The United Nations – In more detail</a:t>
            </a:r>
            <a:endParaRPr lang="en-AU" sz="3600" dirty="0"/>
          </a:p>
        </p:txBody>
      </p:sp>
      <p:sp>
        <p:nvSpPr>
          <p:cNvPr id="4" name="AutoShape 2" descr="data:image/png;base64,iVBORw0KGgoAAAANSUhEUgAAAOEAAADhCAMAAAAJbSJIAAAAwFBMVEX///81i97///7///wxid4sh90mhd0gg9wviN4bgtw0i934/vn///r8//sag9slhN3y+fo5kd3h8PZnqOKfx+ozjt1PnN/3/Pvs9vjB3O+Qveemzeq+2u9YoOBHl97f7vXU6PJ0r+OEuebJ4vF4seOx0+4AfNqsz+uWw+jJ3/GDt+bS5/RYn+B1sOSMvudBld+70+7T7PGNxObn7/egzuqewux0tuRZpeCz1+7j9POjzeoAeNh1vufE4/BirOGz2uvQtXH7AAAgAElEQVR4nO19CZfaurIuaLCRGxsb29jMZmpooCE5OblNst++9///q6cqSbYMhk6ys8+wVmvtobsxtkuq4atBpVbrY3yMj/ExPsbH+Bgf42N8jI/xMT7Gx/iXDkq7WRbKkT116b/7ZX7rIMSfv2x3r2+zKGWMeZ6XRoN4n2yKnNL/clIJoVmxXZyFcB3OGWu35T/4H8Y4d4Tw4mQVUkL+3S/6q8Nf7aaecHj77mDMcdlgtMr+3a/6KyPfxDzAdUNKmCOHC8SyyBE9R68pfiivizf5v/uFf2JInsvH08DpGAIc4Q0Wp/HlpbhIEntFfphsktNiAOurqew4QbyRK/nfIZb+JOaOXjsnSOPdyzdff5Q4ksKJ/oU+fRvuYs/VbNzpsfXhv4HCfJcKRR4X6WLTr71zIolxNrXrSX/zmgrewdV2B5unO/f9lv9L9RH93Py4bn/tOIo8NzoVpHV1Gayhs735Li12M5TRNnOjpJlGuoxX3X8RkTTbTIumZ9FiIVCwmJsui2vqYGyBwvHtB/Iv891ZKSLHS5pUK6H7P6Jd/1/AxqTYM95veHvSjwN8RS6mk6x5tm0KKaE1S0jpaiGQAZx03G168t7lwXTy9y4koZOBfIt+w0fhUqgl4Pv7E73tAYX4I129BbPFNqzRmI88pNGNVk0P3zvAHuOsiT1+yyBke3ZZm88bHr7BV5OW4fRII2xgDTfygmx8djvIkpP65dk4xRu5cX4DdWh37agl/nt4lZBL1IP5Xd2S0D+6yF58FD68xyfQpZNw8OoZc9ILrr/xlHggzJ3gllUJXSs2Ph/+hlWk/SlSIca3H40D1C/B+j1g8km+IF8Oj88S0HCXczdYNHwlPAWwvmJ6I+6kO1PINtj99mXsJkhF21lf35rkb0i6Oy3evcsEloCn3W08XSSrLCzCZpGSSgt5fnNDR+EqEOTE/u9dRn8hPJy82TXrkJUHGoZ7lwdfl15SPl9dxjs0erPJ5JA/Edq661SQ1iTlsIyLG8OxU/a2zQfZ71zGbOBojPml/lKEJi44Q+7rXfeA0vlmOY1YEDjGzXB6bsDO8W4oHcR7RGYLV84pj+ZXF3QH5iYDv5X/FqAjndRspu/qXi0U7cYC+e6leT4JnY9jCbC1XqmPDnfFeT8Jb5CPvvcEHcrgUjeAJDfemLOg9Pt0eHeOfpS+7T8pPWrOcNZXd8O1lZq9ycDLFy9GZ9fpWNQpNWGTi57TNU5T3EvzAehucaVUyESLYttN5C9/nF/+ikfifxcJoUtNIIv82qekD8LSdrdNTyB5EgnHUCZd+p7rein8cvR44EqOZZXntLa1f7ida9bsLoEYsajLPj0ZEoUEjxPxfCusPzrIKvpDTtPK3DAo6p/PPWAj3mSbyGERGG7qOIIf94nULmEfLX6W5/PheDnlpf/PxeBSzl7+hxCJ/nkDz3be6iSQqf4am/mSXoefm0DWjxB4Es6rXMfI8P2u/nkBi8DThrvT1VSUDuJ5vZmbRSgC8C3MZf58u4gC5QSzXrTxgTOLDFhjRmoPGdRIJNm5g5q93UukLMwY8xo9gfdGd+GyNGtVPDqoMSMp4NX47NZik8PUZZq86bimCw/ulfdEpOM0EMpxEufJ8ChEuk76wXM5b/2Iw2Pqkt4vAyAhJQc5bfwXSKSx03Y/kdY80HerOxSkABbla//6e9LFUOvH3Nk4v9KTL9cUwhfIfBfhV5jSuVwsv23KRSNPA5zJyvqRb3KqAs1XI/mEuNNmXv6z6gYQIDt35f81z4sNIdV6kT4Q2B5cyzj1d9qF4q8HcvNQXMMb/1C6US+xa4XknFnlWtDhEcmuHkUvkumHWjkw+eeDUCL5cwTu5B16UmJyvYTuUprFMv5A8lStk1fUv1actYsxapxTmPomD1gS2V84FYmsNBFkK1SYlb8ZYSaTDZCpOMWRfgYFFe0sf4pAMoFpYRL2j9VzpXUlrbGhkDyd4bEpGOShxYf0hI/l0sVoFguYbecWuuPo2iRKK0gqAh1Qnr3Y2PYQ/BG6QWFnMzkVe1h/cfgZCkO0A7G841TNVOzLJRSFoTCGJy53aO4vJTHKQkswedfFmAeNcRpN4tqOHYOta5ExyBt/o0s5NcHJrOtsKjGBXEV1nQb0V5rw8SA4KRAUy3Fee7CCNOYGe4B65XHXjx0UUH3nIQbMnFlx77at1pfgJtZmDRpZFLJY/mULRLDzEzxcSor5ZvIM4IpuQIK4pDvHZXAn9258S2COmkpIjT1B3ASTR3diqkghG2DhsxRx/w0xDYJVkoDssyBpCrGYEcob9z7d9ShiG+B5IT3gLVNgiWwmp88t1HWF21tDTmcI73mWtxuwn1tEckJ2SYnicAGqoZu42lSTAqcOORFX0XMnhPgLRB/n+d0YCvWzEFBzb5iHfqPfRGuS2BmEoM6Yp6xUjpKvAgJkwHqIhQ9Smtx5qzXimrG//YhZJAR1U5stJGeeJaKEqIXUrZ6Lt6cZaBn3RSkCOgVZDFZPCM7dRaPKlnfsT74uZh5HDewF/Dzdbw/ZdRaRZFNbEnmEK6OjQggeudY2256cTKC8f3Zg4oc4NXzU+nPyPondf1JlTh2JiOauupG/CKR1V4j/Vd7NNQCO0je4uTdFApOGpSEknKyjAIA2a5dcKO1JwI+7g1/Zcfiu71kUYhbOK8NeaMBUDIXAdSyQiJ9ksZAKMUOlw86S0W/DZNcvtOuTBGckWEnZeo4zMO8z+ZdAASm0I9Mys0mQRASP7dWNHNBWeHkLbGNeo4AH6XqloxH5Sa5/eHUlY4V1M9DrgaIAjRjE40A/hK3uDC8P8lZxfkcYyWpNAAXBmoctEkk73yIXRKB7eBOCasuzXGuCag50XwNCLdbMNSkoXDb8SZLMtdcIRO4wbuinkgNXok7h2SJQonJYuQE6xP4ZDa93kcs4+W4E0Xkh9Jw85tNMcoVW2hLeHxLJ9tlCPTYsyblSy08oXdENgUR6GMY76gWzeLQdfoNo4iV/GS+PqVu6TsEC4PlcrGlLatPKQbZYVN1wEqAowM8H9VJiERKSGRDHx0Qu6WPLv0wNq3TkYvbBUcAIbVsoEQYedRa1WcoGHbVGV3cupnr5uIhOQ7XqGbgBSoaz+Waf6hnouK95K4zEtrXpuYNZqVFZ9FRfkAU30mLcYJ7iY5V9k6qmtRLnBwiVFM8jBTwM9JBTgjdy1nhBCEAtrcFtipEhhE0XS9GEC6EID6JTUf71C+hD492qdIy6jAdJzpm3WM+2Lc32ahVr00ZC4NNYSVqsJ0JABJwqiyjfMnd7V35s7W1nwIBKlQrgkEyFQtudmXr55Q2PEsQ3rye0i2V4k1487Qi9DW3Jn9sUYiiHrmK1kM7xxDyG+Dm3zGJQiyBQ4CGBtyRPU0PinmpB7EgcRDxtqxvHJhBSIhAptD1q4jAwleo7fdCjb/YrUwwLpaGCzRqjggrHhXHjeV2zXVGId6D9V+VweYjk4U9xpyLRq70uBUGNEDZR/02T6MbdFuoopHDA+F03g0YMULsKTK9bBOMw7UpnK3VtZ5ZUaM89wGcQwQ0mYNiKSCWQbrOMEMW4ohBDjrEJBSGQpom1iHxauwl4c2V+bq39YImbfZykGKGf9PzvUCj9EU9iIUgutHsTkmsC24F+U0AVzshelSdII6AgEP+IxA5Ja4IupZMOb9X2vIlCoHEYGcW6b6n0RjncUy0iCg5Nql0AqW6097ojC6YplB6KkzQbRXqW35X/n2DOICvDwKxQ16M0ezU1A0KoMxn0Sa3iYYwc6i6bQnzIpY3+ob8UlUDUzWLpNalJTQFu6V+6E+2giw0ESJBLAUqfGwnEJTIUSlCqYbA0SmoKCdicXs2e1sMHCMNZqpIvt/gGBnhPzRRK66mEviO5kr717LCx2NrXbeVreNqKfGvN9eKLzx5YODnT6Cw0BqYIRGZgiV7Arr5s1DzyWd5Vq4FLmNpCiJ5+UEUTKfgX8GYivhOjDYP7Pn4rVOk7SJz5p0FaUchq2qYblYtIdhKQKK3G4n2nzYDF1wDARk0UZl5bB3bka6S5UVM+/RPvT4F1evbbERAJ18rHEqrAE78nBq2uqsW4k2qgOyCLgbInNU6tYjQtDF+AJOIjRpvSZHOpnsDiE1gIjG3cDGBkiV0hfigvVVFSV74rfUM2REWa2nChHyAGt2neIoU3+SJQ7f2XJJ4d4eNZNN1v5rfAg/pbxH/BEH/z7OCbrW38cxnOWj3LR9EXBgnV+KiUmLpHk0kcYUhijgjIuSBQSaFGaacwxFxcqUECEErYQVQ6UdqbOVdeGqRoAtdhVSWb46aLT1nN2ZLa2EQIIQpF50u3kkXXrlyAio4IXyqUPrFcg/4Zosb/yyA4mOE7uMNbAinmj8WLvIa1oyV4uehGD59xulBFuZadIZCNdU72K2LwmGNm04o2SVNwDGz1b6TLCRaWPpLuLyiqM34dDQ0p0uprNlT05UwFyhbFzhneyY97oAEgBNRXGLxBEJ+Qm51P4MewNFURUimUXEXYMnlXtFXljAB6TO1geyZ9cs+9jDBfZIKihKyOwqwFU2LKjSvMxWCiox7ER/+e9VV0rUBIF54MMmu7lj4lUtw7sXL2HT4DEukevga8UwRK8dyu4VzRDqgVV9PFmOwwYB7OM9SJlNFEGLcpCDAWjvQiVUpMaSCSL3QOgzmuN91jcOw0TU3OlLkDpdhVAENSBkUzsBgEw/h0pDlXU6QGaAClw3O3zSP4CX0NZ6IsQVvFp66GCnUAOiegUwQCdGl7GHq+Xfm3WixLLaGlLlQEDowjQRJdoF4icF2u5i1AuTw5ahJpPtzrAj8WLJ8g3qMJVPiPHYfHZ6XCTXTKtlPgRjpomQGndjDwTk8BUnhR14tbZbpRFB7lGx5ZW5zg/RIBlhHn6tqQzXXUvyQQHPA2By1KFIlSFkPlPHfct6ESo9Btl7yeDbWD3Dv3u+gwBcpVghAbczo6HOGr+hKtYfWYQFIFP0flFkjuJBKuSS4lY40AbqFpoj7x0KJgOpsgkFLrBOrL1sAEeMmzs9Po/BtIPIJvumOsb2AiLsxFuUWhHEWsCnFSLLBwtC+I6bJ2Z7+F5xEVN7myS76EzFo/oAlVPuJRbIihQ9ymNfUnQSbxqQP8qIRXKyVgUtttevKUR11SjACuZGNc/TbmPmv1S1cUSnU5Vea6jZEv89clKp0/dAxj9cxndfBEEF5jZoOo6hMMWudBgloI/3Abc9MeSzCX0wIoib6qOiC8b3gdjd/2pABZa4qQzq3uSi5K4D13b0dFMYqhKCQqXEcmZ61yqmIygjbN2WgrT4oMAivc9mqkPmEqT6zDc2Itn3NZK1jaTKEq5oGqtVBABGvtKhWGHw57VzBBiiqztRuIAz/ZmrVQ2KJe1US5oZAeInRZCMUF81zb10I2ZfG2soFyzbRS11PFzOTrRZQ+YlcuvlyYuxTq1XU+kRA4/qRjWYrFJN6padJc1KMZqtzMFu4Qk1aeXeWXhFLEtRNHx1x5DBnmq9qOTaAKurTZcwWhAF6IF+v+ElBppvI1Rgcvru/TV3ZPDr8qCqVvk39utcbas1ioD+UjuV3WAgFZ21N8EZbThi+p4kQzq9xXYsjDWPqpzEvmT9KNQFRCigHE7p3/GQx2Y9hFA3otf9bKpcrrAtHcLqmTqt+8nEkHYyCeLFQEROTkushHp0L5V/ySBvY6dw+8HthRL7lA/LV6HkZPuKVZu6bkhbOTeculw4Meqk4eSFfQiDGE7/hmzyVWlWiVg20jxUJ93YIYY+3amQHgLNJPXJiKLTAoOn8l7eGfNafgm4rOKAWpbFu7csPA7eDW7XPutQOLSQFjWLUo/imt/AKxVbkJ33L42swkeckcFM2gW37YOfuEEIqpX5vVIP7mWmwKXqL5ODTZDi8s1zAlZGOJIvmyMmWNEKeiOgVkChFJAijDmhGYDTtkB5am+p0uXIsW79sg6X6jdFcD35yPIeka7lWqelp5EY7SV3P0tyu3kA7qqXoiNQqAaLUCwohiC+M1cqLepOjY1mz8RSNvWEOi3XsWmMSW/FZNV0uNzKwQGLgllWaliWvTwgLGPfGW2gR6fARhCLJiplbH+vB5g2moQtQFD2bZzrpIDOIYEsipp74bzLUuBTN+iKzL30KtDqULSDK96IFx1UmkYHs5IWdAl9Xv4DoabU8vxwZPyZDAuIr+/nN3vhD0ghouDZ+SSYhxT9uXAUghvlW/yxkAiKleiM50AmGv7SHIUPGHVR0DQjZSJdRbY2DYwPAIfa5r31DYCEQzqVIoZPfc9Nbm5Y+b8QDXkDORhLumuZCG4+y6wRPolsgKXkBAtGfJPqCCQC/B55bWHIx3ldUDNXZ4rjDK4TlTGh9uQvUSSj2qqCISZdvmlr5InhCW4gFI96rxx6nxrQ2F0n06m194wJuvQjA760ttGeRVSAu8G8eSrO65nHbyvUW09nc2ifq6hOLD53X5ymPwVBRzugdtXsRF4hz18aRu7yGDymYVk2YSf7rIxN/P6SMCQeEGD5bYHr2YnJ148VxNpDTYbFBRCKH/QClXMoCpxddmC/SRQIbo1ilfkr4+Fy2Nd9y+AgWQQsuOJRcyK6MGCplVtbQEfGHUpL7XefTSMG3FWPAHOy7LwY4ZPToXxzKBkJRpVzYX4npc105gPEoZgDNavQC8uKXDzLdJhLZSBdv6Kj8ayQ9XM/WxRI7czlgBvqi8e7AlbYjekeTxAkKtTdb6/rr33l9HaV0nYjruTaunYkbA0gZSmXIdJkKVpESRQX0Mcpx0c11TlZ5zJADLBPhn5Y0cIESs1zBmNccik28YWIXdYEsgEDB3H740c9w9zClp9d8n0XuiZ3c8s1OB8Fg75CYXhGncNhNQZYai6Gy48oil+qw2vxQBe4NHozZdgWlxwN3Kgrhcs8CCE5BvCr6Uv0IIFgI2ugrnLoHTrSnmI333HRJZeli4x4tTC7HN7OpbXFNjLuIAQxIY4Uk8+W1f+dHlugxdD0AlAfCVAh8ryJsI7clFUI1UyWHh1iAigbmVS5o/li9he5Or43skuiL4JnlHWF6jVC22sACO0xmYPVd6IALkESk3jkp3sIy7fJLwAAQRAjQDsCeY7M9SDTUhUCCsNQNf0FKlEMIB9KPDwXdGurWrwcjh4cWgaZIDSWuLBhFbVRCiRsjKKGrCpR9AVM4KYqmFYS2DWaRt5WA6iNS0nlwRDpFSunT0IgOwtbiSyqs6VjgSVKk0sGSFjrnbKIyMXTmk83cohEcDhcrVURSiSq9uIeWSecollXwnIDxPsLqxg0kLVEzG4wPXEFKjaNnaOsIkZ1lj+ZCpUlNDISgxC0+h49FSLtZ5OC/ODS+Mc1Ybg8cUYiYQfDTLxk/cWqCXgFwq1gcEh2TlWPmDfiLELEqmxh3WWGCIcxAAZ0BJjo79ABumT1me9+fzfh76f7rywU9h/kX+oTgc/k/a/7f8cPiWoqeuszNXFI7qFNKk95hC2Bs1lPiIvR4ml+04SXa7ndRkncVwsx2P5W+n0WhQshZwmYscCTKGFYxYm8dNthOcX1RLWB2HCB7AqVEnUCLiedwVckgFwNCXCwL5u+vKf2DZ00BCSR2YW9X5lLvcqXl2SOH5XbPvqF1SLIBWBdI75lxvUeWO0zO/mvjbgKmkHKJVjB2j6SgzSVuTdcJyKARgUBDQ0e7hF6zyfO+NFDkhIV9qIuaM54vvjijqNX0kPP8gens8DIWAwzj6bxLIvLZU1MEKD6riC/gA9BWUlWLMvrOgFYU/NpwtRYe/HBDHpZnHvy+vCmsnj25qeVVM/9tm1Y/VJyaihsFejIrPVRmsykCV8a2VKoKCVX5xMR+AxbkmLgGLwiRXAifKobZGyB9cR/7rutyDYKAqEJLeq76bHu4WckjLKOJFi+TFvEx0+nbF8/VI1ynwJYjDLPVAv0u1mUKcbiB/S6H/S5qeZyagaMKP5yeIBQDVehtMoGss9KxjHUko2ZmgYVSZnFLTFFKnyLFarQ4XAIT9w8tkMpG/roZSYqfFi2SLKAPU4qfWCixyf75K4m+RuKwDKcWpsRrkEYV83fWzrIt5a0LNWDkQSSh/7cagC9WMqfrSXtIi0qZkYBTUfQzKyBQbYKxpAPhNuYq6qhrBimdlmSSFpXeteTxo9QXj01YY9XVJlabwbeBBrWXkLFQGtgqyLh7pGgEChCDGshbgtNlpQYg0KF1KyEwF8aRNO4DZ0D5Aal8Lawb6dp/oZL98G00V2EOryohC/srKdWFJZLgJ0vOG+NF5UY/SaJEKwidcNOMNtEj2eBH1MltBWHSXSp9W2QNmFmmky6BJK1wr+NZWhSv6aSoCh9sLxwWhOo1qomsQB7QwDTJ9iQBIv4AoTfEVg5fd2EublKQXHRSpVQS0Fl28Hsyb0+u4BVnXAQBgmhKY61goCykdlmqsSnUTk3eCFGqmShCsWBMEnux4MOhWQzGNxRSm+tMMYirUj2IK0+OxWoiC/0NlMUytOIzhY9wm2Rn0oRUTBuVg+xYgPJG5naovBTYkoEaUJ+5UKccXXWMpVXvWMk6CKH0xybR2DAgj4PghIfseam3+tfhDGvUJdxJQAG1WHHb23t+zLhlVYggdMej0sUFkQQi8YvUjAFttvTN6T7PyQyVYiuS5Dp9auaRQz6dKj21VNrh0kGCjB7eqvRDz47aQlali5aMdzHY4e35BhCT5g/yvjq+jDtA/RnjPPJ4u4vdADV9K+MdY5aWFvFJ+uCySwioEMNLJbbjgZIKF1cVatShArWe3CvmiiFtuCx3oLPpLVWQRM+WQjENlbNOMdKWKhqhBqlUKF/ys2GLkdjqPVxBGCi/VeSuVOMi7XVa5qTkAukDBkd6EMUS2M2kSp5hPynTwuyrdSnjNXYKQd2dNYbuJxVUKsLeUvKBI08XzBp7zXUWB/+Fnat+5z98nrxxVk4oN5O7r72wVVGeaS46kbLtgLzgxOATiIDryaG1rhviiHSGHYoCZVLlXWwfEsHwVpYjp+DRjg1i7Ee5eA5B34jl6AZSozKoNjhAPs9xDQJ6ldvjc0lsopBNk9CbsD61G5lVsqpPBKaFmExFIrl3bAIpJhGR7FVrTfE8I8KZSgnTtnHFDm3rpOFnN5/P1AxGUFqA9CEQQvSZYzerXM4hWihIjwiax8g+jPaAwT8s/mNIqhQi2RtGNYEjRSv5pIkei1rOFgGJyJ3R0/aY67YzOp66oX6Fz1bvoXI8DLtgjHeMseRCGgMWoVy/CegpUubUZ8BKBLjOdL0p7IeaZp4L2rtSkJoUYGpwGL0k1wBkSmhivTmIibqosCQmzGXrtyfWrGiiP+zNxSlTOWYzp8J1guBlpONfrAjJg57WBcQIr8iadg1Isd4tSW4pCh4C49IyoMfkvvq70Ao9Kb66SWotuX/Ud1ty4Uj71YzFYYoHU7FphmPyUCg3DTvc9ep5QOuknEbYIeUifJ6qwLKh/u+ZqxOslNeNKlZIoLsvf3blOZoOe8QfGx5dTo6tD+D7TkA4CMoFOKG01EiULL/nutDsQZInGN9xWiskTbj1+VRVuwV4XN03iNHgI1Riv+kOAh2IXGMJ82pUCtCpVIPNnqORSwS13rlKkPJa3Kgx8/nqo6h8GT6oSawyz8qzsFwGOkTiN/CmUjsPAxazhFQ2IwMgiR8srqhANpdnnuv6t5TC8/3mrdtgCtLTqc1SxXlH9DrjbZPwSB5wIJV7uXOFDhJUnYwG+gmnUup+rpLiLqQ2hgS6kpZwNeejT4bcMqFIbe1AG651JXmpoNFhvK2Kfl7OOU2aSIa1sJ9aBB+10IqyYbkRC3pggxqg7K5w03Nvip6ZC8SvGnhTWcQosFDvjazoG90GtxYLk72mLCr2avRoSY9TqgGuRYL562ptFnCUrrCrMrCW0sDAddOoBOxPjhflvM9jqQ9AlSvEuDhaKTFwjh8kzaGFVBOhcgPtUKjIqnWSYQa/7rql2qk3MOa43W9eL1unOZsvBrvRA2OCktjEoswul3DWQgSbZyiyAvTcxCElZD5gHMBabwkqysw9bqmbcsMRWgPEicxfr+F87uq5DwjfjXygf8F0KeenckJVWyUmdxKEth4xXuw1V+bBmTFTG7sb6Jry3XacAsWvtOkCkXhWbAo7bAWZ0UIA3bukwf3IwUUE+ucguXPsVB1FqRwywj7J3/YGyOOJiKBFTq32E9N2WZi+fHBJ+O8eaF6X9P/TfztbcoCKwy1uttDQUxinYLP/oXDyMhxIME5ce0UvAkGFxp51z6alwCCazDRAEeYlUkd2DIR9KNFcAAdpxSkqr1h+cwfOKTsIB27D2nnfdoR39Rt4h2LJB2BWzsMWitl0LbIV+fWxtgn6hhNz8xD2xxA+kEQ9MNFFqYmVq6Bvg9Yih30EhmW1yTC/Ipqv32FRjuzG4VWIz0T1Z0q3ezbzD8ujvIT0snfgs4lxChFppQwCZTmmHr0rRwRja/lsrc1hpS9BKoML4wtueJABxAXb2CMx+5SeoMivg4ixiTPpzqBOhropxfQlEVZwlfTdRj+yNZX/BicpX1UVm6Q5fB6SppzRiUTxtYRPutwA6Cpc80J1myvthdq0nmFdhb1PZ9KptMSg7mBxGtNhWXQn68OjIXA+xOOl+wx36AO5VVAZtQ1lGs8SQ4su5MdBkLeJBs6jS1/OBjmVwdzZaPY04Cwa1XnlF+jpM1jPuqnri/uh5gvFWYbdNq9dctVRWyjApbvtU3ixWkyhYgG0RqmVHL0Fr1lXgaTChChcM9i20gZKq+RGNUlVcoJOcozfrSvNg9vhxN/D4dE66XarLhmm+C9hsXPitbLUbuI6I+4LvQQjtqKFUlkG1BxLH3LWCMLirG+t5wAcU2HgMWz3YwB2J6Sn8CCzmAuRBJOuYGl86Uw50a8j/+SCr8jxeYUOZuFSg+b5K2rPpU3eSpoMIVIxrFxQAABPRSURBVCYZzgACMifwYqh7yJMkBOUGV0d2jXyGyWvrD1hXVz4B639QsUoKHXQQdItMq8rpiSmARfSnQKEq8qvK1wB9g8dJiAQP98CNt5mrZgeWpje9aZHEAOw649NPB9otKzJYRyqd7LB6MTXfQS1jvOvVISqWgYsX+8Xki0JKwusgkKNLlZexgquqSY/eyuOfGdxPVfKVPigBgWaKeWi4e262G+fP2B9rf5XxnY+k66Qrz9R/nWA2sDmBc0hBaqFN7abXWLhRU6ToJ5WFBKZYPwddqqZmp6ChVdyvypraOuxD+xy3LuO6VsyA6RyD4uhq37iMDDnm7abxJqXf/ve96ot22xTU1XrsdaFo3rO3lEHlRK8EPLoYEdzB/vMYSdYBBVs3tYw3i118yPh5aHZ6VTFXjBJWUfVcNL2mfsXzdRsssnLeszNmgJqaPrUuJh49duvbulp0bPnGRJpt5S29yHVCwKEJrO/S0t37YPMJkjjbliRU6RtAABWwwA0195alk9bvXoak3x+YyuHn/vOzwiNz4V1t4/QtBEf/NOHdYCJVF2QOT6ZEPa7PsmnRhCSSYm+yqKydkc96vnCP5ani/+couvfe2DvGGu9UE1nDW6GLLc0yAG2aAXO59s4ClEKz03lXGPYDCqEv/9K4Z871doSL+QQaW9HCUAiS9+W7vgZCkrxs3EIPeXyX9bCXc3nz7PUHKWTtg9oAXAaVeX2rMeT6ygQNWQ2UU6AohL+YFcQGWVd8dDRvK1TrB82loJ0WeucSFuFYWu2mnYw9ONuWJqN49u5fWKNQagc6VFgPojQgU7zWpgK2lJl675BLhvPbRg6lR7g1wJlFtw25+sK8hSrZ1pXt0HljZVQoxHIDq9UFvfBmlYr/cWem60f3HaxXjQi2LlwUiWkXtzTW9qm2wIlVzj+hMRT+mn1PYCcOZX2uHdEvJ+e74VMPtwJpg+xMJNMGKktD8uBK7Em4a0gDdpaqxYykceLDLlgyfLDY9blho1zCNFyK3gXRQc36QzRD54zo5hkU/Rcd65YPysvbuI2Nhmhcrgfrl+oPN8IuhE7jgJQHtY5y1cTY7/ltqTeIimj3rVV2Gv+R4UCbERVOR6BV72cEtkMjnpxjDxOdsJ6RVpWS5HHzjn+/VI2Q59OWlH8lck57OpyBsZyr9i96A5D5bodz/lzQ1bmnvQoxlW4SiX+YRGDLTyZv59YaMBCoW1P7DqXiUE6eyu6CeijZic3u9Pom/VIfgDFR22bhq3QudG4TFR2vmSdpgTByuEAM5ATxcn2CTej+uPQqnOC4Wy1+UNnghqjsqJIP/Kr39LRjmhnTJFBWRL2mO9HVBzDHty2rShKLcqJFoqtscA+1BO1cbTfA+ka31n+FDrHdxLGYucHZPpoiPJktMdBiIL1JAtwZqMuJSjqyuNYmGvGNcqPKMl6VPeFhyYEs7bfo59uNzi1IRZFDabeCue6Bhq70kZkABbgy9X1sWy1yaVHU++ATOJHlR3cflANrXnCXLaKbmYVI57zcFgVaAr181UFWwmcj6diFMGvur/lnqHvn4oUDHdvE0D84ZIo7lA2siqApbpLCrpfB5lq+CfEnb+WRSD80wNEjXbUF+Q1IjAxyIFjkrGMXoG07ECbDrfVtcXgx2wGjb1Jx7F4aKcylCJetoaSfodLd6EtDFqanJRxCR1WzEQwbBjtsTeO+NvQRo/kmxmOPfoxMKD7IcQ+4m+SqM6QmEYpgmN6OoLYVQP0w1sex85PxSwYhVlY2NzSj0NeZhANTX5FjIRFmJTHdoOMGaEacner2ABEtz90TtSOPn5s732TFdj3zpAP4A+AtGK485Y9LPw5JTNVzoZ2ECd/o+ENLl5G4L7qGzMUTE8gxbhTDFh1BRqrVXWv1f+yrXhMtXdvH9b4ZNKzYnEM1gHf3wJ1oNNh1i/iKyi7J+wfoueelnN1fUBa96oMf8FHYCASjZyAdzlLJgSpsxLkHz5ZNtWvkYoSd7P6416t1/ofqtTpWusMd77mOYzzp3Jy6TmHjXNc1uWvkWB3mftiCFrtGON/jaTy9ax5VQ8RIewZIIj9nLbBk3CSjJqqyEOUHZOaiypZU+z0JoLx7vb7oQHuNuvmSO4xMaFaFNHQEnI6xBUYXk/RuGbIo8FtMrO+fxIJ9MdCIP9xBBC6wHhm09JPSFTFTb9TSLWfbDB4M/u8AfxdrbbKD2r7F2pB4UPN8tsZl8kCbQc2wrpU0u0KwZwTHkga32udJQtWyyfGSZkHXFII1JQ9cYiZszyeDLmkMRLOMu+iqrhkcAaKayULzNL2PbcVrAZqr4Xvc4IEhNCVBcUFm2Om9p4YY1J1tewXhr62NwjG9dNNMI1IIKvC6FscawbTeqbf7pp5V7unU9U24h1anw1igm6dBmyP+ev3YatCxw3QVLw1NoSiqGt0jLjKAz1eCdHPqTB7rXEU0bjokBSmEafpyj0J2fTyS1FGLOgTvqngERjIUogHhV6ZMqhD2YAlRSbFgiHX1pDXRLYEgyKo9/nJXAVH96mbXB2iRsq6Ee8vbxg1IIUgJuVO5x2bhTafeEDja6sukW5fCuyCzd9ydTneHcACPc2q09mZgDmT5pKlYq3hbWDb4rWSYhEAin940ZqN+orvuOOK4xcZkDRS2+s0bLdNbLYWlB+64JJzoHB8ExdAfPmLOhhAyQcmK7ikB9XoUdEup8ekqcnQlsqqUYl75vhRXEdpb34zwpF1/5vBjgr3VbyhszZv8KXHbzXwIORthhWp0dwKM45+cjtlxTvqqvaRYPVxC3cyy0vj+SUJn5pfta+y8pdJywaRB3rLEQG7Ghbf4vsrVxD7Z/Wn+vNGn1xFAKYMIwatzXvqfiWZSqIHIuDvQaF+dggV9JB/SB0PBA9D46qvSKYKArC5pZGuSlf0mnlCjBtebRRSNl6mojuB0nWi63o0vfagXS/JJso8xHXwlhOk1zz9hn0JRtu5fxSWTAqJJnnVaxUiGtJzvHwJh3JBeOlad+6SvmfpGgbXbGb3sy7ugoDqDZuXVT2ZBFepmsF8pAMQCOBx6QV+vYKfmlLVaumEb48ZM0OQ5V1u22pj9zFOlQv2xZzj+Lpqxb0tNV0+p8RHHkj7EwHUlYvBCaDwrPRrslsTYjd+kP+4nceBaBbPXfn7HUjfs6kRASr/jXjuzCYU8xbBkOsUCbuQKG0n546iUaOfdfuV4pzwyLbjhOEnUU/+nU61tbNqSB9DNXF08VIm5hmbe+LH0EA9JHDl4+pGVBoADjwM+W5zKmkV+FaQmObbCdKZ6Vci3mSN5SR3bABtASEtOK4HTBMu7BquGd2ga1l5rx9tlShea5r4eNpgow3UEexa2Ob97pgMeurbajBbHiGHNt5TAc7w/bYqQUOrvcU08960WIKBki0svyq2Z0jfvSZuozZajfBiytas63Yaut3deqbC2k3O+Q/knOtID4djQY8Fat8QnvsKw4nj/WAR1Ie362CIs6donj9NLwOWK1ju6kvkAO5rxUlEPuapj04WwKSQu6CWyi0OC4R3PrellbBKBVwECGP54U/uKnNLYE9VYj7nLsPWYSOU9ja7+2F9EV/3+wz3aGvdY8j6k8rE2QWEhgHDkMLDpY+znTn3sp7YOcNKNKXVQEB9+5Ofy+bk64Amm4vE0Whb//pCqH/NPbnUYCNavwM4zVTwIbpwEXLVqquiHlIw18kENcriDOSFDnR4nyr3rlFvtJOLVjWe87cNTCX+AwiclWkxM5waoqS6zmE1SnUuijEjQbCtm915f3/uD+Isa/GcSHal+iLjVG6tQO1Zn//xNQ4300Tq+RyHRB622HbYpgahuows1sSp8Iebddf3lxJ2+vo9JJNt6rFMMcornymD2Tp+BYdnooRZ7Jxj1753ZixSumz+DM59GqsqDc6tXtmrC2HZgYi5Y4zPMzzaDsdJ5+ukxr4mytL1Fd+B4KoluhLKyQASghcr8BdNJc+YAKGR3KPQn+twuHqytvu8mbQ39fDFTLcafa5tueLD79SNJaVI7fFKi7C50gYI2xXSssuC1Ql4JuNUXWI+vXxoQIlLYxKX+as1VZRHne8syEqo7mePKQ9hJjGsbjZkby8vJ3UzFwwF58f5bTWO56wxPB5KAwteVUe7FOjCVPI3PuucsF+n6cv3gRjkk/c3C0+fnSXVsHy1KiO5Bi7vtQfj597HVGIXrzqGNJ3n/AIX/B6n/l4GwmMKJhq8MT7ugZTM/u5ZX+jvDWB9pCCs5W07skwbKKEZJQf+yPwe6A3vHnW1rr6p7vbZxE7MKer+VbiWT3ucaz3gnO7sa5WdGiJkfeth7VrDafYtUPJiYvcpifIW7pVNhZkV6FCKKT5dDngEG6nIdiSJPcIzlfuqVx1h2HL64Pq/VsCg0PyBYMaqrpllH8vR0gyxC6L6xP/kPjYk26tlwnwaOeWn4HyQTymZ+7q2unsOB92XCVaJsp53OBovkTTpN+/Xb4IxnkZZXyAveNjeODzUrCIVupK8D5R0eBGmcrPRq03z6/Cj09HiQfTBRYSna6k9G07R8K2jmVm0tELvbow6plK7I7VVkIl9hII7bJz+1O70gWm8aAB/dGwJhHwcU93LHZedF8pITomVfKvDg+fLLqhSi4M9xqdloy4dTfqZcBA5zYkropqxXv+nO0sLc2nyznwk4DvjW31U+sSvgmNKmQ8po99VIHMTZ/IEQ0ev4EFJia9qNdMxGv8yjMHKPi/Xcvql0bPIX6fI9xz4py5wrN+7mRWk2nyTr6dmDHhPQp8TpScLcwEsHi92myOid98vNkUEYCQrfFpOcWtfC8YDFSQLY3uIvEQh5VynU0+212qd+f/yPEELMmkTuPTqbT/qBWT4/rCafPm02nz4ND/M89B8cxkzI2Hg3YgbN2PoG7hJ9sml/sj+DpPfuJNJ+YsyBwxx3Npr0lZ9YfYQHlg2MeRLvH3n2o4OsZvqujjeuIUCa5cVwDBpB6WBxc9T7Lwzl8TPeE+lxsdtODv08tA+aupw1KJBo6/bYh18Y3aE+TZi7EZpyGvaLyTZZLuJBxIToVQll8eBop58YuTnNHM9Oc9yAcy+dTeP1KJmsvklmWy2Y7t4SxMO/dmw96c53kerayme7ohuukv1bxDHOwztXidUO//FTKx+P0vBWahDqQKGfkRB89rotvh3GGBRnTKT7YfiLnEOz1chgBfZ2WSWvEu449/a2M3f6W86OV48esvt76OHUAz5bj0z3LmlMBqOJ3nUlVQx0stlMhoe+T0vdQmn/MNlsx8n28lLk+lSW4n/SZ1F5bM594vAxfNx4EOYvDpKt32kEqKeAOULijc2kAC0kWWwRQRsisA+BcM+vO2j641+WMzkNPTQdTiCkfC83fWleCQkPW7lu7vstCaTM3zmQ95cHPUzFOzQy7or4e6HOViHzZOq5OuQN8gsEcS5mo6+g5YHHy91AeDRitFc1MJTmk9NAuI/KU7hYzB/Yml+mcRXf6xqLzhI/7lYmgAHY2ylf0ZEfbSaXZI891OAe6fF19PXrVwnrqipjeYdlYZ71tNrBBDUtJhdR84HRv2GQ+Sm65SBwH4Lp6CU3kbGnyzSormK9dKx7k+8gE4j7ZNKxco/9Q2xzBhfTKpNFsmL8OgsgyaFAH2pyES2bXOvfN2iRSGvbwxZxDu/1XJ4O9tuiYhnaX3o9+6WZJiY8weo53n4noRbmCxQdxawWcxGzS60mOCvk2ktfJE2j2fR1N+n/fua8HdmXl01y2u9PyXZSfMlslAOcXAt8uAt1xC6kv5iEdt+heQo0E4ZdiaoOh+5qSkyu+WnehONLOEWyz38fcX/qiYdDT8i1sqZPm3Nd43KmnC86jKD3bbBDLUSgngGoP6/wV3OaYPW14Li5G3Yl3U//72+SQhhZvLmLWfJd6tRlVJtk0kdhc6f9Khf/AjF1JtSWBeJfQwrJxftGbUn8yfmvY+1Hwz+m41s/icK5uNdl+8xVe/HJd3XIVS0QQDJ0bzn/jlta6YpdqWnG3MHYFjpgG3+19P74q97Se6O7eA7i7Vy1PNbPzoen801PFkefQdLHLBI/X4FyqJwA/SgG6gNdT1VfSBEtkkkhkX6Y91ebk/S9udjdcyh/H4k7Ie1zelzvxtLGbZNRfOa3VZVMnFBk6UalAdcNGl6lRjr8O84VnXgN1rbDe0HAPcbBaoCqajhP7bcPcjj3MInLsbNoI8IyJRIZSiALNo3Cq0qB2+6bPiz4dB9RqHEv1fzbR3Z6XArLdbseomocWdpYVwsXqBpxluoamP5aPICkIvrhHO9fHqS/uLtRVmK0E+oiQtXuHmdw35siK0WR0FUjEi9wp5HGjhtt/24BrL0Z6e+bXgVi+TvjteFBr567eBCQIWSutvgHJv9Hwu1RXN2ZdRw3nnR/p7P0A4PQcDxza8VpsCv7dWVOvPdVEZbbFGe0R65aCvNZiaZpvo3TADoRcPSyA/a2zf8GV+L9QWh/vDhLv6/XC1zBznFyMORJe6dyyO69uu9q6NJ55hXVpdJDfhmPXuN4sU8eRBz/FYP64Xz1Mnw59DPffg29MncL2+3xdNTFSLe1FP9Gyt4ZfbXh0P2xUJgux22LZqPynzj0gd6Nsf6m4evTdxpSPP+Zw1cs6izev9R8QzGquNm8+x86aDjt3WziezxQMYndfw2Xku5S3BaLPhzZzPkvEsMW9gm6B9XujHD2o4WF/yGD/HQ47K+lAz7Gx/gYH+NjfIyP8TE+xsf4GB/jY3yMj/ExPsbH+Bh/9/j/krZrSTCjZT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data:image/png;base64,iVBORw0KGgoAAAANSUhEUgAAAOEAAADhCAMAAAAJbSJIAAAAwFBMVEX///81i97///7///wxid4sh90mhd0gg9wviN4bgtw0i934/vn///r8//sag9slhN3y+fo5kd3h8PZnqOKfx+ozjt1PnN/3/Pvs9vjB3O+Qveemzeq+2u9YoOBHl97f7vXU6PJ0r+OEuebJ4vF4seOx0+4AfNqsz+uWw+jJ3/GDt+bS5/RYn+B1sOSMvudBld+70+7T7PGNxObn7/egzuqewux0tuRZpeCz1+7j9POjzeoAeNh1vufE4/BirOGz2uvQtXH7AAAgAElEQVR4nO19CZfaurIuaLCRGxsb29jMZmpooCE5OblNst++9///q6cqSbYMhk6ys8+wVmvtobsxtkuq4atBpVbrY3yMj/ExPsbH+Bgf42N8jI/xMT7Gx/iXDkq7WRbKkT116b/7ZX7rIMSfv2x3r2+zKGWMeZ6XRoN4n2yKnNL/clIJoVmxXZyFcB3OGWu35T/4H8Y4d4Tw4mQVUkL+3S/6q8Nf7aaecHj77mDMcdlgtMr+3a/6KyPfxDzAdUNKmCOHC8SyyBE9R68pfiivizf5v/uFf2JInsvH08DpGAIc4Q0Wp/HlpbhIEntFfphsktNiAOurqew4QbyRK/nfIZb+JOaOXjsnSOPdyzdff5Q4ksKJ/oU+fRvuYs/VbNzpsfXhv4HCfJcKRR4X6WLTr71zIolxNrXrSX/zmgrewdV2B5unO/f9lv9L9RH93Py4bn/tOIo8NzoVpHV1Gayhs735Li12M5TRNnOjpJlGuoxX3X8RkTTbTIumZ9FiIVCwmJsui2vqYGyBwvHtB/Iv891ZKSLHS5pUK6H7P6Jd/1/AxqTYM95veHvSjwN8RS6mk6x5tm0KKaE1S0jpaiGQAZx03G168t7lwXTy9y4koZOBfIt+w0fhUqgl4Pv7E73tAYX4I129BbPFNqzRmI88pNGNVk0P3zvAHuOsiT1+yyBke3ZZm88bHr7BV5OW4fRII2xgDTfygmx8djvIkpP65dk4xRu5cX4DdWh37agl/nt4lZBL1IP5Xd2S0D+6yF58FD68xyfQpZNw8OoZc9ILrr/xlHggzJ3gllUJXSs2Ph/+hlWk/SlSIca3H40D1C/B+j1g8km+IF8Oj88S0HCXczdYNHwlPAWwvmJ6I+6kO1PINtj99mXsJkhF21lf35rkb0i6Oy3evcsEloCn3W08XSSrLCzCZpGSSgt5fnNDR+EqEOTE/u9dRn8hPJy82TXrkJUHGoZ7lwdfl15SPl9dxjs0erPJ5JA/Edq661SQ1iTlsIyLG8OxU/a2zQfZ71zGbOBojPml/lKEJi44Q+7rXfeA0vlmOY1YEDjGzXB6bsDO8W4oHcR7RGYLV84pj+ZXF3QH5iYDv5X/FqAjndRspu/qXi0U7cYC+e6leT4JnY9jCbC1XqmPDnfFeT8Jb5CPvvcEHcrgUjeAJDfemLOg9Pt0eHeOfpS+7T8pPWrOcNZXd8O1lZq9ycDLFy9GZ9fpWNQpNWGTi57TNU5T3EvzAehucaVUyESLYttN5C9/nF/+ikfifxcJoUtNIIv82qekD8LSdrdNTyB5EgnHUCZd+p7rein8cvR44EqOZZXntLa1f7ida9bsLoEYsajLPj0ZEoUEjxPxfCusPzrIKvpDTtPK3DAo6p/PPWAj3mSbyGERGG7qOIIf94nULmEfLX6W5/PheDnlpf/PxeBSzl7+hxCJ/nkDz3be6iSQqf4am/mSXoefm0DWjxB4Es6rXMfI8P2u/nkBi8DThrvT1VSUDuJ5vZmbRSgC8C3MZf58u4gC5QSzXrTxgTOLDFhjRmoPGdRIJNm5g5q93UukLMwY8xo9gfdGd+GyNGtVPDqoMSMp4NX47NZik8PUZZq86bimCw/ulfdEpOM0EMpxEufJ8ChEuk76wXM5b/2Iw2Pqkt4vAyAhJQc5bfwXSKSx03Y/kdY80HerOxSkABbla//6e9LFUOvH3Nk4v9KTL9cUwhfIfBfhV5jSuVwsv23KRSNPA5zJyvqRb3KqAs1XI/mEuNNmXv6z6gYQIDt35f81z4sNIdV6kT4Q2B5cyzj1d9qF4q8HcvNQXMMb/1C6US+xa4XknFnlWtDhEcmuHkUvkumHWjkw+eeDUCL5cwTu5B16UmJyvYTuUprFMv5A8lStk1fUv1actYsxapxTmPomD1gS2V84FYmsNBFkK1SYlb8ZYSaTDZCpOMWRfgYFFe0sf4pAMoFpYRL2j9VzpXUlrbGhkDyd4bEpGOShxYf0hI/l0sVoFguYbecWuuPo2iRKK0gqAh1Qnr3Y2PYQ/BG6QWFnMzkVe1h/cfgZCkO0A7G841TNVOzLJRSFoTCGJy53aO4vJTHKQkswedfFmAeNcRpN4tqOHYOta5ExyBt/o0s5NcHJrOtsKjGBXEV1nQb0V5rw8SA4KRAUy3Fee7CCNOYGe4B65XHXjx0UUH3nIQbMnFlx77at1pfgJtZmDRpZFLJY/mULRLDzEzxcSor5ZvIM4IpuQIK4pDvHZXAn9258S2COmkpIjT1B3ASTR3diqkghG2DhsxRx/w0xDYJVkoDssyBpCrGYEcob9z7d9ShiG+B5IT3gLVNgiWwmp88t1HWF21tDTmcI73mWtxuwn1tEckJ2SYnicAGqoZu42lSTAqcOORFX0XMnhPgLRB/n+d0YCvWzEFBzb5iHfqPfRGuS2BmEoM6Yp6xUjpKvAgJkwHqIhQ9Smtx5qzXimrG//YhZJAR1U5stJGeeJaKEqIXUrZ6Lt6cZaBn3RSkCOgVZDFZPCM7dRaPKlnfsT74uZh5HDewF/Dzdbw/ZdRaRZFNbEnmEK6OjQggeudY2256cTKC8f3Zg4oc4NXzU+nPyPondf1JlTh2JiOauupG/CKR1V4j/Vd7NNQCO0je4uTdFApOGpSEknKyjAIA2a5dcKO1JwI+7g1/Zcfiu71kUYhbOK8NeaMBUDIXAdSyQiJ9ksZAKMUOlw86S0W/DZNcvtOuTBGckWEnZeo4zMO8z+ZdAASm0I9Mys0mQRASP7dWNHNBWeHkLbGNeo4AH6XqloxH5Sa5/eHUlY4V1M9DrgaIAjRjE40A/hK3uDC8P8lZxfkcYyWpNAAXBmoctEkk73yIXRKB7eBOCasuzXGuCag50XwNCLdbMNSkoXDb8SZLMtdcIRO4wbuinkgNXok7h2SJQonJYuQE6xP4ZDa93kcs4+W4E0Xkh9Jw85tNMcoVW2hLeHxLJ9tlCPTYsyblSy08oXdENgUR6GMY76gWzeLQdfoNo4iV/GS+PqVu6TsEC4PlcrGlLatPKQbZYVN1wEqAowM8H9VJiERKSGRDHx0Qu6WPLv0wNq3TkYvbBUcAIbVsoEQYedRa1WcoGHbVGV3cupnr5uIhOQ7XqGbgBSoaz+Waf6hnouK95K4zEtrXpuYNZqVFZ9FRfkAU30mLcYJ7iY5V9k6qmtRLnBwiVFM8jBTwM9JBTgjdy1nhBCEAtrcFtipEhhE0XS9GEC6EID6JTUf71C+hD492qdIy6jAdJzpm3WM+2Lc32ahVr00ZC4NNYSVqsJ0JABJwqiyjfMnd7V35s7W1nwIBKlQrgkEyFQtudmXr55Q2PEsQ3rye0i2V4k1487Qi9DW3Jn9sUYiiHrmK1kM7xxDyG+Dm3zGJQiyBQ4CGBtyRPU0PinmpB7EgcRDxtqxvHJhBSIhAptD1q4jAwleo7fdCjb/YrUwwLpaGCzRqjggrHhXHjeV2zXVGId6D9V+VweYjk4U9xpyLRq70uBUGNEDZR/02T6MbdFuoopHDA+F03g0YMULsKTK9bBOMw7UpnK3VtZ5ZUaM89wGcQwQ0mYNiKSCWQbrOMEMW4ohBDjrEJBSGQpom1iHxauwl4c2V+bq39YImbfZykGKGf9PzvUCj9EU9iIUgutHsTkmsC24F+U0AVzshelSdII6AgEP+IxA5Ja4IupZMOb9X2vIlCoHEYGcW6b6n0RjncUy0iCg5Nql0AqW6097ojC6YplB6KkzQbRXqW35X/n2DOICvDwKxQ16M0ezU1A0KoMxn0Sa3iYYwc6i6bQnzIpY3+ob8UlUDUzWLpNalJTQFu6V+6E+2giw0ESJBLAUqfGwnEJTIUSlCqYbA0SmoKCdicXs2e1sMHCMNZqpIvt/gGBnhPzRRK66mEviO5kr717LCx2NrXbeVreNqKfGvN9eKLzx5YODnT6Cw0BqYIRGZgiV7Arr5s1DzyWd5Vq4FLmNpCiJ5+UEUTKfgX8GYivhOjDYP7Pn4rVOk7SJz5p0FaUchq2qYblYtIdhKQKK3G4n2nzYDF1wDARk0UZl5bB3bka6S5UVM+/RPvT4F1evbbERAJ18rHEqrAE78nBq2uqsW4k2qgOyCLgbInNU6tYjQtDF+AJOIjRpvSZHOpnsDiE1gIjG3cDGBkiV0hfigvVVFSV74rfUM2REWa2nChHyAGt2neIoU3+SJQ7f2XJJ4d4eNZNN1v5rfAg/pbxH/BEH/z7OCbrW38cxnOWj3LR9EXBgnV+KiUmLpHk0kcYUhijgjIuSBQSaFGaacwxFxcqUECEErYQVQ6UdqbOVdeGqRoAtdhVSWb46aLT1nN2ZLa2EQIIQpF50u3kkXXrlyAio4IXyqUPrFcg/4Zosb/yyA4mOE7uMNbAinmj8WLvIa1oyV4uehGD59xulBFuZadIZCNdU72K2LwmGNm04o2SVNwDGz1b6TLCRaWPpLuLyiqM34dDQ0p0uprNlT05UwFyhbFzhneyY97oAEgBNRXGLxBEJ+Qm51P4MewNFURUimUXEXYMnlXtFXljAB6TO1geyZ9cs+9jDBfZIKihKyOwqwFU2LKjSvMxWCiox7ER/+e9VV0rUBIF54MMmu7lj4lUtw7sXL2HT4DEukevga8UwRK8dyu4VzRDqgVV9PFmOwwYB7OM9SJlNFEGLcpCDAWjvQiVUpMaSCSL3QOgzmuN91jcOw0TU3OlLkDpdhVAENSBkUzsBgEw/h0pDlXU6QGaAClw3O3zSP4CX0NZ6IsQVvFp66GCnUAOiegUwQCdGl7GHq+Xfm3WixLLaGlLlQEDowjQRJdoF4icF2u5i1AuTw5ahJpPtzrAj8WLJ8g3qMJVPiPHYfHZ6XCTXTKtlPgRjpomQGndjDwTk8BUnhR14tbZbpRFB7lGx5ZW5zg/RIBlhHn6tqQzXXUvyQQHPA2By1KFIlSFkPlPHfct6ESo9Btl7yeDbWD3Dv3u+gwBcpVghAbczo6HOGr+hKtYfWYQFIFP0flFkjuJBKuSS4lY40AbqFpoj7x0KJgOpsgkFLrBOrL1sAEeMmzs9Po/BtIPIJvumOsb2AiLsxFuUWhHEWsCnFSLLBwtC+I6bJ2Z7+F5xEVN7myS76EzFo/oAlVPuJRbIihQ9ymNfUnQSbxqQP8qIRXKyVgUtttevKUR11SjACuZGNc/TbmPmv1S1cUSnU5Vea6jZEv89clKp0/dAxj9cxndfBEEF5jZoOo6hMMWudBgloI/3Abc9MeSzCX0wIoib6qOiC8b3gdjd/2pABZa4qQzq3uSi5K4D13b0dFMYqhKCQqXEcmZ61yqmIygjbN2WgrT4oMAivc9mqkPmEqT6zDc2Itn3NZK1jaTKEq5oGqtVBABGvtKhWGHw57VzBBiiqztRuIAz/ZmrVQ2KJe1US5oZAeInRZCMUF81zb10I2ZfG2soFyzbRS11PFzOTrRZQ+YlcuvlyYuxTq1XU+kRA4/qRjWYrFJN6padJc1KMZqtzMFu4Qk1aeXeWXhFLEtRNHx1x5DBnmq9qOTaAKurTZcwWhAF6IF+v+ElBppvI1Rgcvru/TV3ZPDr8qCqVvk39utcbas1ioD+UjuV3WAgFZ21N8EZbThi+p4kQzq9xXYsjDWPqpzEvmT9KNQFRCigHE7p3/GQx2Y9hFA3otf9bKpcrrAtHcLqmTqt+8nEkHYyCeLFQEROTkushHp0L5V/ySBvY6dw+8HthRL7lA/LV6HkZPuKVZu6bkhbOTeculw4Meqk4eSFfQiDGE7/hmzyVWlWiVg20jxUJ93YIYY+3amQHgLNJPXJiKLTAoOn8l7eGfNafgm4rOKAWpbFu7csPA7eDW7XPutQOLSQFjWLUo/imt/AKxVbkJ33L42swkeckcFM2gW37YOfuEEIqpX5vVIP7mWmwKXqL5ODTZDi8s1zAlZGOJIvmyMmWNEKeiOgVkChFJAijDmhGYDTtkB5am+p0uXIsW79sg6X6jdFcD35yPIeka7lWqelp5EY7SV3P0tyu3kA7qqXoiNQqAaLUCwohiC+M1cqLepOjY1mz8RSNvWEOi3XsWmMSW/FZNV0uNzKwQGLgllWaliWvTwgLGPfGW2gR6fARhCLJiplbH+vB5g2moQtQFD2bZzrpIDOIYEsipp74bzLUuBTN+iKzL30KtDqULSDK96IFx1UmkYHs5IWdAl9Xv4DoabU8vxwZPyZDAuIr+/nN3vhD0ghouDZ+SSYhxT9uXAUghvlW/yxkAiKleiM50AmGv7SHIUPGHVR0DQjZSJdRbY2DYwPAIfa5r31DYCEQzqVIoZPfc9Nbm5Y+b8QDXkDORhLumuZCG4+y6wRPolsgKXkBAtGfJPqCCQC/B55bWHIx3ldUDNXZ4rjDK4TlTGh9uQvUSSj2qqCISZdvmlr5InhCW4gFI96rxx6nxrQ2F0n06m194wJuvQjA760ttGeRVSAu8G8eSrO65nHbyvUW09nc2ifq6hOLD53X5ymPwVBRzugdtXsRF4hz18aRu7yGDymYVk2YSf7rIxN/P6SMCQeEGD5bYHr2YnJ148VxNpDTYbFBRCKH/QClXMoCpxddmC/SRQIbo1ilfkr4+Fy2Nd9y+AgWQQsuOJRcyK6MGCplVtbQEfGHUpL7XefTSMG3FWPAHOy7LwY4ZPToXxzKBkJRpVzYX4npc105gPEoZgDNavQC8uKXDzLdJhLZSBdv6Kj8ayQ9XM/WxRI7czlgBvqi8e7AlbYjekeTxAkKtTdb6/rr33l9HaV0nYjruTaunYkbA0gZSmXIdJkKVpESRQX0Mcpx0c11TlZ5zJADLBPhn5Y0cIESs1zBmNccik28YWIXdYEsgEDB3H740c9w9zClp9d8n0XuiZ3c8s1OB8Fg75CYXhGncNhNQZYai6Gy48oil+qw2vxQBe4NHozZdgWlxwN3Kgrhcs8CCE5BvCr6Uv0IIFgI2ugrnLoHTrSnmI333HRJZeli4x4tTC7HN7OpbXFNjLuIAQxIY4Uk8+W1f+dHlugxdD0AlAfCVAh8ryJsI7clFUI1UyWHh1iAigbmVS5o/li9he5Or43skuiL4JnlHWF6jVC22sACO0xmYPVd6IALkESk3jkp3sIy7fJLwAAQRAjQDsCeY7M9SDTUhUCCsNQNf0FKlEMIB9KPDwXdGurWrwcjh4cWgaZIDSWuLBhFbVRCiRsjKKGrCpR9AVM4KYqmFYS2DWaRt5WA6iNS0nlwRDpFSunT0IgOwtbiSyqs6VjgSVKk0sGSFjrnbKIyMXTmk83cohEcDhcrVURSiSq9uIeWSecollXwnIDxPsLqxg0kLVEzG4wPXEFKjaNnaOsIkZ1lj+ZCpUlNDISgxC0+h49FSLtZ5OC/ODS+Mc1Ybg8cUYiYQfDTLxk/cWqCXgFwq1gcEh2TlWPmDfiLELEqmxh3WWGCIcxAAZ0BJjo79ABumT1me9+fzfh76f7rywU9h/kX+oTgc/k/a/7f8cPiWoqeuszNXFI7qFNKk95hC2Bs1lPiIvR4ml+04SXa7ndRkncVwsx2P5W+n0WhQshZwmYscCTKGFYxYm8dNthOcX1RLWB2HCB7AqVEnUCLiedwVckgFwNCXCwL5u+vKf2DZ00BCSR2YW9X5lLvcqXl2SOH5XbPvqF1SLIBWBdI75lxvUeWO0zO/mvjbgKmkHKJVjB2j6SgzSVuTdcJyKARgUBDQ0e7hF6zyfO+NFDkhIV9qIuaM54vvjijqNX0kPP8gens8DIWAwzj6bxLIvLZU1MEKD6riC/gA9BWUlWLMvrOgFYU/NpwtRYe/HBDHpZnHvy+vCmsnj25qeVVM/9tm1Y/VJyaihsFejIrPVRmsykCV8a2VKoKCVX5xMR+AxbkmLgGLwiRXAifKobZGyB9cR/7rutyDYKAqEJLeq76bHu4WckjLKOJFi+TFvEx0+nbF8/VI1ynwJYjDLPVAv0u1mUKcbiB/S6H/S5qeZyagaMKP5yeIBQDVehtMoGss9KxjHUko2ZmgYVSZnFLTFFKnyLFarQ4XAIT9w8tkMpG/roZSYqfFi2SLKAPU4qfWCixyf75K4m+RuKwDKcWpsRrkEYV83fWzrIt5a0LNWDkQSSh/7cagC9WMqfrSXtIi0qZkYBTUfQzKyBQbYKxpAPhNuYq6qhrBimdlmSSFpXeteTxo9QXj01YY9XVJlabwbeBBrWXkLFQGtgqyLh7pGgEChCDGshbgtNlpQYg0KF1KyEwF8aRNO4DZ0D5Aal8Lawb6dp/oZL98G00V2EOryohC/srKdWFJZLgJ0vOG+NF5UY/SaJEKwidcNOMNtEj2eBH1MltBWHSXSp9W2QNmFmmky6BJK1wr+NZWhSv6aSoCh9sLxwWhOo1qomsQB7QwDTJ9iQBIv4AoTfEVg5fd2EublKQXHRSpVQS0Fl28Hsyb0+u4BVnXAQBgmhKY61goCykdlmqsSnUTk3eCFGqmShCsWBMEnux4MOhWQzGNxRSm+tMMYirUj2IK0+OxWoiC/0NlMUytOIzhY9wm2Rn0oRUTBuVg+xYgPJG5naovBTYkoEaUJ+5UKccXXWMpVXvWMk6CKH0xybR2DAgj4PghIfseam3+tfhDGvUJdxJQAG1WHHb23t+zLhlVYggdMej0sUFkQQi8YvUjAFttvTN6T7PyQyVYiuS5Dp9auaRQz6dKj21VNrh0kGCjB7eqvRDz47aQlali5aMdzHY4e35BhCT5g/yvjq+jDtA/RnjPPJ4u4vdADV9K+MdY5aWFvFJ+uCySwioEMNLJbbjgZIKF1cVatShArWe3CvmiiFtuCx3oLPpLVWQRM+WQjENlbNOMdKWKhqhBqlUKF/ys2GLkdjqPVxBGCi/VeSuVOMi7XVa5qTkAukDBkd6EMUS2M2kSp5hPynTwuyrdSnjNXYKQd2dNYbuJxVUKsLeUvKBI08XzBp7zXUWB/+Fnat+5z98nrxxVk4oN5O7r72wVVGeaS46kbLtgLzgxOATiIDryaG1rhviiHSGHYoCZVLlXWwfEsHwVpYjp+DRjg1i7Ee5eA5B34jl6AZSozKoNjhAPs9xDQJ6ldvjc0lsopBNk9CbsD61G5lVsqpPBKaFmExFIrl3bAIpJhGR7FVrTfE8I8KZSgnTtnHFDm3rpOFnN5/P1AxGUFqA9CEQQvSZYzerXM4hWihIjwiax8g+jPaAwT8s/mNIqhQi2RtGNYEjRSv5pIkei1rOFgGJyJ3R0/aY67YzOp66oX6Fz1bvoXI8DLtgjHeMseRCGgMWoVy/CegpUubUZ8BKBLjOdL0p7IeaZp4L2rtSkJoUYGpwGL0k1wBkSmhivTmIibqosCQmzGXrtyfWrGiiP+zNxSlTOWYzp8J1guBlpONfrAjJg57WBcQIr8iadg1Isd4tSW4pCh4C49IyoMfkvvq70Ao9Kb66SWotuX/Ud1ty4Uj71YzFYYoHU7FphmPyUCg3DTvc9ep5QOuknEbYIeUifJ6qwLKh/u+ZqxOslNeNKlZIoLsvf3blOZoOe8QfGx5dTo6tD+D7TkA4CMoFOKG01EiULL/nutDsQZInGN9xWiskTbj1+VRVuwV4XN03iNHgI1Riv+kOAh2IXGMJ82pUCtCpVIPNnqORSwS13rlKkPJa3Kgx8/nqo6h8GT6oSawyz8qzsFwGOkTiN/CmUjsPAxazhFQ2IwMgiR8srqhANpdnnuv6t5TC8/3mrdtgCtLTqc1SxXlH9DrjbZPwSB5wIJV7uXOFDhJUnYwG+gmnUup+rpLiLqQ2hgS6kpZwNeejT4bcMqFIbe1AG651JXmpoNFhvK2Kfl7OOU2aSIa1sJ9aBB+10IqyYbkRC3pggxqg7K5w03Nvip6ZC8SvGnhTWcQosFDvjazoG90GtxYLk72mLCr2avRoSY9TqgGuRYL562ptFnCUrrCrMrCW0sDAddOoBOxPjhflvM9jqQ9AlSvEuDhaKTFwjh8kzaGFVBOhcgPtUKjIqnWSYQa/7rql2qk3MOa43W9eL1unOZsvBrvRA2OCktjEoswul3DWQgSbZyiyAvTcxCElZD5gHMBabwkqysw9bqmbcsMRWgPEicxfr+F87uq5DwjfjXygf8F0KeenckJVWyUmdxKEth4xXuw1V+bBmTFTG7sb6Jry3XacAsWvtOkCkXhWbAo7bAWZ0UIA3bukwf3IwUUE+ucguXPsVB1FqRwywj7J3/YGyOOJiKBFTq32E9N2WZi+fHBJ+O8eaF6X9P/TfztbcoCKwy1uttDQUxinYLP/oXDyMhxIME5ce0UvAkGFxp51z6alwCCazDRAEeYlUkd2DIR9KNFcAAdpxSkqr1h+cwfOKTsIB27D2nnfdoR39Rt4h2LJB2BWzsMWitl0LbIV+fWxtgn6hhNz8xD2xxA+kEQ9MNFFqYmVq6Bvg9Yih30EhmW1yTC/Ipqv32FRjuzG4VWIz0T1Z0q3ezbzD8ujvIT0snfgs4lxChFppQwCZTmmHr0rRwRja/lsrc1hpS9BKoML4wtueJABxAXb2CMx+5SeoMivg4ixiTPpzqBOhropxfQlEVZwlfTdRj+yNZX/BicpX1UVm6Q5fB6SppzRiUTxtYRPutwA6Cpc80J1myvthdq0nmFdhb1PZ9KptMSg7mBxGtNhWXQn68OjIXA+xOOl+wx36AO5VVAZtQ1lGs8SQ4su5MdBkLeJBs6jS1/OBjmVwdzZaPY04Cwa1XnlF+jpM1jPuqnri/uh5gvFWYbdNq9dctVRWyjApbvtU3ixWkyhYgG0RqmVHL0Fr1lXgaTChChcM9i20gZKq+RGNUlVcoJOcozfrSvNg9vhxN/D4dE66XarLhmm+C9hsXPitbLUbuI6I+4LvQQjtqKFUlkG1BxLH3LWCMLirG+t5wAcU2HgMWz3YwB2J6Sn8CCzmAuRBJOuYGl86Uw50a8j/+SCr8jxeYUOZuFSg+b5K2rPpU3eSpoMIVIxrFxQAABPRSURBVCYZzgACMifwYqh7yJMkBOUGV0d2jXyGyWvrD1hXVz4B639QsUoKHXQQdItMq8rpiSmARfSnQKEq8qvK1wB9g8dJiAQP98CNt5mrZgeWpje9aZHEAOw649NPB9otKzJYRyqd7LB6MTXfQS1jvOvVISqWgYsX+8Xki0JKwusgkKNLlZexgquqSY/eyuOfGdxPVfKVPigBgWaKeWi4e262G+fP2B9rf5XxnY+k66Qrz9R/nWA2sDmBc0hBaqFN7abXWLhRU6ToJ5WFBKZYPwddqqZmp6ChVdyvypraOuxD+xy3LuO6VsyA6RyD4uhq37iMDDnm7abxJqXf/ve96ot22xTU1XrsdaFo3rO3lEHlRK8EPLoYEdzB/vMYSdYBBVs3tYw3i118yPh5aHZ6VTFXjBJWUfVcNL2mfsXzdRsssnLeszNmgJqaPrUuJh49duvbulp0bPnGRJpt5S29yHVCwKEJrO/S0t37YPMJkjjbliRU6RtAABWwwA0195alk9bvXoak3x+YyuHn/vOzwiNz4V1t4/QtBEf/NOHdYCJVF2QOT6ZEPa7PsmnRhCSSYm+yqKydkc96vnCP5ani/+couvfe2DvGGu9UE1nDW6GLLc0yAG2aAXO59s4ClEKz03lXGPYDCqEv/9K4Z871doSL+QQaW9HCUAiS9+W7vgZCkrxs3EIPeXyX9bCXc3nz7PUHKWTtg9oAXAaVeX2rMeT6ygQNWQ2UU6AohL+YFcQGWVd8dDRvK1TrB82loJ0WeucSFuFYWu2mnYw9ONuWJqN49u5fWKNQagc6VFgPojQgU7zWpgK2lJl675BLhvPbRg6lR7g1wJlFtw25+sK8hSrZ1pXt0HljZVQoxHIDq9UFvfBmlYr/cWem60f3HaxXjQi2LlwUiWkXtzTW9qm2wIlVzj+hMRT+mn1PYCcOZX2uHdEvJ+e74VMPtwJpg+xMJNMGKktD8uBK7Em4a0gDdpaqxYykceLDLlgyfLDY9blho1zCNFyK3gXRQc36QzRD54zo5hkU/Rcd65YPysvbuI2Nhmhcrgfrl+oPN8IuhE7jgJQHtY5y1cTY7/ltqTeIimj3rVV2Gv+R4UCbERVOR6BV72cEtkMjnpxjDxOdsJ6RVpWS5HHzjn+/VI2Q59OWlH8lck57OpyBsZyr9i96A5D5bodz/lzQ1bmnvQoxlW4SiX+YRGDLTyZv59YaMBCoW1P7DqXiUE6eyu6CeijZic3u9Pom/VIfgDFR22bhq3QudG4TFR2vmSdpgTByuEAM5ATxcn2CTej+uPQqnOC4Wy1+UNnghqjsqJIP/Kr39LRjmhnTJFBWRL2mO9HVBzDHty2rShKLcqJFoqtscA+1BO1cbTfA+ka31n+FDrHdxLGYucHZPpoiPJktMdBiIL1JAtwZqMuJSjqyuNYmGvGNcqPKMl6VPeFhyYEs7bfo59uNzi1IRZFDabeCue6Bhq70kZkABbgy9X1sWy1yaVHU++ATOJHlR3cflANrXnCXLaKbmYVI57zcFgVaAr181UFWwmcj6diFMGvur/lnqHvn4oUDHdvE0D84ZIo7lA2siqApbpLCrpfB5lq+CfEnb+WRSD80wNEjXbUF+Q1IjAxyIFjkrGMXoG07ECbDrfVtcXgx2wGjb1Jx7F4aKcylCJetoaSfodLd6EtDFqanJRxCR1WzEQwbBjtsTeO+NvQRo/kmxmOPfoxMKD7IcQ+4m+SqM6QmEYpgmN6OoLYVQP0w1sex85PxSwYhVlY2NzSj0NeZhANTX5FjIRFmJTHdoOMGaEacner2ABEtz90TtSOPn5s732TFdj3zpAP4A+AtGK485Y9LPw5JTNVzoZ2ECd/o+ENLl5G4L7qGzMUTE8gxbhTDFh1BRqrVXWv1f+yrXhMtXdvH9b4ZNKzYnEM1gHf3wJ1oNNh1i/iKyi7J+wfoueelnN1fUBa96oMf8FHYCASjZyAdzlLJgSpsxLkHz5ZNtWvkYoSd7P6416t1/ofqtTpWusMd77mOYzzp3Jy6TmHjXNc1uWvkWB3mftiCFrtGON/jaTy9ax5VQ8RIewZIIj9nLbBk3CSjJqqyEOUHZOaiypZU+z0JoLx7vb7oQHuNuvmSO4xMaFaFNHQEnI6xBUYXk/RuGbIo8FtMrO+fxIJ9MdCIP9xBBC6wHhm09JPSFTFTb9TSLWfbDB4M/u8AfxdrbbKD2r7F2pB4UPN8tsZl8kCbQc2wrpU0u0KwZwTHkga32udJQtWyyfGSZkHXFII1JQ9cYiZszyeDLmkMRLOMu+iqrhkcAaKayULzNL2PbcVrAZqr4Xvc4IEhNCVBcUFm2Om9p4YY1J1tewXhr62NwjG9dNNMI1IIKvC6FscawbTeqbf7pp5V7unU9U24h1anw1igm6dBmyP+ev3YatCxw3QVLw1NoSiqGt0jLjKAz1eCdHPqTB7rXEU0bjokBSmEafpyj0J2fTyS1FGLOgTvqngERjIUogHhV6ZMqhD2YAlRSbFgiHX1pDXRLYEgyKo9/nJXAVH96mbXB2iRsq6Ee8vbxg1IIUgJuVO5x2bhTafeEDja6sukW5fCuyCzd9ydTneHcACPc2q09mZgDmT5pKlYq3hbWDb4rWSYhEAin940ZqN+orvuOOK4xcZkDRS2+s0bLdNbLYWlB+64JJzoHB8ExdAfPmLOhhAyQcmK7ikB9XoUdEup8ekqcnQlsqqUYl75vhRXEdpb34zwpF1/5vBjgr3VbyhszZv8KXHbzXwIORthhWp0dwKM45+cjtlxTvqqvaRYPVxC3cyy0vj+SUJn5pfta+y8pdJywaRB3rLEQG7Ghbf4vsrVxD7Z/Wn+vNGn1xFAKYMIwatzXvqfiWZSqIHIuDvQaF+dggV9JB/SB0PBA9D46qvSKYKArC5pZGuSlf0mnlCjBtebRRSNl6mojuB0nWi63o0vfagXS/JJso8xHXwlhOk1zz9hn0JRtu5fxSWTAqJJnnVaxUiGtJzvHwJh3JBeOlad+6SvmfpGgbXbGb3sy7ugoDqDZuXVT2ZBFepmsF8pAMQCOBx6QV+vYKfmlLVaumEb48ZM0OQ5V1u22pj9zFOlQv2xZzj+Lpqxb0tNV0+p8RHHkj7EwHUlYvBCaDwrPRrslsTYjd+kP+4nceBaBbPXfn7HUjfs6kRASr/jXjuzCYU8xbBkOsUCbuQKG0n546iUaOfdfuV4pzwyLbjhOEnUU/+nU61tbNqSB9DNXF08VIm5hmbe+LH0EA9JHDl4+pGVBoADjwM+W5zKmkV+FaQmObbCdKZ6Vci3mSN5SR3bABtASEtOK4HTBMu7BquGd2ga1l5rx9tlShea5r4eNpgow3UEexa2Ob97pgMeurbajBbHiGHNt5TAc7w/bYqQUOrvcU08960WIKBki0svyq2Z0jfvSZuozZajfBiytas63Yaut3deqbC2k3O+Q/knOtID4djQY8Fat8QnvsKw4nj/WAR1Ie362CIs6donj9NLwOWK1ju6kvkAO5rxUlEPuapj04WwKSQu6CWyi0OC4R3PrellbBKBVwECGP54U/uKnNLYE9VYj7nLsPWYSOU9ja7+2F9EV/3+wz3aGvdY8j6k8rE2QWEhgHDkMLDpY+znTn3sp7YOcNKNKXVQEB9+5Ofy+bk64Amm4vE0Whb//pCqH/NPbnUYCNavwM4zVTwIbpwEXLVqquiHlIw18kENcriDOSFDnR4nyr3rlFvtJOLVjWe87cNTCX+AwiclWkxM5waoqS6zmE1SnUuijEjQbCtm915f3/uD+Isa/GcSHal+iLjVG6tQO1Zn//xNQ4300Tq+RyHRB622HbYpgahuows1sSp8Iebddf3lxJ2+vo9JJNt6rFMMcornymD2Tp+BYdnooRZ7Jxj1753ZixSumz+DM59GqsqDc6tXtmrC2HZgYi5Y4zPMzzaDsdJ5+ukxr4mytL1Fd+B4KoluhLKyQASghcr8BdNJc+YAKGR3KPQn+twuHqytvu8mbQ39fDFTLcafa5tueLD79SNJaVI7fFKi7C50gYI2xXSssuC1Ql4JuNUXWI+vXxoQIlLYxKX+as1VZRHne8syEqo7mePKQ9hJjGsbjZkby8vJ3UzFwwF58f5bTWO56wxPB5KAwteVUe7FOjCVPI3PuucsF+n6cv3gRjkk/c3C0+fnSXVsHy1KiO5Bi7vtQfj597HVGIXrzqGNJ3n/AIX/B6n/l4GwmMKJhq8MT7ugZTM/u5ZX+jvDWB9pCCs5W07skwbKKEZJQf+yPwe6A3vHnW1rr6p7vbZxE7MKer+VbiWT3ucaz3gnO7sa5WdGiJkfeth7VrDafYtUPJiYvcpifIW7pVNhZkV6FCKKT5dDngEG6nIdiSJPcIzlfuqVx1h2HL64Pq/VsCg0PyBYMaqrpllH8vR0gyxC6L6xP/kPjYk26tlwnwaOeWn4HyQTymZ+7q2unsOB92XCVaJsp53OBovkTTpN+/Xb4IxnkZZXyAveNjeODzUrCIVupK8D5R0eBGmcrPRq03z6/Cj09HiQfTBRYSna6k9G07R8K2jmVm0tELvbow6plK7I7VVkIl9hII7bJz+1O70gWm8aAB/dGwJhHwcU93LHZedF8pITomVfKvDg+fLLqhSi4M9xqdloy4dTfqZcBA5zYkropqxXv+nO0sLc2nyznwk4DvjW31U+sSvgmNKmQ8po99VIHMTZ/IEQ0ev4EFJia9qNdMxGv8yjMHKPi/Xcvql0bPIX6fI9xz4py5wrN+7mRWk2nyTr6dmDHhPQp8TpScLcwEsHi92myOid98vNkUEYCQrfFpOcWtfC8YDFSQLY3uIvEQh5VynU0+212qd+f/yPEELMmkTuPTqbT/qBWT4/rCafPm02nz4ND/M89B8cxkzI2Hg3YgbN2PoG7hJ9sml/sj+DpPfuJNJ+YsyBwxx3Npr0lZ9YfYQHlg2MeRLvH3n2o4OsZvqujjeuIUCa5cVwDBpB6WBxc9T7Lwzl8TPeE+lxsdtODv08tA+aupw1KJBo6/bYh18Y3aE+TZi7EZpyGvaLyTZZLuJBxIToVQll8eBop58YuTnNHM9Oc9yAcy+dTeP1KJmsvklmWy2Y7t4SxMO/dmw96c53kerayme7ohuukv1bxDHOwztXidUO//FTKx+P0vBWahDqQKGfkRB89rotvh3GGBRnTKT7YfiLnEOz1chgBfZ2WSWvEu449/a2M3f6W86OV48esvt76OHUAz5bj0z3LmlMBqOJ3nUlVQx0stlMhoe+T0vdQmn/MNlsx8n28lLk+lSW4n/SZ1F5bM594vAxfNx4EOYvDpKt32kEqKeAOULijc2kAC0kWWwRQRsisA+BcM+vO2j641+WMzkNPTQdTiCkfC83fWleCQkPW7lu7vstCaTM3zmQ95cHPUzFOzQy7or4e6HOViHzZOq5OuQN8gsEcS5mo6+g5YHHy91AeDRitFc1MJTmk9NAuI/KU7hYzB/Yml+mcRXf6xqLzhI/7lYmgAHY2ylf0ZEfbSaXZI891OAe6fF19PXrVwnrqipjeYdlYZ71tNrBBDUtJhdR84HRv2GQ+Sm65SBwH4Lp6CU3kbGnyzSormK9dKx7k+8gE4j7ZNKxco/9Q2xzBhfTKpNFsmL8OgsgyaFAH2pyES2bXOvfN2iRSGvbwxZxDu/1XJ4O9tuiYhnaX3o9+6WZJiY8weo53n4noRbmCxQdxawWcxGzS60mOCvk2ktfJE2j2fR1N+n/fua8HdmXl01y2u9PyXZSfMlslAOcXAt8uAt1xC6kv5iEdt+heQo0E4ZdiaoOh+5qSkyu+WnehONLOEWyz38fcX/qiYdDT8i1sqZPm3Nd43KmnC86jKD3bbBDLUSgngGoP6/wV3OaYPW14Li5G3Yl3U//72+SQhhZvLmLWfJd6tRlVJtk0kdhc6f9Khf/AjF1JtSWBeJfQwrJxftGbUn8yfmvY+1Hwz+m41s/icK5uNdl+8xVe/HJd3XIVS0QQDJ0bzn/jlta6YpdqWnG3MHYFjpgG3+19P74q97Se6O7eA7i7Vy1PNbPzoen801PFkefQdLHLBI/X4FyqJwA/SgG6gNdT1VfSBEtkkkhkX6Y91ebk/S9udjdcyh/H4k7Ie1zelzvxtLGbZNRfOa3VZVMnFBk6UalAdcNGl6lRjr8O84VnXgN1rbDe0HAPcbBaoCqajhP7bcPcjj3MInLsbNoI8IyJRIZSiALNo3Cq0qB2+6bPiz4dB9RqHEv1fzbR3Z6XArLdbseomocWdpYVwsXqBpxluoamP5aPICkIvrhHO9fHqS/uLtRVmK0E+oiQtXuHmdw35siK0WR0FUjEi9wp5HGjhtt/24BrL0Z6e+bXgVi+TvjteFBr567eBCQIWSutvgHJv9Hwu1RXN2ZdRw3nnR/p7P0A4PQcDxza8VpsCv7dWVOvPdVEZbbFGe0R65aCvNZiaZpvo3TADoRcPSyA/a2zf8GV+L9QWh/vDhLv6/XC1zBznFyMORJe6dyyO69uu9q6NJ55hXVpdJDfhmPXuN4sU8eRBz/FYP64Xz1Mnw59DPffg29MncL2+3xdNTFSLe1FP9Gyt4ZfbXh0P2xUJgux22LZqPynzj0gd6Nsf6m4evTdxpSPP+Zw1cs6izev9R8QzGquNm8+x86aDjt3WziezxQMYndfw2Xku5S3BaLPhzZzPkvEsMW9gm6B9XujHD2o4WF/yGD/HQ47K+lAz7Gx/gYH+NjfIyP8TE+xsf4GB/jY3yMj/ExPsbH+Bh/9/j/krZrSTCjZTo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4" name="Picture 6" descr="http://vignette2.wikia.nocookie.net/godzilla/images/e/ef/U.N._Logo.jpg/revision/latest?cb=201410021754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" y="1145641"/>
            <a:ext cx="9132232" cy="57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9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/>
              <a:t>Of the past 3,400 </a:t>
            </a:r>
            <a:r>
              <a:rPr lang="en-AU" sz="2400" dirty="0" smtClean="0"/>
              <a:t>years of recorded history </a:t>
            </a:r>
            <a:r>
              <a:rPr lang="en-AU" sz="2400" dirty="0"/>
              <a:t>humans have been entirely at peace for 268 </a:t>
            </a:r>
            <a:r>
              <a:rPr lang="en-AU" sz="2400" dirty="0" smtClean="0"/>
              <a:t>years</a:t>
            </a:r>
          </a:p>
          <a:p>
            <a:endParaRPr lang="en-AU" sz="2400" dirty="0"/>
          </a:p>
          <a:p>
            <a:r>
              <a:rPr lang="en-AU" sz="2400" dirty="0" smtClean="0"/>
              <a:t>This is just </a:t>
            </a:r>
            <a:r>
              <a:rPr lang="en-AU" sz="2400" dirty="0"/>
              <a:t>8 percent of recorded history</a:t>
            </a:r>
            <a:r>
              <a:rPr lang="en-AU" sz="2400" dirty="0" smtClean="0"/>
              <a:t>.</a:t>
            </a:r>
          </a:p>
          <a:p>
            <a:endParaRPr lang="en-AU" sz="2400" dirty="0" smtClean="0"/>
          </a:p>
          <a:p>
            <a:r>
              <a:rPr lang="en-AU" sz="2400" dirty="0" smtClean="0"/>
              <a:t>Humans have occasionally sought ways to improve peace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One of these ways is the United Nations</a:t>
            </a:r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Human History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151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/>
              <a:t>The UN has 4 main purposes: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To keep peace throughout the world; </a:t>
            </a:r>
          </a:p>
          <a:p>
            <a:pPr eaLnBrk="1" hangingPunct="1"/>
            <a:r>
              <a:rPr lang="en-GB" sz="2800" dirty="0" smtClean="0"/>
              <a:t>To develop friendly relations among nations; </a:t>
            </a:r>
          </a:p>
          <a:p>
            <a:pPr eaLnBrk="1" hangingPunct="1"/>
            <a:r>
              <a:rPr lang="en-GB" sz="2800" dirty="0" smtClean="0"/>
              <a:t>To help nations work together to improve the lives of poor people, to conquer hunger, disease and illiteracy, and to encourage respect for each other</a:t>
            </a:r>
            <a:r>
              <a:rPr lang="en-AU" altLang="en-US" sz="2800" dirty="0" smtClean="0">
                <a:latin typeface="Arial" pitchFamily="34" charset="0"/>
              </a:rPr>
              <a:t>’</a:t>
            </a:r>
            <a:r>
              <a:rPr lang="en-GB" altLang="ja-JP" sz="2800" dirty="0" smtClean="0"/>
              <a:t>s rights and freedoms; </a:t>
            </a:r>
          </a:p>
          <a:p>
            <a:pPr eaLnBrk="1" hangingPunct="1"/>
            <a:r>
              <a:rPr lang="en-GB" sz="2800" dirty="0" smtClean="0"/>
              <a:t>To be a centre for harmonizing the actions of nations to achieve these goals.</a:t>
            </a:r>
          </a:p>
          <a:p>
            <a:pPr eaLnBrk="1" hangingPunct="1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5236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l="22694" t="17873" r="21887" b="6535"/>
          <a:stretch>
            <a:fillRect/>
          </a:stretch>
        </p:blipFill>
        <p:spPr>
          <a:xfrm>
            <a:off x="0" y="0"/>
            <a:ext cx="9144000" cy="7011988"/>
          </a:xfrm>
          <a:noFill/>
        </p:spPr>
      </p:pic>
    </p:spTree>
    <p:extLst>
      <p:ext uri="{BB962C8B-B14F-4D97-AF65-F5344CB8AC3E}">
        <p14:creationId xmlns:p14="http://schemas.microsoft.com/office/powerpoint/2010/main" val="2180159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General Assembly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General Assembly </a:t>
            </a:r>
            <a:r>
              <a:rPr lang="en-GB" sz="2800" dirty="0" smtClean="0"/>
              <a:t>is the </a:t>
            </a:r>
            <a:r>
              <a:rPr lang="en-GB" sz="2800" dirty="0" smtClean="0"/>
              <a:t>main, </a:t>
            </a:r>
            <a:r>
              <a:rPr lang="en-GB" sz="2800" dirty="0" smtClean="0"/>
              <a:t>policymaking and representative organ of the United </a:t>
            </a:r>
            <a:r>
              <a:rPr lang="en-GB" sz="2800" dirty="0" smtClean="0"/>
              <a:t>Nations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Comprising all 193 Members of the United Nations, it provides </a:t>
            </a:r>
            <a:r>
              <a:rPr lang="en-GB" sz="2800" dirty="0" smtClean="0"/>
              <a:t>the only place on Earth where </a:t>
            </a:r>
            <a:r>
              <a:rPr lang="en-GB" sz="2800" dirty="0" smtClean="0"/>
              <a:t>so many nations come together to discuss issues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2102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Security Council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Security Council </a:t>
            </a:r>
            <a:r>
              <a:rPr lang="en-GB" sz="2800" dirty="0" smtClean="0"/>
              <a:t>has primary </a:t>
            </a:r>
            <a:r>
              <a:rPr lang="en-GB" sz="2800" dirty="0" smtClean="0"/>
              <a:t>responsibility for </a:t>
            </a:r>
            <a:r>
              <a:rPr lang="en-GB" sz="2800" dirty="0" smtClean="0"/>
              <a:t>the maintenance of international peace and security</a:t>
            </a:r>
            <a:r>
              <a:rPr lang="en-GB" sz="2800" dirty="0" smtClean="0"/>
              <a:t>.</a:t>
            </a:r>
          </a:p>
          <a:p>
            <a:pPr marL="109537" indent="0" eaLnBrk="1" hangingPunct="1">
              <a:lnSpc>
                <a:spcPct val="80000"/>
              </a:lnSpc>
              <a:buNone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The Council is composed of five permanent members — China, France, Russian Federation, the United Kingdom and the United States </a:t>
            </a: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And </a:t>
            </a:r>
            <a:r>
              <a:rPr lang="en-GB" sz="2800" dirty="0" smtClean="0"/>
              <a:t>ten </a:t>
            </a:r>
            <a:r>
              <a:rPr lang="en-GB" sz="2800" dirty="0" smtClean="0"/>
              <a:t>non-permanent </a:t>
            </a:r>
            <a:r>
              <a:rPr lang="en-GB" sz="2800" dirty="0" smtClean="0"/>
              <a:t>members elected by the General </a:t>
            </a:r>
            <a:r>
              <a:rPr lang="en-GB" sz="2800" dirty="0" smtClean="0"/>
              <a:t>Assembly</a:t>
            </a:r>
            <a:endParaRPr lang="en-GB" sz="2800" dirty="0" smtClean="0"/>
          </a:p>
          <a:p>
            <a:pPr marL="109537" indent="0" eaLnBrk="1" hangingPunct="1">
              <a:lnSpc>
                <a:spcPct val="80000"/>
              </a:lnSpc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69807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/>
              <a:t>The United Nations (UN) was born out of the pain and suffering of World War </a:t>
            </a:r>
            <a:r>
              <a:rPr lang="en-AU" sz="2400" dirty="0" smtClean="0"/>
              <a:t>II</a:t>
            </a:r>
          </a:p>
          <a:p>
            <a:endParaRPr lang="en-AU" sz="2400" dirty="0" smtClean="0"/>
          </a:p>
          <a:p>
            <a:r>
              <a:rPr lang="en-AU" sz="2400" dirty="0" smtClean="0"/>
              <a:t>The overall aim of the UN is to establish global peace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Australia was a founding member of the UN</a:t>
            </a:r>
          </a:p>
          <a:p>
            <a:endParaRPr lang="en-AU" sz="2400" dirty="0"/>
          </a:p>
          <a:p>
            <a:r>
              <a:rPr lang="en-AU" sz="2400" dirty="0" smtClean="0"/>
              <a:t>Dr Herbert ‘Doc’ Evatt was an influential Australian who helped make the UN, and also assisted in making the Universal Declaration of Human Rights</a:t>
            </a:r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Australia &amp; the UN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73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Australia has provided a small but significant role to the UN since 1945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We do this by:	</a:t>
            </a:r>
          </a:p>
          <a:p>
            <a:pPr lvl="1"/>
            <a:r>
              <a:rPr lang="en-AU" sz="2000" dirty="0" smtClean="0"/>
              <a:t>Involvement </a:t>
            </a:r>
            <a:r>
              <a:rPr lang="en-AU" sz="2000" dirty="0"/>
              <a:t>in peacekeeping </a:t>
            </a:r>
            <a:r>
              <a:rPr lang="en-AU" sz="2000" dirty="0" smtClean="0"/>
              <a:t>missions</a:t>
            </a:r>
          </a:p>
          <a:p>
            <a:pPr lvl="1"/>
            <a:r>
              <a:rPr lang="en-AU" sz="2000" dirty="0"/>
              <a:t>P</a:t>
            </a:r>
            <a:r>
              <a:rPr lang="en-AU" sz="2000" dirty="0" smtClean="0"/>
              <a:t>articipation </a:t>
            </a:r>
            <a:r>
              <a:rPr lang="en-AU" sz="2000" dirty="0"/>
              <a:t>in policy </a:t>
            </a:r>
            <a:r>
              <a:rPr lang="en-AU" sz="2000" dirty="0" smtClean="0"/>
              <a:t>development</a:t>
            </a:r>
          </a:p>
          <a:p>
            <a:pPr lvl="1"/>
            <a:r>
              <a:rPr lang="en-AU" sz="2000" dirty="0"/>
              <a:t>D</a:t>
            </a:r>
            <a:r>
              <a:rPr lang="en-AU" sz="2000" dirty="0" smtClean="0"/>
              <a:t>onations </a:t>
            </a:r>
            <a:r>
              <a:rPr lang="en-AU" sz="2000" dirty="0"/>
              <a:t>to the UN budget</a:t>
            </a:r>
            <a:endParaRPr lang="en-AU" sz="2000" dirty="0" smtClean="0"/>
          </a:p>
          <a:p>
            <a:endParaRPr lang="en-AU" sz="2400" dirty="0" smtClean="0"/>
          </a:p>
          <a:p>
            <a:r>
              <a:rPr lang="en-AU" sz="2400" dirty="0" smtClean="0"/>
              <a:t>Australia has also been a member of the non-permanent Security Council 5 times</a:t>
            </a:r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Australia Supporting the UN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2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Sometimes the best way to ensure peace is to enforce it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/>
              <a:t>The role of United Nations peacekeepers is exactly that — to develop and maintain peaceful interactions between social, ethnic or political groups. 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Since 1948 there have been 71 UN peacekeeping missions, and as of 2016 there are 16 current right now</a:t>
            </a:r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International Peace Keeping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4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/>
              <a:t>Australian peacekeepers have served in several key conflicts around the world including</a:t>
            </a:r>
            <a:r>
              <a:rPr lang="en-AU" sz="2400" dirty="0" smtClean="0"/>
              <a:t>:</a:t>
            </a:r>
          </a:p>
          <a:p>
            <a:pPr lvl="1"/>
            <a:r>
              <a:rPr lang="en-AU" sz="2000" dirty="0" smtClean="0"/>
              <a:t>Indonesian War of Independence</a:t>
            </a:r>
          </a:p>
          <a:p>
            <a:pPr lvl="1"/>
            <a:r>
              <a:rPr lang="en-AU" sz="2000" dirty="0" smtClean="0"/>
              <a:t>Korean War</a:t>
            </a:r>
          </a:p>
          <a:p>
            <a:pPr lvl="1"/>
            <a:r>
              <a:rPr lang="en-AU" sz="2000" dirty="0" smtClean="0"/>
              <a:t>Israel &amp; the Middle East</a:t>
            </a:r>
          </a:p>
          <a:p>
            <a:pPr lvl="1"/>
            <a:r>
              <a:rPr lang="en-AU" sz="2000" dirty="0" smtClean="0"/>
              <a:t>Iraq</a:t>
            </a:r>
          </a:p>
          <a:p>
            <a:pPr lvl="1"/>
            <a:r>
              <a:rPr lang="en-AU" sz="2000" dirty="0" smtClean="0"/>
              <a:t>Rwanda</a:t>
            </a:r>
          </a:p>
          <a:p>
            <a:pPr lvl="1"/>
            <a:r>
              <a:rPr lang="en-AU" sz="2000" dirty="0" smtClean="0"/>
              <a:t>East Timor</a:t>
            </a: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Australian Peacekeeping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1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www.iancoate.com/Peacekeeper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" y="0"/>
            <a:ext cx="9177322" cy="69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In addition to peacekeeping there is a modern idea that nations ought to be ‘good global citizens’ in order to assist peace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This means that where possible countries help our ‘neighbours’ and try to all get along well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One method of being a good global citizen is through foreign aid</a:t>
            </a:r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Good Global Citizen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5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919</TotalTime>
  <Words>806</Words>
  <Application>Microsoft Office PowerPoint</Application>
  <PresentationFormat>On-screen Show (4:3)</PresentationFormat>
  <Paragraphs>166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International Government</vt:lpstr>
      <vt:lpstr>Human History</vt:lpstr>
      <vt:lpstr>Australia &amp; the UN</vt:lpstr>
      <vt:lpstr>Australia Supporting the UN</vt:lpstr>
      <vt:lpstr>International Peace Keeping</vt:lpstr>
      <vt:lpstr>PowerPoint Presentation</vt:lpstr>
      <vt:lpstr>Australian Peacekeeping</vt:lpstr>
      <vt:lpstr>PowerPoint Presentation</vt:lpstr>
      <vt:lpstr>Good Global Citizen</vt:lpstr>
      <vt:lpstr>Foreign Aid</vt:lpstr>
      <vt:lpstr>PowerPoint Presentation</vt:lpstr>
      <vt:lpstr>Foreign Aid</vt:lpstr>
      <vt:lpstr>Development Aid</vt:lpstr>
      <vt:lpstr>AusAID Programs</vt:lpstr>
      <vt:lpstr>Development Aid</vt:lpstr>
      <vt:lpstr>PowerPoint Presentation</vt:lpstr>
      <vt:lpstr>Emergency Aid</vt:lpstr>
      <vt:lpstr>NGO &amp; Foreign Aid</vt:lpstr>
      <vt:lpstr>The United Nations – In more detail</vt:lpstr>
      <vt:lpstr>The UN has 4 main purposes:</vt:lpstr>
      <vt:lpstr>PowerPoint Presentation</vt:lpstr>
      <vt:lpstr>General Assembly</vt:lpstr>
      <vt:lpstr>Security Council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Dane</dc:creator>
  <cp:lastModifiedBy>Dane Williams</cp:lastModifiedBy>
  <cp:revision>170</cp:revision>
  <dcterms:created xsi:type="dcterms:W3CDTF">2013-06-03T00:43:59Z</dcterms:created>
  <dcterms:modified xsi:type="dcterms:W3CDTF">2016-05-04T08:52:10Z</dcterms:modified>
</cp:coreProperties>
</file>