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2" r:id="rId5"/>
    <p:sldId id="261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CBE5EED-D8A0-420A-8A5A-8DC15654CC17}" type="datetimeFigureOut">
              <a:rPr lang="en-AU" smtClean="0"/>
              <a:t>18/08/2016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89BEB7D-4524-45F6-B457-BAC85B33FCF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ASX </a:t>
            </a:r>
            <a:r>
              <a:rPr lang="en-AU" dirty="0" err="1" smtClean="0"/>
              <a:t>Sharemarket</a:t>
            </a:r>
            <a:r>
              <a:rPr lang="en-AU" dirty="0" smtClean="0"/>
              <a:t> Game 1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1800" dirty="0">
                <a:latin typeface="Arial" pitchFamily="34" charset="0"/>
                <a:cs typeface="Arial" pitchFamily="34" charset="0"/>
              </a:rPr>
              <a:t>T</a:t>
            </a:r>
            <a:r>
              <a:rPr lang="en-AU" sz="1800" dirty="0" smtClean="0">
                <a:latin typeface="Arial" pitchFamily="34" charset="0"/>
                <a:cs typeface="Arial" pitchFamily="34" charset="0"/>
              </a:rPr>
              <a:t>he best performing sectors were: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telecommunications up over 10%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health care up by 9.8%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materials and IT both up over 8% </a:t>
            </a:r>
          </a:p>
          <a:p>
            <a:pPr lvl="0"/>
            <a:r>
              <a:rPr lang="en-AU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worst performing sector was financials up only 0.76% and consumer staples up just over </a:t>
            </a:r>
            <a:r>
              <a:rPr lang="en-AU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2%</a:t>
            </a:r>
          </a:p>
          <a:p>
            <a:pPr lvl="0"/>
            <a:r>
              <a:rPr lang="en-AU" sz="1800" dirty="0" smtClean="0">
                <a:latin typeface="Arial" pitchFamily="34" charset="0"/>
                <a:cs typeface="Arial" pitchFamily="34" charset="0"/>
              </a:rPr>
              <a:t>The top stocks were:</a:t>
            </a:r>
          </a:p>
          <a:p>
            <a:pPr lvl="0"/>
            <a:r>
              <a:rPr lang="en-AU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best</a:t>
            </a:r>
            <a:r>
              <a:rPr lang="en-AU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AU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performing stocks </a:t>
            </a:r>
            <a:r>
              <a:rPr lang="en-AU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were:</a:t>
            </a:r>
            <a:endParaRPr lang="en-AU" sz="18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ORE ­ </a:t>
            </a:r>
            <a:r>
              <a:rPr lang="en-AU" sz="1800" dirty="0" err="1" smtClean="0">
                <a:latin typeface="Arial" pitchFamily="34" charset="0"/>
                <a:cs typeface="Arial" pitchFamily="34" charset="0"/>
              </a:rPr>
              <a:t>Orocobre</a:t>
            </a:r>
            <a:r>
              <a:rPr lang="en-AU" sz="1800" dirty="0" smtClean="0">
                <a:latin typeface="Arial" pitchFamily="34" charset="0"/>
                <a:cs typeface="Arial" pitchFamily="34" charset="0"/>
              </a:rPr>
              <a:t> Limited up 44%;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EVN ­ Evolution Mining up over 40% and; 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ZEL ­ Z Energy up over 28%. </a:t>
            </a:r>
          </a:p>
          <a:p>
            <a:pPr lvl="0"/>
            <a:r>
              <a:rPr lang="en-AU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worst performing stocks </a:t>
            </a:r>
            <a:r>
              <a:rPr lang="en-AU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were: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CDD ­ </a:t>
            </a:r>
            <a:r>
              <a:rPr lang="en-AU" sz="1800" dirty="0" err="1" smtClean="0">
                <a:latin typeface="Arial" pitchFamily="34" charset="0"/>
                <a:cs typeface="Arial" pitchFamily="34" charset="0"/>
              </a:rPr>
              <a:t>Cardno</a:t>
            </a:r>
            <a:r>
              <a:rPr lang="en-AU" sz="1800" dirty="0" smtClean="0">
                <a:latin typeface="Arial" pitchFamily="34" charset="0"/>
                <a:cs typeface="Arial" pitchFamily="34" charset="0"/>
              </a:rPr>
              <a:t> Limited down 33%; 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MSB ­ </a:t>
            </a:r>
            <a:r>
              <a:rPr lang="en-AU" sz="1800" dirty="0" err="1" smtClean="0">
                <a:latin typeface="Arial" pitchFamily="34" charset="0"/>
                <a:cs typeface="Arial" pitchFamily="34" charset="0"/>
              </a:rPr>
              <a:t>Mesoblast</a:t>
            </a:r>
            <a:r>
              <a:rPr lang="en-AU" sz="1800" dirty="0" smtClean="0">
                <a:latin typeface="Arial" pitchFamily="34" charset="0"/>
                <a:cs typeface="Arial" pitchFamily="34" charset="0"/>
              </a:rPr>
              <a:t> and; </a:t>
            </a:r>
          </a:p>
          <a:p>
            <a:pPr lvl="1"/>
            <a:r>
              <a:rPr lang="en-AU" sz="1800" dirty="0" smtClean="0">
                <a:latin typeface="Arial" pitchFamily="34" charset="0"/>
                <a:cs typeface="Arial" pitchFamily="34" charset="0"/>
              </a:rPr>
              <a:t>ILU ­ Iluka Resources both down over 21%</a:t>
            </a:r>
            <a:endParaRPr lang="en-AU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97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ASX </a:t>
            </a:r>
            <a:r>
              <a:rPr lang="en-AU" dirty="0" err="1" smtClean="0"/>
              <a:t>Sharemarket</a:t>
            </a:r>
            <a:r>
              <a:rPr lang="en-AU" dirty="0" smtClean="0"/>
              <a:t> Tips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 smtClean="0">
                <a:latin typeface="Arial" pitchFamily="34" charset="0"/>
                <a:cs typeface="Arial" pitchFamily="34" charset="0"/>
              </a:rPr>
              <a:t>Look at two fundamental indicators. </a:t>
            </a:r>
          </a:p>
          <a:p>
            <a:pPr marL="971550" lvl="1" indent="-514350">
              <a:buAutoNum type="arabicPeriod"/>
            </a:pPr>
            <a:r>
              <a:rPr lang="en-AU" sz="3600" dirty="0" smtClean="0">
                <a:latin typeface="Arial" pitchFamily="34" charset="0"/>
                <a:cs typeface="Arial" pitchFamily="34" charset="0"/>
              </a:rPr>
              <a:t>Return of Equity (ROE) – assets minus liabilities. </a:t>
            </a:r>
          </a:p>
          <a:p>
            <a:pPr marL="971550" lvl="1" indent="-514350">
              <a:buAutoNum type="arabicPeriod"/>
            </a:pPr>
            <a:r>
              <a:rPr lang="en-AU" sz="3600" dirty="0" smtClean="0">
                <a:latin typeface="Arial" pitchFamily="34" charset="0"/>
                <a:cs typeface="Arial" pitchFamily="34" charset="0"/>
              </a:rPr>
              <a:t>Payout Ratio (PR) - </a:t>
            </a:r>
            <a:r>
              <a:rPr lang="en-AU" sz="3600" dirty="0">
                <a:latin typeface="Arial" pitchFamily="34" charset="0"/>
                <a:cs typeface="Arial" pitchFamily="34" charset="0"/>
              </a:rPr>
              <a:t>percentage of earnings paid to shareholders in dividends</a:t>
            </a:r>
            <a:r>
              <a:rPr lang="en-AU" sz="3600" dirty="0" smtClean="0">
                <a:latin typeface="Arial" pitchFamily="34" charset="0"/>
                <a:cs typeface="Arial" pitchFamily="34" charset="0"/>
              </a:rPr>
              <a:t>. </a:t>
            </a:r>
            <a:endParaRPr lang="en-A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398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ASX </a:t>
            </a:r>
            <a:r>
              <a:rPr lang="en-AU" dirty="0" err="1" smtClean="0"/>
              <a:t>Sharemarket</a:t>
            </a:r>
            <a:r>
              <a:rPr lang="en-AU" dirty="0" smtClean="0"/>
              <a:t> Tips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000" dirty="0"/>
              <a:t>For </a:t>
            </a:r>
            <a:r>
              <a:rPr lang="en-AU" sz="3000" dirty="0" smtClean="0"/>
              <a:t>ROE, an ROE of 10</a:t>
            </a:r>
            <a:r>
              <a:rPr lang="en-AU" sz="3000" dirty="0"/>
              <a:t>% or greater, preferably with a history of having a high and stable ROE or a recent trend of increasing ROE. The higher the ROE the better. </a:t>
            </a:r>
          </a:p>
          <a:p>
            <a:endParaRPr lang="en-AU" sz="3000" dirty="0"/>
          </a:p>
          <a:p>
            <a:r>
              <a:rPr lang="en-AU" sz="3000" dirty="0"/>
              <a:t>For PR make sure that there is enough money left over after paying a dividend to grow a company (</a:t>
            </a:r>
            <a:r>
              <a:rPr lang="en-AU" sz="3000" dirty="0" err="1"/>
              <a:t>i.e</a:t>
            </a:r>
            <a:r>
              <a:rPr lang="en-AU" sz="3000" dirty="0"/>
              <a:t> a PR of less than 100%). A PR of around 70% seems to work quite well, </a:t>
            </a:r>
            <a:r>
              <a:rPr lang="en-AU" sz="3000" dirty="0" smtClean="0"/>
              <a:t>an upper </a:t>
            </a:r>
            <a:r>
              <a:rPr lang="en-AU" sz="3000" dirty="0"/>
              <a:t>cut-off being around 90%.  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4620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4086353\AppData\Local\Microsoft\Windows\Temporary Internet Files\Content.Outlook\QQS3KR8O\D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480"/>
            <a:ext cx="8320150" cy="676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0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Dominos Pizza 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>
                <a:latin typeface="Arial" pitchFamily="34" charset="0"/>
                <a:cs typeface="Arial" pitchFamily="34" charset="0"/>
              </a:rPr>
              <a:t>S</a:t>
            </a:r>
            <a:r>
              <a:rPr lang="en-AU" sz="2800" dirty="0" smtClean="0">
                <a:latin typeface="Arial" pitchFamily="34" charset="0"/>
                <a:cs typeface="Arial" pitchFamily="34" charset="0"/>
              </a:rPr>
              <a:t>teep </a:t>
            </a:r>
            <a:r>
              <a:rPr lang="en-AU" sz="2800" dirty="0">
                <a:latin typeface="Arial" pitchFamily="34" charset="0"/>
                <a:cs typeface="Arial" pitchFamily="34" charset="0"/>
              </a:rPr>
              <a:t>increases in price as the earnings and ROE increase. PR has remained stable during the entire chart period.  </a:t>
            </a:r>
          </a:p>
          <a:p>
            <a:endParaRPr lang="en-AU" dirty="0"/>
          </a:p>
        </p:txBody>
      </p:sp>
      <p:pic>
        <p:nvPicPr>
          <p:cNvPr id="2050" name="Picture 2" descr="C:\Users\E4086353\AppData\Local\Microsoft\Windows\Temporary Internet Files\Content.Outlook\QQS3KR8O\DMP Bar monthly chart 2006 to 2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88192"/>
            <a:ext cx="8352928" cy="3280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425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ASX </a:t>
            </a:r>
            <a:r>
              <a:rPr lang="en-AU" dirty="0" err="1" smtClean="0"/>
              <a:t>Sharemarket</a:t>
            </a:r>
            <a:r>
              <a:rPr lang="en-AU" dirty="0" smtClean="0"/>
              <a:t> Game Tips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Energy sector seems to be starting to fire (Code: XEJ). </a:t>
            </a:r>
            <a:endParaRPr lang="en-AU" sz="2800" dirty="0" smtClean="0"/>
          </a:p>
          <a:p>
            <a:r>
              <a:rPr lang="en-AU" sz="2800" dirty="0" smtClean="0"/>
              <a:t>If </a:t>
            </a:r>
            <a:r>
              <a:rPr lang="en-AU" sz="2800" dirty="0"/>
              <a:t>oil prices remain high it </a:t>
            </a:r>
            <a:r>
              <a:rPr lang="en-AU" sz="2800" dirty="0" smtClean="0"/>
              <a:t>may be </a:t>
            </a:r>
            <a:r>
              <a:rPr lang="en-AU" sz="2800" dirty="0"/>
              <a:t>worth having a look at stocks from this sector, and suppliers for this sector (for example drilling supply companies).  </a:t>
            </a:r>
          </a:p>
          <a:p>
            <a:r>
              <a:rPr lang="en-AU" sz="2800" dirty="0"/>
              <a:t>The Materials (XTR, XMJ) and Consumer Discretionary (XDJ) sectors also seem to be starting to gain some short-term momentum. 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239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ASX </a:t>
            </a:r>
            <a:r>
              <a:rPr lang="en-AU" dirty="0" err="1"/>
              <a:t>Sharemarket</a:t>
            </a:r>
            <a:r>
              <a:rPr lang="en-AU" dirty="0"/>
              <a:t> Game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S</a:t>
            </a:r>
            <a:r>
              <a:rPr lang="en-AU" sz="3600" dirty="0" smtClean="0"/>
              <a:t>pread your risk </a:t>
            </a:r>
            <a:r>
              <a:rPr lang="en-AU" sz="3600" dirty="0"/>
              <a:t>by not putting all of your eggs in the one basket.  A good rule of thumb </a:t>
            </a:r>
            <a:r>
              <a:rPr lang="en-AU" sz="3600" dirty="0" smtClean="0"/>
              <a:t>is no </a:t>
            </a:r>
            <a:r>
              <a:rPr lang="en-AU" sz="3600" dirty="0"/>
              <a:t>more than 5% of the portfolio in any given stock.</a:t>
            </a:r>
          </a:p>
        </p:txBody>
      </p:sp>
    </p:spTree>
    <p:extLst>
      <p:ext uri="{BB962C8B-B14F-4D97-AF65-F5344CB8AC3E}">
        <p14:creationId xmlns:p14="http://schemas.microsoft.com/office/powerpoint/2010/main" val="1134625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294</TotalTime>
  <Words>321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ASX Sharemarket Game 1</vt:lpstr>
      <vt:lpstr>ASX Sharemarket Tips</vt:lpstr>
      <vt:lpstr>ASX Sharemarket Tips</vt:lpstr>
      <vt:lpstr>PowerPoint Presentation</vt:lpstr>
      <vt:lpstr>Dominos Pizza </vt:lpstr>
      <vt:lpstr>ASX Sharemarket Game Tips</vt:lpstr>
      <vt:lpstr>ASX Sharemarket Game Tips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ASX Sharemarket Game 1</dc:title>
  <dc:creator>BARTOSIAK Michael</dc:creator>
  <cp:lastModifiedBy>BARTOSIAK Michael</cp:lastModifiedBy>
  <cp:revision>5</cp:revision>
  <dcterms:created xsi:type="dcterms:W3CDTF">2016-08-17T07:41:02Z</dcterms:created>
  <dcterms:modified xsi:type="dcterms:W3CDTF">2016-08-18T04:15:25Z</dcterms:modified>
</cp:coreProperties>
</file>