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8" r:id="rId3"/>
    <p:sldId id="257" r:id="rId4"/>
    <p:sldId id="258" r:id="rId5"/>
    <p:sldId id="269" r:id="rId6"/>
    <p:sldId id="259" r:id="rId7"/>
    <p:sldId id="260" r:id="rId8"/>
    <p:sldId id="261" r:id="rId9"/>
    <p:sldId id="262" r:id="rId10"/>
    <p:sldId id="263" r:id="rId11"/>
    <p:sldId id="270" r:id="rId12"/>
    <p:sldId id="264" r:id="rId13"/>
    <p:sldId id="265" r:id="rId14"/>
    <p:sldId id="271" r:id="rId15"/>
    <p:sldId id="266" r:id="rId16"/>
    <p:sldId id="272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630937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627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546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1" y="382386"/>
            <a:ext cx="1119099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382386"/>
            <a:ext cx="6294439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521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267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52588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60045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2286000"/>
            <a:ext cx="360045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638600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6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909102"/>
            <a:ext cx="360045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0045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77929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0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859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68176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6375679"/>
            <a:ext cx="925830" cy="345796"/>
          </a:xfrm>
        </p:spPr>
        <p:txBody>
          <a:bodyPr/>
          <a:lstStyle/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876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DD27FD7-E554-4136-BAA4-EAF874151172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3A667D6-57B3-41A1-A96D-AA079438DB5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218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Diagnosis of Foetal Health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 smtClean="0"/>
              <a:t>R.Johansen</a:t>
            </a:r>
            <a:r>
              <a:rPr lang="en-AU" dirty="0" smtClean="0"/>
              <a:t> 2021</a:t>
            </a:r>
            <a:endParaRPr lang="en-A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Chromosome Analysis: </a:t>
            </a:r>
            <a:br>
              <a:rPr lang="en-AU" dirty="0" smtClean="0"/>
            </a:br>
            <a:r>
              <a:rPr lang="en-AU" sz="3600" dirty="0" smtClean="0"/>
              <a:t>Blood Test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802" y="1874517"/>
            <a:ext cx="7932397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Mother’s blood can also be used to detect genetic disorders</a:t>
            </a:r>
          </a:p>
          <a:p>
            <a:r>
              <a:rPr lang="en-AU" sz="2000" dirty="0" smtClean="0"/>
              <a:t>6 weeks after conception</a:t>
            </a:r>
          </a:p>
          <a:p>
            <a:r>
              <a:rPr lang="en-AU" sz="2000" dirty="0" smtClean="0"/>
              <a:t>Simpler as only take blood from arm of mother</a:t>
            </a:r>
          </a:p>
          <a:p>
            <a:r>
              <a:rPr lang="en-AU" sz="2000" dirty="0" smtClean="0"/>
              <a:t>Sample treated with special antibodies that adhere to the few foetal cells within mother’s blood: cultured &amp; examined</a:t>
            </a:r>
          </a:p>
          <a:p>
            <a:endParaRPr lang="en-AU" sz="2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FETOSCOPY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90599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Fetoscopy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676400"/>
            <a:ext cx="79004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Looking directly at the foetus through a small, telescope-like instrument called </a:t>
            </a:r>
            <a:r>
              <a:rPr lang="en-AU" sz="2000" dirty="0" err="1" smtClean="0"/>
              <a:t>fetoscope</a:t>
            </a:r>
            <a:endParaRPr lang="en-AU" sz="2000" dirty="0" smtClean="0"/>
          </a:p>
          <a:p>
            <a:r>
              <a:rPr lang="en-AU" sz="2000" dirty="0" smtClean="0"/>
              <a:t>Introduced to uterus through abdominal wall</a:t>
            </a:r>
          </a:p>
          <a:p>
            <a:r>
              <a:rPr lang="en-AU" sz="2000" dirty="0" smtClean="0"/>
              <a:t>Cleft lip &amp; palate, missing or abnormal ears, deformed or absent limbs, spinal </a:t>
            </a:r>
            <a:r>
              <a:rPr lang="en-AU" sz="2000" dirty="0" smtClean="0"/>
              <a:t>abnormalities</a:t>
            </a:r>
          </a:p>
          <a:p>
            <a:endParaRPr lang="en-AU" sz="2000" dirty="0"/>
          </a:p>
          <a:p>
            <a:r>
              <a:rPr lang="en-AU" sz="2000" b="1" dirty="0"/>
              <a:t>See page </a:t>
            </a:r>
            <a:r>
              <a:rPr lang="en-AU" sz="2000" b="1" dirty="0" smtClean="0"/>
              <a:t>377 </a:t>
            </a:r>
            <a:r>
              <a:rPr lang="en-AU" sz="2000" b="1" dirty="0"/>
              <a:t>of text for more information</a:t>
            </a:r>
          </a:p>
          <a:p>
            <a:endParaRPr lang="en-A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Foetal monitoring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1965"/>
            <a:ext cx="7848600" cy="3527392"/>
          </a:xfrm>
        </p:spPr>
        <p:txBody>
          <a:bodyPr>
            <a:normAutofit/>
          </a:bodyPr>
          <a:lstStyle/>
          <a:p>
            <a:r>
              <a:rPr lang="en-AU" sz="2000" dirty="0" smtClean="0"/>
              <a:t>Regular recording of baby’s heart rate in order to detect indicators of stress</a:t>
            </a:r>
          </a:p>
          <a:p>
            <a:r>
              <a:rPr lang="en-AU" sz="2000" dirty="0" smtClean="0"/>
              <a:t>During labour &amp; birth</a:t>
            </a:r>
          </a:p>
          <a:p>
            <a:r>
              <a:rPr lang="en-AU" sz="2000" dirty="0" smtClean="0"/>
              <a:t>Uses ultrasound &amp; electrocardiography (records electrical changes in heart)</a:t>
            </a:r>
          </a:p>
          <a:p>
            <a:r>
              <a:rPr lang="en-AU" sz="2000" dirty="0" smtClean="0"/>
              <a:t>Aim is to identify any risk of injury to foetus, oxygen deficiency</a:t>
            </a:r>
          </a:p>
          <a:p>
            <a:endParaRPr lang="en-AU" sz="2000" dirty="0"/>
          </a:p>
        </p:txBody>
      </p:sp>
      <p:sp>
        <p:nvSpPr>
          <p:cNvPr id="21506" name="AutoShape 2" descr="Image result for ecg"/>
          <p:cNvSpPr>
            <a:spLocks noChangeAspect="1" noChangeArrowheads="1"/>
          </p:cNvSpPr>
          <p:nvPr/>
        </p:nvSpPr>
        <p:spPr bwMode="auto">
          <a:xfrm>
            <a:off x="155575" y="-2636838"/>
            <a:ext cx="11353800" cy="550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1508" name="AutoShape 4" descr="Image result for ecg"/>
          <p:cNvSpPr>
            <a:spLocks noChangeAspect="1" noChangeArrowheads="1"/>
          </p:cNvSpPr>
          <p:nvPr/>
        </p:nvSpPr>
        <p:spPr bwMode="auto">
          <a:xfrm>
            <a:off x="155575" y="-2636838"/>
            <a:ext cx="11353800" cy="550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1510" name="AutoShape 6" descr="Image result for ecg"/>
          <p:cNvSpPr>
            <a:spLocks noChangeAspect="1" noChangeArrowheads="1"/>
          </p:cNvSpPr>
          <p:nvPr/>
        </p:nvSpPr>
        <p:spPr bwMode="auto">
          <a:xfrm>
            <a:off x="155575" y="-2636838"/>
            <a:ext cx="11353800" cy="550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21512" name="Picture 8" descr="Image result for ec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144105"/>
            <a:ext cx="4305300" cy="25505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BIOCHEMICAL ANALYSIS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7121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Biochemical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524000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Marker protein assessment occurs with all newborns in </a:t>
            </a:r>
            <a:r>
              <a:rPr lang="en-AU" sz="2000" dirty="0" smtClean="0"/>
              <a:t>Australia.</a:t>
            </a:r>
          </a:p>
          <a:p>
            <a:r>
              <a:rPr lang="en-AU" sz="2000" dirty="0" smtClean="0"/>
              <a:t>High concentrations of the marker protein can indicate a malformation. </a:t>
            </a:r>
            <a:endParaRPr lang="en-AU" sz="2000" dirty="0" smtClean="0"/>
          </a:p>
          <a:p>
            <a:r>
              <a:rPr lang="en-AU" sz="2000" dirty="0" smtClean="0"/>
              <a:t>Used to detect PKU, </a:t>
            </a:r>
            <a:r>
              <a:rPr lang="en-AU" sz="2000" dirty="0" err="1" smtClean="0"/>
              <a:t>spina</a:t>
            </a:r>
            <a:r>
              <a:rPr lang="en-AU" sz="2000" dirty="0" smtClean="0"/>
              <a:t> bifida</a:t>
            </a:r>
          </a:p>
          <a:p>
            <a:r>
              <a:rPr lang="en-AU" sz="2000" dirty="0" smtClean="0"/>
              <a:t>Blood or amniotic fluid</a:t>
            </a:r>
            <a:endParaRPr lang="en-AU" sz="2000" dirty="0"/>
          </a:p>
        </p:txBody>
      </p:sp>
      <p:pic>
        <p:nvPicPr>
          <p:cNvPr id="1026" name="Picture 2" descr="Spina bifida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702" y="3505200"/>
            <a:ext cx="3778513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DNA PROBES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23459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DNA probes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345" y="1600200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More recent innovation enabling detection of a range of genetic disorders including </a:t>
            </a:r>
            <a:r>
              <a:rPr lang="en-AU" sz="2000" dirty="0" err="1" smtClean="0"/>
              <a:t>Duchenne</a:t>
            </a:r>
            <a:r>
              <a:rPr lang="en-AU" sz="2000" dirty="0" smtClean="0"/>
              <a:t> muscular dystrophy &amp; </a:t>
            </a:r>
            <a:r>
              <a:rPr lang="en-AU" sz="2000" dirty="0" err="1" smtClean="0"/>
              <a:t>Thalassaemia</a:t>
            </a:r>
            <a:endParaRPr lang="en-AU" sz="2000" dirty="0" smtClean="0"/>
          </a:p>
          <a:p>
            <a:r>
              <a:rPr lang="en-AU" sz="2000" dirty="0" smtClean="0"/>
              <a:t>Uses DNA segments, labelled &amp; can be used to detect abnormal </a:t>
            </a:r>
            <a:r>
              <a:rPr lang="en-AU" sz="2000" dirty="0" smtClean="0"/>
              <a:t>genes</a:t>
            </a:r>
          </a:p>
          <a:p>
            <a:r>
              <a:rPr lang="en-AU" sz="2000" dirty="0" smtClean="0"/>
              <a:t>Probes are based on recombinant DNA technology. </a:t>
            </a:r>
          </a:p>
          <a:p>
            <a:endParaRPr lang="en-AU" sz="2000" dirty="0"/>
          </a:p>
          <a:p>
            <a:r>
              <a:rPr lang="en-AU" sz="2000" b="1" dirty="0" smtClean="0"/>
              <a:t>See page 378 of text for more information</a:t>
            </a:r>
            <a:endParaRPr lang="en-AU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Ultrasound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859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Ultrasound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633742" cy="5029200"/>
          </a:xfrm>
        </p:spPr>
        <p:txBody>
          <a:bodyPr>
            <a:normAutofit fontScale="92500" lnSpcReduction="10000"/>
          </a:bodyPr>
          <a:lstStyle/>
          <a:p>
            <a:r>
              <a:rPr lang="en-AU" sz="2000" dirty="0" smtClean="0"/>
              <a:t>Uses inaudible high </a:t>
            </a:r>
            <a:r>
              <a:rPr lang="en-AU" sz="2000" dirty="0" smtClean="0"/>
              <a:t>frequency </a:t>
            </a:r>
            <a:r>
              <a:rPr lang="en-AU" sz="2000" dirty="0" smtClean="0"/>
              <a:t>sound waves to produce an image of the foetus.</a:t>
            </a:r>
          </a:p>
          <a:p>
            <a:r>
              <a:rPr lang="en-AU" sz="2000" dirty="0" smtClean="0"/>
              <a:t>Probe placed on abdomen &amp; sound waves reflected by foetal tissues producing visual ‘echo</a:t>
            </a:r>
            <a:r>
              <a:rPr lang="en-AU" sz="2000" dirty="0" smtClean="0"/>
              <a:t>’</a:t>
            </a:r>
          </a:p>
          <a:p>
            <a:r>
              <a:rPr lang="en-AU" sz="2000" dirty="0" smtClean="0"/>
              <a:t>Uses:</a:t>
            </a:r>
          </a:p>
          <a:p>
            <a:pPr lvl="1"/>
            <a:r>
              <a:rPr lang="en-AU" sz="1850" dirty="0" smtClean="0"/>
              <a:t>Confirming pregnancy</a:t>
            </a:r>
          </a:p>
          <a:p>
            <a:pPr lvl="1"/>
            <a:r>
              <a:rPr lang="en-AU" sz="1850" dirty="0" smtClean="0"/>
              <a:t>Estimating the stage of pregnancy</a:t>
            </a:r>
          </a:p>
          <a:p>
            <a:pPr lvl="1"/>
            <a:r>
              <a:rPr lang="en-AU" sz="1850" dirty="0" smtClean="0"/>
              <a:t>Determining the number of foetuses</a:t>
            </a:r>
          </a:p>
          <a:p>
            <a:pPr lvl="1"/>
            <a:r>
              <a:rPr lang="en-AU" sz="1850" dirty="0" smtClean="0"/>
              <a:t>Identifying abnormalities in the cervix/uterus </a:t>
            </a:r>
          </a:p>
          <a:p>
            <a:pPr lvl="1"/>
            <a:r>
              <a:rPr lang="en-AU" sz="1850" dirty="0" smtClean="0"/>
              <a:t>Monitoring growth and development of the foetus</a:t>
            </a:r>
          </a:p>
          <a:p>
            <a:pPr lvl="1"/>
            <a:r>
              <a:rPr lang="en-AU" sz="1850" dirty="0" smtClean="0"/>
              <a:t>Determining gender and evaluating anatomy of foetus</a:t>
            </a:r>
          </a:p>
          <a:p>
            <a:pPr lvl="1"/>
            <a:r>
              <a:rPr lang="en-AU" sz="1850" dirty="0" smtClean="0"/>
              <a:t>Genetic screening</a:t>
            </a:r>
          </a:p>
          <a:p>
            <a:pPr lvl="1"/>
            <a:r>
              <a:rPr lang="en-AU" sz="1850" dirty="0" smtClean="0"/>
              <a:t>Studying the placenta and amniotic fluid</a:t>
            </a:r>
          </a:p>
          <a:p>
            <a:pPr lvl="1"/>
            <a:r>
              <a:rPr lang="en-AU" sz="1850" dirty="0" smtClean="0"/>
              <a:t>Identifying birth defects </a:t>
            </a:r>
          </a:p>
          <a:p>
            <a:pPr lvl="1"/>
            <a:r>
              <a:rPr lang="en-AU" sz="1850" dirty="0" smtClean="0"/>
              <a:t>Determining the position of the foetus </a:t>
            </a:r>
          </a:p>
        </p:txBody>
      </p:sp>
      <p:pic>
        <p:nvPicPr>
          <p:cNvPr id="4" name="Picture 6" descr="Image result for 3d ultras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038600"/>
            <a:ext cx="2414587" cy="2445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Ultrasound</a:t>
            </a:r>
            <a:endParaRPr lang="en-AU" dirty="0"/>
          </a:p>
        </p:txBody>
      </p:sp>
      <p:pic>
        <p:nvPicPr>
          <p:cNvPr id="1026" name="Picture 2" descr="Image result for ultras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106561"/>
            <a:ext cx="3735980" cy="2489335"/>
          </a:xfrm>
          <a:prstGeom prst="rect">
            <a:avLst/>
          </a:prstGeom>
          <a:noFill/>
        </p:spPr>
      </p:pic>
      <p:pic>
        <p:nvPicPr>
          <p:cNvPr id="1028" name="Picture 4" descr="Image result for ultras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8758" y="2133600"/>
            <a:ext cx="3437036" cy="2462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Genetic analysis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2070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633742" cy="1492132"/>
          </a:xfrm>
        </p:spPr>
        <p:txBody>
          <a:bodyPr/>
          <a:lstStyle/>
          <a:p>
            <a:r>
              <a:rPr lang="en-AU" dirty="0" smtClean="0"/>
              <a:t>Chromosome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25389"/>
            <a:ext cx="7791450" cy="4746592"/>
          </a:xfrm>
        </p:spPr>
        <p:txBody>
          <a:bodyPr>
            <a:normAutofit/>
          </a:bodyPr>
          <a:lstStyle/>
          <a:p>
            <a:r>
              <a:rPr lang="en-AU" sz="2000" dirty="0" smtClean="0"/>
              <a:t>Chromosomes in cells from foetus can be examined to detect defective, missing or additional chromosomes.</a:t>
            </a:r>
          </a:p>
          <a:p>
            <a:r>
              <a:rPr lang="en-AU" sz="2000" dirty="0" smtClean="0"/>
              <a:t>Photograph of chromosomes displayed in order is called a </a:t>
            </a:r>
            <a:r>
              <a:rPr lang="en-AU" sz="2000" dirty="0" err="1" smtClean="0">
                <a:solidFill>
                  <a:srgbClr val="7030A0"/>
                </a:solidFill>
              </a:rPr>
              <a:t>karyotype</a:t>
            </a:r>
            <a:r>
              <a:rPr lang="en-AU" sz="2000" dirty="0" smtClean="0"/>
              <a:t>.</a:t>
            </a:r>
          </a:p>
          <a:p>
            <a:r>
              <a:rPr lang="en-AU" sz="2000" dirty="0" smtClean="0"/>
              <a:t>Can be obtained from </a:t>
            </a:r>
            <a:r>
              <a:rPr lang="en-AU" sz="2000" b="1" dirty="0" smtClean="0">
                <a:solidFill>
                  <a:schemeClr val="accent6">
                    <a:lumMod val="75000"/>
                  </a:schemeClr>
                </a:solidFill>
              </a:rPr>
              <a:t>amniocentesis</a:t>
            </a:r>
            <a:r>
              <a:rPr lang="en-AU" sz="2000" dirty="0" smtClean="0"/>
              <a:t> or </a:t>
            </a:r>
            <a:r>
              <a:rPr lang="en-AU" sz="2000" b="1" dirty="0" smtClean="0">
                <a:solidFill>
                  <a:schemeClr val="accent6">
                    <a:lumMod val="75000"/>
                  </a:schemeClr>
                </a:solidFill>
              </a:rPr>
              <a:t>chorionic </a:t>
            </a:r>
            <a:r>
              <a:rPr lang="en-AU" sz="2000" b="1" dirty="0" err="1" smtClean="0">
                <a:solidFill>
                  <a:schemeClr val="accent6">
                    <a:lumMod val="75000"/>
                  </a:schemeClr>
                </a:solidFill>
              </a:rPr>
              <a:t>villus</a:t>
            </a:r>
            <a:r>
              <a:rPr lang="en-AU" sz="2000" b="1" dirty="0" smtClean="0">
                <a:solidFill>
                  <a:schemeClr val="accent6">
                    <a:lumMod val="75000"/>
                  </a:schemeClr>
                </a:solidFill>
              </a:rPr>
              <a:t> sampling</a:t>
            </a:r>
            <a:endParaRPr lang="en-A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6386" name="Picture 2" descr="Image result for karyotype down syndro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200400"/>
            <a:ext cx="2914650" cy="33254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Chromosome Analysis: </a:t>
            </a:r>
            <a:r>
              <a:rPr lang="en-AU" sz="3600" dirty="0" smtClean="0"/>
              <a:t>Amniocentesis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153400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16-20 weeks while foetus is floating in 130mL amniotic fluid.</a:t>
            </a:r>
          </a:p>
          <a:p>
            <a:r>
              <a:rPr lang="en-AU" sz="2000" dirty="0" smtClean="0"/>
              <a:t>Living cells from foetus floating in the fluid</a:t>
            </a:r>
          </a:p>
          <a:p>
            <a:r>
              <a:rPr lang="en-AU" sz="2000" dirty="0" smtClean="0"/>
              <a:t>Can be examined for biochemical defects &amp; abnormalities in number of chromosomes or structure of chromosome.</a:t>
            </a:r>
          </a:p>
          <a:p>
            <a:r>
              <a:rPr lang="en-AU" sz="2000" dirty="0" smtClean="0"/>
              <a:t>Does involve a small risk of infection, miscarriage or damage to baby. Therefore only preformed on women who are high risk</a:t>
            </a:r>
            <a:r>
              <a:rPr lang="en-AU" sz="2000" dirty="0" smtClean="0"/>
              <a:t>.</a:t>
            </a:r>
          </a:p>
          <a:p>
            <a:r>
              <a:rPr lang="en-AU" sz="2000" dirty="0"/>
              <a:t>Down syndrome, cystic fibrosis, neural tube defects </a:t>
            </a:r>
            <a:r>
              <a:rPr lang="en-AU" sz="2000" dirty="0" err="1"/>
              <a:t>eg</a:t>
            </a:r>
            <a:r>
              <a:rPr lang="en-AU" sz="2000" dirty="0"/>
              <a:t> </a:t>
            </a:r>
            <a:r>
              <a:rPr lang="en-AU" sz="2000" dirty="0" err="1"/>
              <a:t>spina</a:t>
            </a:r>
            <a:r>
              <a:rPr lang="en-AU" sz="2000" dirty="0"/>
              <a:t> bifida, PKU, Tay-Sachs disease, </a:t>
            </a:r>
            <a:r>
              <a:rPr lang="en-AU" sz="2000" dirty="0" err="1"/>
              <a:t>Duchenne</a:t>
            </a:r>
            <a:r>
              <a:rPr lang="en-AU" sz="2000" dirty="0"/>
              <a:t> muscular dystrophy, sickle cell disease</a:t>
            </a:r>
          </a:p>
          <a:p>
            <a:endParaRPr lang="en-AU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Chromosome Analysis: </a:t>
            </a:r>
            <a:r>
              <a:rPr lang="en-AU" sz="3600" dirty="0" smtClean="0"/>
              <a:t>Amniocentesis</a:t>
            </a:r>
            <a:endParaRPr lang="en-AU" dirty="0"/>
          </a:p>
        </p:txBody>
      </p:sp>
      <p:pic>
        <p:nvPicPr>
          <p:cNvPr id="17410" name="Picture 2" descr="Image result for amniocentes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874517"/>
            <a:ext cx="7181850" cy="4544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277" y="304800"/>
            <a:ext cx="8229600" cy="1332706"/>
          </a:xfrm>
        </p:spPr>
        <p:txBody>
          <a:bodyPr/>
          <a:lstStyle/>
          <a:p>
            <a:r>
              <a:rPr lang="en-AU" dirty="0" smtClean="0"/>
              <a:t>Chromosome Analysis: </a:t>
            </a:r>
            <a:r>
              <a:rPr lang="en-AU" sz="3600" dirty="0" smtClean="0"/>
              <a:t>Chorionic villus </a:t>
            </a:r>
            <a:r>
              <a:rPr lang="en-AU" sz="3600" dirty="0" smtClean="0"/>
              <a:t>sampling (CVS)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277" y="1637506"/>
            <a:ext cx="8001000" cy="3276600"/>
          </a:xfrm>
        </p:spPr>
        <p:txBody>
          <a:bodyPr>
            <a:normAutofit/>
          </a:bodyPr>
          <a:lstStyle/>
          <a:p>
            <a:r>
              <a:rPr lang="en-AU" sz="2000" dirty="0" smtClean="0"/>
              <a:t>Specimen of foetal cells from the </a:t>
            </a:r>
            <a:r>
              <a:rPr lang="en-AU" sz="2000" dirty="0" err="1" smtClean="0"/>
              <a:t>chorion</a:t>
            </a:r>
            <a:endParaRPr lang="en-AU" sz="2000" dirty="0" smtClean="0"/>
          </a:p>
          <a:p>
            <a:r>
              <a:rPr lang="en-AU" sz="2000" dirty="0" smtClean="0"/>
              <a:t>Cells examined in same say as amniocentesis</a:t>
            </a:r>
          </a:p>
          <a:p>
            <a:r>
              <a:rPr lang="en-AU" sz="2000" dirty="0" smtClean="0"/>
              <a:t>Advantage: can take place 9-19 weeks &amp; be tested more quickly</a:t>
            </a:r>
          </a:p>
          <a:p>
            <a:r>
              <a:rPr lang="en-AU" sz="2000" dirty="0" smtClean="0"/>
              <a:t>Disadvantage: risk of miscarriage is 2%</a:t>
            </a:r>
          </a:p>
          <a:p>
            <a:r>
              <a:rPr lang="en-AU" sz="2000" dirty="0" smtClean="0"/>
              <a:t>Cannot diagnose </a:t>
            </a:r>
            <a:r>
              <a:rPr lang="en-AU" sz="2000" dirty="0" err="1" smtClean="0"/>
              <a:t>spina</a:t>
            </a:r>
            <a:r>
              <a:rPr lang="en-AU" sz="2000" dirty="0" smtClean="0"/>
              <a:t> bifida</a:t>
            </a:r>
          </a:p>
          <a:p>
            <a:endParaRPr lang="en-AU" sz="2000" dirty="0" smtClean="0"/>
          </a:p>
          <a:p>
            <a:endParaRPr lang="en-AU" sz="2000" dirty="0"/>
          </a:p>
        </p:txBody>
      </p:sp>
      <p:pic>
        <p:nvPicPr>
          <p:cNvPr id="20482" name="Picture 2" descr="Image result for chorionic villus sampl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733800"/>
            <a:ext cx="4642998" cy="2963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Custom 6">
      <a:dk1>
        <a:srgbClr val="2C2C2C"/>
      </a:dk1>
      <a:lt1>
        <a:srgbClr val="F9B2D6"/>
      </a:lt1>
      <a:dk2>
        <a:srgbClr val="D60E72"/>
      </a:dk2>
      <a:lt2>
        <a:srgbClr val="F2F2F2"/>
      </a:lt2>
      <a:accent1>
        <a:srgbClr val="F9A373"/>
      </a:accent1>
      <a:accent2>
        <a:srgbClr val="F56617"/>
      </a:accent2>
      <a:accent3>
        <a:srgbClr val="F9A373"/>
      </a:accent3>
      <a:accent4>
        <a:srgbClr val="0674A5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49C61BB1-D742-4EB6-84D1-8F1F598979C7}" vid="{DE8B5895-5369-4466-BA3B-4AA9BCED44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91</TotalTime>
  <Words>493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Gill Sans MT</vt:lpstr>
      <vt:lpstr>Impact</vt:lpstr>
      <vt:lpstr>badge</vt:lpstr>
      <vt:lpstr>Diagnosis of Foetal Health</vt:lpstr>
      <vt:lpstr>Ultrasound </vt:lpstr>
      <vt:lpstr>Ultrasound</vt:lpstr>
      <vt:lpstr>Ultrasound</vt:lpstr>
      <vt:lpstr>Genetic analysis</vt:lpstr>
      <vt:lpstr>Chromosome Analysis</vt:lpstr>
      <vt:lpstr>Chromosome Analysis: Amniocentesis</vt:lpstr>
      <vt:lpstr>Chromosome Analysis: Amniocentesis</vt:lpstr>
      <vt:lpstr>Chromosome Analysis: Chorionic villus sampling (CVS)</vt:lpstr>
      <vt:lpstr>Chromosome Analysis:  Blood Test</vt:lpstr>
      <vt:lpstr>FETOSCOPY </vt:lpstr>
      <vt:lpstr>Fetoscopy</vt:lpstr>
      <vt:lpstr>Foetal monitoring</vt:lpstr>
      <vt:lpstr>BIOCHEMICAL ANALYSIS</vt:lpstr>
      <vt:lpstr>Biochemical Analysis</vt:lpstr>
      <vt:lpstr>DNA PROBES </vt:lpstr>
      <vt:lpstr>DNA probes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Diagnosis of Foetal Health</dc:title>
  <dc:creator>Allison</dc:creator>
  <cp:lastModifiedBy>JOHANSEN Rebecca [Rossmoyne Senior High School]</cp:lastModifiedBy>
  <cp:revision>13</cp:revision>
  <dcterms:created xsi:type="dcterms:W3CDTF">2016-09-01T12:54:01Z</dcterms:created>
  <dcterms:modified xsi:type="dcterms:W3CDTF">2021-07-02T04:27:26Z</dcterms:modified>
</cp:coreProperties>
</file>