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68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54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127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004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9207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061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4988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72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7737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2613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7748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8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378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16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154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07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498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71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02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48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201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5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0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27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9ADDF4-C275-4872-AF56-0D050E2DE2E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AU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5E577C3-C639-4A90-AD48-209129918374}" type="datetimeFigureOut">
              <a:rPr lang="en-AU" smtClean="0">
                <a:solidFill>
                  <a:srgbClr val="DFDCB7"/>
                </a:solidFill>
              </a:rPr>
              <a:pPr/>
              <a:t>22/03/2016</a:t>
            </a:fld>
            <a:endParaRPr lang="en-A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2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 smtClean="0"/>
              <a:t>Investment: Does Money Grow? 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7" name="Picture 3" descr="C:\Users\Michael\AppData\Local\Microsoft\Windows\Temporary Internet Files\Content.IE5\6Y96TL5Z\moneytree-7296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20688"/>
            <a:ext cx="28384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6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Income v Growth Assets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>
                <a:solidFill>
                  <a:srgbClr val="000000"/>
                </a:solidFill>
                <a:ea typeface="Times New Roman"/>
              </a:rPr>
              <a:t>T</a:t>
            </a:r>
            <a:r>
              <a:rPr lang="en-AU" sz="3600" dirty="0" smtClean="0">
                <a:solidFill>
                  <a:srgbClr val="000000"/>
                </a:solidFill>
                <a:ea typeface="Times New Roman"/>
              </a:rPr>
              <a:t>ype </a:t>
            </a:r>
            <a:r>
              <a:rPr lang="en-AU" sz="3600" dirty="0">
                <a:solidFill>
                  <a:srgbClr val="000000"/>
                </a:solidFill>
                <a:ea typeface="Times New Roman"/>
              </a:rPr>
              <a:t>of investment </a:t>
            </a:r>
            <a:r>
              <a:rPr lang="en-AU" sz="3600" dirty="0" smtClean="0">
                <a:solidFill>
                  <a:srgbClr val="000000"/>
                </a:solidFill>
                <a:ea typeface="Times New Roman"/>
              </a:rPr>
              <a:t>depends on requirement for capital growth, income or both.  </a:t>
            </a:r>
          </a:p>
          <a:p>
            <a:pPr lvl="1"/>
            <a:r>
              <a:rPr lang="en-AU" sz="3200" b="1" dirty="0" smtClean="0">
                <a:solidFill>
                  <a:srgbClr val="000000"/>
                </a:solidFill>
                <a:ea typeface="Times New Roman"/>
              </a:rPr>
              <a:t>Income assets</a:t>
            </a:r>
            <a:r>
              <a:rPr lang="en-AU" sz="3200" dirty="0" smtClean="0">
                <a:solidFill>
                  <a:srgbClr val="000000"/>
                </a:solidFill>
                <a:ea typeface="Times New Roman"/>
              </a:rPr>
              <a:t> – provide stable and regular returns. </a:t>
            </a:r>
            <a:r>
              <a:rPr lang="en-AU" sz="3200" dirty="0" err="1" smtClean="0">
                <a:solidFill>
                  <a:srgbClr val="000000"/>
                </a:solidFill>
                <a:ea typeface="Times New Roman"/>
              </a:rPr>
              <a:t>Eg</a:t>
            </a:r>
            <a:r>
              <a:rPr lang="en-AU" sz="3200" dirty="0" smtClean="0">
                <a:solidFill>
                  <a:srgbClr val="000000"/>
                </a:solidFill>
                <a:ea typeface="Times New Roman"/>
              </a:rPr>
              <a:t>. Cash </a:t>
            </a:r>
          </a:p>
          <a:p>
            <a:pPr lvl="1"/>
            <a:r>
              <a:rPr lang="en-AU" sz="3200" b="1" dirty="0" smtClean="0">
                <a:solidFill>
                  <a:srgbClr val="000000"/>
                </a:solidFill>
                <a:ea typeface="Times New Roman"/>
              </a:rPr>
              <a:t>Growth assets</a:t>
            </a:r>
            <a:r>
              <a:rPr lang="en-AU" sz="3200" dirty="0" smtClean="0">
                <a:solidFill>
                  <a:srgbClr val="000000"/>
                </a:solidFill>
                <a:ea typeface="Times New Roman"/>
              </a:rPr>
              <a:t> - </a:t>
            </a:r>
            <a:r>
              <a:rPr lang="en-AU" sz="3200" dirty="0">
                <a:solidFill>
                  <a:srgbClr val="000000"/>
                </a:solidFill>
                <a:ea typeface="Times New Roman"/>
              </a:rPr>
              <a:t>increase </a:t>
            </a:r>
            <a:r>
              <a:rPr lang="en-AU" sz="3200" dirty="0" smtClean="0">
                <a:solidFill>
                  <a:srgbClr val="000000"/>
                </a:solidFill>
                <a:ea typeface="Times New Roman"/>
              </a:rPr>
              <a:t>capital </a:t>
            </a:r>
            <a:r>
              <a:rPr lang="en-AU" sz="3200" dirty="0">
                <a:solidFill>
                  <a:srgbClr val="000000"/>
                </a:solidFill>
                <a:ea typeface="Times New Roman"/>
              </a:rPr>
              <a:t>with moderate levels of income over </a:t>
            </a:r>
            <a:r>
              <a:rPr lang="en-AU" sz="3200" dirty="0" smtClean="0">
                <a:solidFill>
                  <a:srgbClr val="000000"/>
                </a:solidFill>
                <a:ea typeface="Times New Roman"/>
              </a:rPr>
              <a:t>time. </a:t>
            </a:r>
            <a:r>
              <a:rPr lang="en-AU" sz="3200" dirty="0" err="1" smtClean="0">
                <a:solidFill>
                  <a:srgbClr val="000000"/>
                </a:solidFill>
                <a:ea typeface="Times New Roman"/>
              </a:rPr>
              <a:t>Eg</a:t>
            </a:r>
            <a:r>
              <a:rPr lang="en-AU" sz="3200" dirty="0" smtClean="0">
                <a:solidFill>
                  <a:srgbClr val="000000"/>
                </a:solidFill>
                <a:ea typeface="Times New Roman"/>
              </a:rPr>
              <a:t>. Shares. </a:t>
            </a:r>
          </a:p>
          <a:p>
            <a:pPr algn="just"/>
            <a:endParaRPr lang="en-AU" sz="2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41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 smtClean="0"/>
              <a:t>What do think the saying ‘</a:t>
            </a:r>
            <a:r>
              <a:rPr lang="en-AU" sz="3600" b="1" dirty="0"/>
              <a:t>Be an early </a:t>
            </a:r>
            <a:r>
              <a:rPr lang="en-AU" sz="3600" b="1" dirty="0" smtClean="0"/>
              <a:t>bird’ </a:t>
            </a:r>
            <a:r>
              <a:rPr lang="en-AU" sz="3600" dirty="0" smtClean="0"/>
              <a:t>means when it comes to investing? </a:t>
            </a:r>
            <a:endParaRPr lang="en-AU" sz="3600" dirty="0"/>
          </a:p>
          <a:p>
            <a:endParaRPr lang="en-AU" dirty="0" smtClean="0"/>
          </a:p>
          <a:p>
            <a:r>
              <a:rPr lang="en-AU" sz="3200" dirty="0"/>
              <a:t>The more time you have to invest, the more likely you are to reach your financial </a:t>
            </a:r>
            <a:r>
              <a:rPr lang="en-AU" sz="3200" dirty="0" smtClean="0"/>
              <a:t>goals – compound your returns.  </a:t>
            </a:r>
            <a:endParaRPr lang="en-AU" sz="32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378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Students should be able to: </a:t>
            </a:r>
          </a:p>
          <a:p>
            <a:pPr lvl="1"/>
            <a:r>
              <a:rPr lang="en-AU" sz="2800" dirty="0" smtClean="0"/>
              <a:t>Understand the impact of time on investment. </a:t>
            </a:r>
          </a:p>
          <a:p>
            <a:pPr lvl="1"/>
            <a:r>
              <a:rPr lang="en-AU" sz="2800" dirty="0" smtClean="0"/>
              <a:t>Understand the risk vs reward trade-off. </a:t>
            </a:r>
          </a:p>
          <a:p>
            <a:pPr lvl="1"/>
            <a:r>
              <a:rPr lang="en-AU" sz="2800" dirty="0" smtClean="0"/>
              <a:t>Understand and explain the different asset classes. 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64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 – Chris and Linda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Lively Linda is a keen investor. From 25 years of age, she invests $2,000 p.a. </a:t>
            </a:r>
            <a:r>
              <a:rPr lang="en-AU" sz="2800" dirty="0" smtClean="0"/>
              <a:t>earning </a:t>
            </a:r>
            <a:r>
              <a:rPr lang="en-AU" sz="2800" dirty="0"/>
              <a:t>an average of 8% p.a.</a:t>
            </a:r>
          </a:p>
          <a:p>
            <a:r>
              <a:rPr lang="en-AU" sz="2800" dirty="0"/>
              <a:t>Chris doesn’t start investing until he turns 40 years of age at which point he invests $5,000 p.a. for the next 20 years, also earning 8% p.a. Both Linda and Chris retire at 60 years of age.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017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260648"/>
            <a:ext cx="7704856" cy="59046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504" y="6021288"/>
            <a:ext cx="828092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Despite </a:t>
            </a:r>
            <a:r>
              <a:rPr lang="en-AU" sz="2000" dirty="0"/>
              <a:t>putting aside less total savings, Linda has created more wealth than Chris. This is simply because Linda chose to invest earlier.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695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Rule of 72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400" dirty="0"/>
              <a:t>Divide 72 by the interest rate you expect to earn. This will tell you how long it will take to double your money. 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72 / 6% interest = 12 years to double your money </a:t>
            </a:r>
          </a:p>
          <a:p>
            <a:endParaRPr lang="en-AU" sz="2400" dirty="0"/>
          </a:p>
          <a:p>
            <a:r>
              <a:rPr lang="en-AU" sz="2400" dirty="0"/>
              <a:t>Divide 72 by the number of years in which you expect to double your money. </a:t>
            </a:r>
            <a:endParaRPr lang="en-AU" sz="2400" dirty="0" smtClean="0"/>
          </a:p>
          <a:p>
            <a:endParaRPr lang="en-AU" sz="2400" dirty="0"/>
          </a:p>
          <a:p>
            <a:r>
              <a:rPr lang="en-AU" sz="2400" dirty="0" smtClean="0"/>
              <a:t>72 / 12 = 6% interest to double your money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843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 vs Reward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b="1" dirty="0" smtClean="0"/>
              <a:t>Risk </a:t>
            </a:r>
            <a:r>
              <a:rPr lang="en-AU" sz="3200" dirty="0" smtClean="0"/>
              <a:t>is </a:t>
            </a:r>
            <a:r>
              <a:rPr lang="en-AU" sz="3200" dirty="0"/>
              <a:t>intrinsically linked to investing </a:t>
            </a:r>
            <a:r>
              <a:rPr lang="en-AU" sz="3200" dirty="0" smtClean="0"/>
              <a:t>and, </a:t>
            </a:r>
            <a:r>
              <a:rPr lang="en-AU" sz="3200" dirty="0"/>
              <a:t>historically, greater risks </a:t>
            </a:r>
            <a:r>
              <a:rPr lang="en-AU" sz="3200" dirty="0" smtClean="0"/>
              <a:t>have reaped </a:t>
            </a:r>
            <a:r>
              <a:rPr lang="en-AU" sz="3200" dirty="0"/>
              <a:t>greater </a:t>
            </a:r>
            <a:r>
              <a:rPr lang="en-AU" sz="3200" b="1" dirty="0"/>
              <a:t>rewards</a:t>
            </a:r>
            <a:r>
              <a:rPr lang="en-AU" sz="3200" dirty="0"/>
              <a:t> but have also been subjected to greater </a:t>
            </a:r>
            <a:r>
              <a:rPr lang="en-AU" sz="3200" b="1" dirty="0"/>
              <a:t>losses</a:t>
            </a:r>
            <a:r>
              <a:rPr lang="en-AU" sz="3200" dirty="0" smtClean="0"/>
              <a:t>.</a:t>
            </a:r>
          </a:p>
          <a:p>
            <a:endParaRPr lang="en-AU" sz="3200" dirty="0"/>
          </a:p>
          <a:p>
            <a:r>
              <a:rPr lang="en-AU" sz="3200" b="1" dirty="0" smtClean="0"/>
              <a:t>Diversify</a:t>
            </a:r>
            <a:r>
              <a:rPr lang="en-AU" sz="3200" dirty="0" smtClean="0"/>
              <a:t> (spread investments) to lower risk.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0984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Asset Classes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900"/>
              </a:spcAft>
            </a:pPr>
            <a:r>
              <a:rPr lang="en-AU" sz="3600" dirty="0" smtClean="0">
                <a:ea typeface="Times New Roman"/>
                <a:cs typeface="Times New Roman"/>
              </a:rPr>
              <a:t>Two types </a:t>
            </a:r>
            <a:r>
              <a:rPr lang="en-AU" sz="3600" dirty="0">
                <a:ea typeface="Times New Roman"/>
                <a:cs typeface="Times New Roman"/>
              </a:rPr>
              <a:t>of asset </a:t>
            </a:r>
            <a:r>
              <a:rPr lang="en-AU" sz="3600" dirty="0" smtClean="0">
                <a:ea typeface="Times New Roman"/>
                <a:cs typeface="Times New Roman"/>
              </a:rPr>
              <a:t>classes.  </a:t>
            </a:r>
          </a:p>
          <a:p>
            <a:pPr lvl="1" algn="just">
              <a:spcAft>
                <a:spcPts val="900"/>
              </a:spcAft>
            </a:pPr>
            <a:r>
              <a:rPr lang="en-AU" sz="3200" b="1" dirty="0" smtClean="0">
                <a:ea typeface="Times New Roman"/>
                <a:cs typeface="Times New Roman"/>
              </a:rPr>
              <a:t>Income-producing </a:t>
            </a:r>
            <a:r>
              <a:rPr lang="en-AU" sz="3200" b="1" dirty="0">
                <a:ea typeface="Times New Roman"/>
                <a:cs typeface="Times New Roman"/>
              </a:rPr>
              <a:t>assets</a:t>
            </a:r>
            <a:r>
              <a:rPr lang="en-AU" sz="3200" dirty="0">
                <a:ea typeface="Times New Roman"/>
                <a:cs typeface="Times New Roman"/>
              </a:rPr>
              <a:t> </a:t>
            </a:r>
            <a:r>
              <a:rPr lang="en-AU" sz="3200" dirty="0" smtClean="0">
                <a:ea typeface="Times New Roman"/>
                <a:cs typeface="Times New Roman"/>
              </a:rPr>
              <a:t>– for short-term </a:t>
            </a:r>
            <a:r>
              <a:rPr lang="en-AU" sz="3200" dirty="0">
                <a:ea typeface="Times New Roman"/>
                <a:cs typeface="Times New Roman"/>
              </a:rPr>
              <a:t>investors or </a:t>
            </a:r>
            <a:r>
              <a:rPr lang="en-AU" sz="3200" dirty="0" smtClean="0">
                <a:ea typeface="Times New Roman"/>
                <a:cs typeface="Times New Roman"/>
              </a:rPr>
              <a:t>people wanting more safer, </a:t>
            </a:r>
            <a:r>
              <a:rPr lang="en-AU" sz="3200" dirty="0">
                <a:ea typeface="Times New Roman"/>
                <a:cs typeface="Times New Roman"/>
              </a:rPr>
              <a:t>secure investments with more consistent returns.  </a:t>
            </a:r>
            <a:endParaRPr lang="en-AU" sz="3200" dirty="0" smtClean="0">
              <a:ea typeface="Times New Roman"/>
              <a:cs typeface="Times New Roman"/>
            </a:endParaRPr>
          </a:p>
          <a:p>
            <a:pPr lvl="1" algn="just">
              <a:spcAft>
                <a:spcPts val="900"/>
              </a:spcAft>
            </a:pPr>
            <a:r>
              <a:rPr lang="en-AU" sz="3200" b="1" dirty="0" smtClean="0">
                <a:ea typeface="Times New Roman"/>
                <a:cs typeface="Times New Roman"/>
              </a:rPr>
              <a:t>Higher </a:t>
            </a:r>
            <a:r>
              <a:rPr lang="en-AU" sz="3200" b="1" dirty="0">
                <a:ea typeface="Times New Roman"/>
                <a:cs typeface="Times New Roman"/>
              </a:rPr>
              <a:t>risk, higher-return assets</a:t>
            </a:r>
            <a:r>
              <a:rPr lang="en-AU" sz="3200" dirty="0">
                <a:ea typeface="Times New Roman"/>
                <a:cs typeface="Times New Roman"/>
              </a:rPr>
              <a:t> </a:t>
            </a:r>
            <a:r>
              <a:rPr lang="en-AU" sz="3200" dirty="0" smtClean="0">
                <a:ea typeface="Times New Roman"/>
                <a:cs typeface="Times New Roman"/>
              </a:rPr>
              <a:t>– for long-term investors.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6117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7920880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365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Adjacency</vt:lpstr>
      <vt:lpstr>1_Adjacency</vt:lpstr>
      <vt:lpstr>Investment: Does Money Grow? </vt:lpstr>
      <vt:lpstr>PowerPoint Presentation</vt:lpstr>
      <vt:lpstr>Objectives </vt:lpstr>
      <vt:lpstr>Activity – Chris and Linda</vt:lpstr>
      <vt:lpstr>PowerPoint Presentation</vt:lpstr>
      <vt:lpstr>Rule of 72 </vt:lpstr>
      <vt:lpstr>Risk vs Reward</vt:lpstr>
      <vt:lpstr>Asset Classes</vt:lpstr>
      <vt:lpstr>PowerPoint Presentation</vt:lpstr>
      <vt:lpstr>Income v Growth Assets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Investment: Does Money Grow?</dc:title>
  <dc:creator>Michael</dc:creator>
  <cp:lastModifiedBy>Michael</cp:lastModifiedBy>
  <cp:revision>6</cp:revision>
  <dcterms:created xsi:type="dcterms:W3CDTF">2016-03-22T13:24:39Z</dcterms:created>
  <dcterms:modified xsi:type="dcterms:W3CDTF">2016-03-22T14:25:06Z</dcterms:modified>
</cp:coreProperties>
</file>