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82" r:id="rId3"/>
    <p:sldId id="283" r:id="rId4"/>
    <p:sldId id="284" r:id="rId5"/>
    <p:sldId id="285" r:id="rId6"/>
    <p:sldId id="263" r:id="rId7"/>
    <p:sldId id="272" r:id="rId8"/>
    <p:sldId id="265" r:id="rId9"/>
    <p:sldId id="266" r:id="rId10"/>
    <p:sldId id="271" r:id="rId11"/>
    <p:sldId id="267" r:id="rId12"/>
    <p:sldId id="268" r:id="rId13"/>
    <p:sldId id="273" r:id="rId14"/>
    <p:sldId id="278" r:id="rId15"/>
    <p:sldId id="279" r:id="rId16"/>
    <p:sldId id="281" r:id="rId17"/>
    <p:sldId id="280" r:id="rId18"/>
    <p:sldId id="286" r:id="rId19"/>
    <p:sldId id="287" r:id="rId20"/>
    <p:sldId id="288" r:id="rId21"/>
    <p:sldId id="291" r:id="rId22"/>
    <p:sldId id="289" r:id="rId23"/>
    <p:sldId id="290" r:id="rId24"/>
  </p:sldIdLst>
  <p:sldSz cx="9144000" cy="6858000" type="screen4x3"/>
  <p:notesSz cx="6858000" cy="9144000"/>
  <p:defaultTextStyle>
    <a:defPPr>
      <a:defRPr lang="en-US"/>
    </a:defPPr>
    <a:lvl1pPr algn="l" rtl="0" fontAlgn="base">
      <a:spcBef>
        <a:spcPct val="0"/>
      </a:spcBef>
      <a:spcAft>
        <a:spcPct val="0"/>
      </a:spcAft>
      <a:defRPr sz="2700" kern="1200">
        <a:solidFill>
          <a:schemeClr val="tx1"/>
        </a:solidFill>
        <a:latin typeface="Lucida Sans Unicode" pitchFamily="34" charset="0"/>
        <a:ea typeface="+mn-ea"/>
        <a:cs typeface="+mn-cs"/>
      </a:defRPr>
    </a:lvl1pPr>
    <a:lvl2pPr marL="457200" algn="l" rtl="0" fontAlgn="base">
      <a:spcBef>
        <a:spcPct val="0"/>
      </a:spcBef>
      <a:spcAft>
        <a:spcPct val="0"/>
      </a:spcAft>
      <a:defRPr sz="2700" kern="1200">
        <a:solidFill>
          <a:schemeClr val="tx1"/>
        </a:solidFill>
        <a:latin typeface="Lucida Sans Unicode" pitchFamily="34" charset="0"/>
        <a:ea typeface="+mn-ea"/>
        <a:cs typeface="+mn-cs"/>
      </a:defRPr>
    </a:lvl2pPr>
    <a:lvl3pPr marL="914400" algn="l" rtl="0" fontAlgn="base">
      <a:spcBef>
        <a:spcPct val="0"/>
      </a:spcBef>
      <a:spcAft>
        <a:spcPct val="0"/>
      </a:spcAft>
      <a:defRPr sz="2700" kern="1200">
        <a:solidFill>
          <a:schemeClr val="tx1"/>
        </a:solidFill>
        <a:latin typeface="Lucida Sans Unicode" pitchFamily="34" charset="0"/>
        <a:ea typeface="+mn-ea"/>
        <a:cs typeface="+mn-cs"/>
      </a:defRPr>
    </a:lvl3pPr>
    <a:lvl4pPr marL="1371600" algn="l" rtl="0" fontAlgn="base">
      <a:spcBef>
        <a:spcPct val="0"/>
      </a:spcBef>
      <a:spcAft>
        <a:spcPct val="0"/>
      </a:spcAft>
      <a:defRPr sz="2700" kern="1200">
        <a:solidFill>
          <a:schemeClr val="tx1"/>
        </a:solidFill>
        <a:latin typeface="Lucida Sans Unicode" pitchFamily="34" charset="0"/>
        <a:ea typeface="+mn-ea"/>
        <a:cs typeface="+mn-cs"/>
      </a:defRPr>
    </a:lvl4pPr>
    <a:lvl5pPr marL="1828800" algn="l" rtl="0" fontAlgn="base">
      <a:spcBef>
        <a:spcPct val="0"/>
      </a:spcBef>
      <a:spcAft>
        <a:spcPct val="0"/>
      </a:spcAft>
      <a:defRPr sz="2700" kern="1200">
        <a:solidFill>
          <a:schemeClr val="tx1"/>
        </a:solidFill>
        <a:latin typeface="Lucida Sans Unicode" pitchFamily="34" charset="0"/>
        <a:ea typeface="+mn-ea"/>
        <a:cs typeface="+mn-cs"/>
      </a:defRPr>
    </a:lvl5pPr>
    <a:lvl6pPr marL="2286000" algn="l" defTabSz="914400" rtl="0" eaLnBrk="1" latinLnBrk="0" hangingPunct="1">
      <a:defRPr sz="2700" kern="1200">
        <a:solidFill>
          <a:schemeClr val="tx1"/>
        </a:solidFill>
        <a:latin typeface="Lucida Sans Unicode" pitchFamily="34" charset="0"/>
        <a:ea typeface="+mn-ea"/>
        <a:cs typeface="+mn-cs"/>
      </a:defRPr>
    </a:lvl6pPr>
    <a:lvl7pPr marL="2743200" algn="l" defTabSz="914400" rtl="0" eaLnBrk="1" latinLnBrk="0" hangingPunct="1">
      <a:defRPr sz="2700" kern="1200">
        <a:solidFill>
          <a:schemeClr val="tx1"/>
        </a:solidFill>
        <a:latin typeface="Lucida Sans Unicode" pitchFamily="34" charset="0"/>
        <a:ea typeface="+mn-ea"/>
        <a:cs typeface="+mn-cs"/>
      </a:defRPr>
    </a:lvl7pPr>
    <a:lvl8pPr marL="3200400" algn="l" defTabSz="914400" rtl="0" eaLnBrk="1" latinLnBrk="0" hangingPunct="1">
      <a:defRPr sz="2700" kern="1200">
        <a:solidFill>
          <a:schemeClr val="tx1"/>
        </a:solidFill>
        <a:latin typeface="Lucida Sans Unicode" pitchFamily="34" charset="0"/>
        <a:ea typeface="+mn-ea"/>
        <a:cs typeface="+mn-cs"/>
      </a:defRPr>
    </a:lvl8pPr>
    <a:lvl9pPr marL="3657600" algn="l" defTabSz="914400" rtl="0" eaLnBrk="1" latinLnBrk="0" hangingPunct="1">
      <a:defRPr sz="2700" kern="1200">
        <a:solidFill>
          <a:schemeClr val="tx1"/>
        </a:solidFill>
        <a:latin typeface="Lucida Sans Unicod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28" autoAdjust="0"/>
  </p:normalViewPr>
  <p:slideViewPr>
    <p:cSldViewPr>
      <p:cViewPr varScale="1">
        <p:scale>
          <a:sx n="85" d="100"/>
          <a:sy n="85" d="100"/>
        </p:scale>
        <p:origin x="-31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ClrTx/>
              <a:buSzTx/>
              <a:buFontTx/>
              <a:buNone/>
              <a:defRPr sz="1200">
                <a:latin typeface="+mn-lt"/>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ClrTx/>
              <a:buSzTx/>
              <a:buFontTx/>
              <a:buNone/>
              <a:defRPr sz="1200">
                <a:latin typeface="+mn-lt"/>
              </a:defRPr>
            </a:lvl1pPr>
          </a:lstStyle>
          <a:p>
            <a:pPr>
              <a:defRPr/>
            </a:pPr>
            <a:fld id="{F4D4C4B8-AD4E-4ABC-8411-AA2E12D9C78F}" type="datetimeFigureOut">
              <a:rPr lang="en-AU"/>
              <a:pPr>
                <a:defRPr/>
              </a:pPr>
              <a:t>23/05/2015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ClrTx/>
              <a:buSzTx/>
              <a:buFontTx/>
              <a:buNone/>
              <a:defRPr sz="1200">
                <a:latin typeface="+mn-lt"/>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buClrTx/>
              <a:buSzTx/>
              <a:buFontTx/>
              <a:buNone/>
              <a:defRPr sz="1200">
                <a:latin typeface="+mn-lt"/>
              </a:defRPr>
            </a:lvl1pPr>
          </a:lstStyle>
          <a:p>
            <a:pPr>
              <a:defRPr/>
            </a:pPr>
            <a:fld id="{B4FBCFB3-750A-48B1-84B1-66E0FE7BEA40}" type="slidenum">
              <a:rPr lang="en-AU"/>
              <a:pPr>
                <a:defRPr/>
              </a:pPr>
              <a:t>‹#›</a:t>
            </a:fld>
            <a:endParaRPr lang="en-AU"/>
          </a:p>
        </p:txBody>
      </p:sp>
    </p:spTree>
    <p:extLst>
      <p:ext uri="{BB962C8B-B14F-4D97-AF65-F5344CB8AC3E}">
        <p14:creationId xmlns:p14="http://schemas.microsoft.com/office/powerpoint/2010/main" val="1870102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Common_law"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en.wikipedia.org/wiki/Precedent" TargetMode="External"/><Relationship Id="rId4" Type="http://schemas.openxmlformats.org/officeDocument/2006/relationships/hyperlink" Target="http://en.wikipedia.org/wiki/Case_law"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Sheriff" TargetMode="External"/><Relationship Id="rId3" Type="http://schemas.openxmlformats.org/officeDocument/2006/relationships/hyperlink" Target="http://en.wikipedia.org/wiki/Norman_conquest" TargetMode="External"/><Relationship Id="rId7" Type="http://schemas.openxmlformats.org/officeDocument/2006/relationships/hyperlink" Target="http://en.wikipedia.org/wiki/Bishop"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n.wikipedia.org/wiki/Shire" TargetMode="External"/><Relationship Id="rId5" Type="http://schemas.openxmlformats.org/officeDocument/2006/relationships/hyperlink" Target="http://en.wikipedia.org/wiki/Counties_of_the_United_Kingdom" TargetMode="External"/><Relationship Id="rId4" Type="http://schemas.openxmlformats.org/officeDocument/2006/relationships/hyperlink" Target="http://en.wikipedia.org/wiki/County_courts" TargetMode="External"/><Relationship Id="rId9" Type="http://schemas.openxmlformats.org/officeDocument/2006/relationships/hyperlink" Target="http://en.wikipedia.org/wiki/Ecclesiastical_jurisdicti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latin typeface="+mn-lt"/>
                <a:ea typeface="+mn-ea"/>
                <a:cs typeface="+mn-cs"/>
              </a:rPr>
              <a:t>In such a state, people fear death, and lack both the things necessary to commodious living, and the hope of being able to toil to obtain them. So in order to avoid it people accede to a social contract and establish a civil society. According to Hobbes, society is a population beneath a sovereign authority, to whom all individuals in that society cede some rights for the sake of protection. Any abuses of power by this authority are to be accepted as the price of peace. There is no doctrine of separation of powers in Hobbes's discussion. According to Hobbes, the sovereign must control civil, military, judicial, and ecclesiastical powers. </a:t>
            </a:r>
          </a:p>
          <a:p>
            <a:endParaRPr lang="en-AU" sz="1200" u="non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81560A74-4941-4C34-B510-432ABD72C826}" type="slidenum">
              <a:rPr lang="en-AU" smtClean="0"/>
              <a:pPr>
                <a:defRPr/>
              </a:pPr>
              <a:t>2</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r>
              <a:rPr lang="en-CA" b="1" smtClean="0"/>
              <a:t>habeas corpus – A person being arrested must be brought before the courts</a:t>
            </a:r>
            <a:endParaRPr lang="en-AU"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z="1000" smtClean="0">
              <a:latin typeface="Times New Roman" pitchFamily="18" charset="0"/>
              <a:cs typeface="Times New Roman" pitchFamily="18" charset="0"/>
            </a:endParaRP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2DF9CD-9CC1-4092-9C70-44EF4EA1301D}" type="slidenum">
              <a:rPr lang="en-AU"/>
              <a:pPr fontAlgn="base">
                <a:spcBef>
                  <a:spcPct val="0"/>
                </a:spcBef>
                <a:spcAft>
                  <a:spcPct val="0"/>
                </a:spcAft>
                <a:defRPr/>
              </a:pPr>
              <a:t>21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Review understanding of functions of law in this letter</a:t>
            </a:r>
            <a:endParaRPr lang="en-AU" dirty="0"/>
          </a:p>
        </p:txBody>
      </p:sp>
      <p:sp>
        <p:nvSpPr>
          <p:cNvPr id="4" name="Slide Number Placeholder 3"/>
          <p:cNvSpPr>
            <a:spLocks noGrp="1"/>
          </p:cNvSpPr>
          <p:nvPr>
            <p:ph type="sldNum" sz="quarter" idx="10"/>
          </p:nvPr>
        </p:nvSpPr>
        <p:spPr/>
        <p:txBody>
          <a:bodyPr/>
          <a:lstStyle/>
          <a:p>
            <a:fld id="{B11DF9AB-C5E9-401B-AF20-920C3BCA5445}" type="slidenum">
              <a:rPr lang="en-AU" smtClean="0"/>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z="1000" dirty="0" smtClean="0">
                <a:latin typeface="Times New Roman" pitchFamily="18" charset="0"/>
                <a:cs typeface="Times New Roman" pitchFamily="18" charset="0"/>
              </a:rPr>
              <a:t>1. CITIES- man decides to stay in one place.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2. CENTRAL GOVERNMENT- President, King, </a:t>
            </a:r>
            <a:r>
              <a:rPr lang="en-AU" sz="1000" dirty="0" err="1" smtClean="0">
                <a:latin typeface="Times New Roman" pitchFamily="18" charset="0"/>
                <a:cs typeface="Times New Roman" pitchFamily="18" charset="0"/>
              </a:rPr>
              <a:t>etc</a:t>
            </a:r>
            <a:r>
              <a:rPr lang="en-AU" sz="1000" dirty="0" smtClean="0">
                <a:latin typeface="Times New Roman" pitchFamily="18" charset="0"/>
                <a:cs typeface="Times New Roman" pitchFamily="18" charset="0"/>
              </a:rPr>
              <a:t> to coordinate societies efforts.</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3. COMPLEX RELIGION- belief system. Usually has holy text.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4. JOB SPECIALISATION- everyone has their own job.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5. SOCIAL CLASS- whether we admit it or not, there are wealthy people, and poor people.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6. ART AND ARCHITECTURE- we like to create things.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7. PUBLIC WORKS-what can the government do for you? </a:t>
            </a:r>
            <a:br>
              <a:rPr lang="en-AU" sz="1000" dirty="0" smtClean="0">
                <a:latin typeface="Times New Roman" pitchFamily="18" charset="0"/>
                <a:cs typeface="Times New Roman" pitchFamily="18" charset="0"/>
              </a:rPr>
            </a:br>
            <a:r>
              <a:rPr lang="en-AU" sz="1000" dirty="0" smtClean="0">
                <a:latin typeface="Times New Roman" pitchFamily="18" charset="0"/>
                <a:cs typeface="Times New Roman" pitchFamily="18" charset="0"/>
              </a:rPr>
              <a:t>8. WRITING- every civilization as developed a form of writing.</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2A8E0C-D1BA-4BAC-B313-DD713BE006D4}" type="slidenum">
              <a:rPr lang="en-AU"/>
              <a:pPr fontAlgn="base">
                <a:spcBef>
                  <a:spcPct val="0"/>
                </a:spcBef>
                <a:spcAft>
                  <a:spcPct val="0"/>
                </a:spcAft>
                <a:defRPr/>
              </a:pPr>
              <a:t>6</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z="1000" smtClean="0">
              <a:latin typeface="Times New Roman" pitchFamily="18" charset="0"/>
              <a:cs typeface="Times New Roman" pitchFamily="18" charset="0"/>
            </a:endParaRP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E208FA-1DB7-46C2-916D-5017CE1FD68A}" type="slidenum">
              <a:rPr lang="en-AU"/>
              <a:pPr fontAlgn="base">
                <a:spcBef>
                  <a:spcPct val="0"/>
                </a:spcBef>
                <a:spcAft>
                  <a:spcPct val="0"/>
                </a:spcAft>
                <a:defRPr/>
              </a:pPr>
              <a:t>7</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z="1000" smtClean="0">
              <a:latin typeface="Times New Roman" pitchFamily="18" charset="0"/>
              <a:cs typeface="Times New Roman" pitchFamily="18" charset="0"/>
            </a:endParaRP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331C1C-7B5C-4ADE-A67E-C547067C4C51}" type="slidenum">
              <a:rPr lang="en-AU"/>
              <a:pPr fontAlgn="base">
                <a:spcBef>
                  <a:spcPct val="0"/>
                </a:spcBef>
                <a:spcAft>
                  <a:spcPct val="0"/>
                </a:spcAft>
                <a:defRPr/>
              </a:pPr>
              <a:t>8</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z="1000" smtClean="0">
                <a:latin typeface="Times New Roman" pitchFamily="18" charset="0"/>
                <a:cs typeface="Times New Roman" pitchFamily="18" charset="0"/>
              </a:rPr>
              <a:t>Discuss</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B2FF91-1A50-4719-996C-E5612B4B3FE3}" type="slidenum">
              <a:rPr lang="en-AU"/>
              <a:pPr fontAlgn="base">
                <a:spcBef>
                  <a:spcPct val="0"/>
                </a:spcBef>
                <a:spcAft>
                  <a:spcPct val="0"/>
                </a:spcAft>
                <a:defRPr/>
              </a:pPr>
              <a:t>10</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Roman Law = Justinian Code</a:t>
            </a:r>
          </a:p>
          <a:p>
            <a:pPr eaLnBrk="1" hangingPunct="1">
              <a:spcBef>
                <a:spcPct val="0"/>
              </a:spcBef>
            </a:pPr>
            <a:endParaRPr lang="en-AU" smtClean="0"/>
          </a:p>
          <a:p>
            <a:pPr eaLnBrk="1" hangingPunct="1">
              <a:spcBef>
                <a:spcPct val="0"/>
              </a:spcBef>
            </a:pPr>
            <a:r>
              <a:rPr lang="en-AU" smtClean="0"/>
              <a:t>This can be contrasted with </a:t>
            </a:r>
            <a:r>
              <a:rPr lang="en-AU" smtClean="0">
                <a:hlinkClick r:id="rId3" tooltip="Common law"/>
              </a:rPr>
              <a:t>common law</a:t>
            </a:r>
            <a:r>
              <a:rPr lang="en-AU" smtClean="0"/>
              <a:t> systems whose intellectual framework comes from judge-made </a:t>
            </a:r>
            <a:r>
              <a:rPr lang="en-AU" smtClean="0">
                <a:hlinkClick r:id="rId4" tooltip="Case law"/>
              </a:rPr>
              <a:t>decisional law</a:t>
            </a:r>
            <a:r>
              <a:rPr lang="en-AU" smtClean="0"/>
              <a:t> which gives </a:t>
            </a:r>
            <a:r>
              <a:rPr lang="en-AU" smtClean="0">
                <a:hlinkClick r:id="rId5" tooltip="Precedent"/>
              </a:rPr>
              <a:t>precedential</a:t>
            </a:r>
            <a:r>
              <a:rPr lang="en-AU" smtClean="0"/>
              <a:t> authority to prior court decisions on the principle that it is unfair to treat similar facts differently on different occasions (doctrine of judicial </a:t>
            </a:r>
            <a:r>
              <a:rPr lang="en-AU" smtClean="0">
                <a:hlinkClick r:id="rId5" tooltip="Precedent"/>
              </a:rPr>
              <a:t>precedent</a:t>
            </a:r>
            <a:r>
              <a:rPr lang="en-AU" smtClean="0"/>
              <a:t>) </a:t>
            </a:r>
          </a:p>
          <a:p>
            <a:pPr eaLnBrk="1" hangingPunct="1">
              <a:spcBef>
                <a:spcPct val="0"/>
              </a:spcBef>
            </a:pPr>
            <a:endParaRPr lang="en-AU" smtClean="0"/>
          </a:p>
          <a:p>
            <a:pPr eaLnBrk="1" hangingPunct="1">
              <a:spcBef>
                <a:spcPct val="0"/>
              </a:spcBef>
            </a:pPr>
            <a:r>
              <a:rPr lang="en-AU" smtClean="0"/>
              <a:t>Discuss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5AD0CA-939C-43EC-97F6-EB9A4E595594}" type="slidenum">
              <a:rPr lang="en-AU"/>
              <a:pPr fontAlgn="base">
                <a:spcBef>
                  <a:spcPct val="0"/>
                </a:spcBef>
                <a:spcAft>
                  <a:spcPct val="0"/>
                </a:spcAft>
                <a:defRPr/>
              </a:pPr>
              <a:t>11</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sz="1000" smtClean="0">
              <a:latin typeface="Times New Roman" pitchFamily="18" charset="0"/>
              <a:cs typeface="Times New Roman" pitchFamily="18" charset="0"/>
            </a:endParaRP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0FBF89-C2E3-481A-BB21-19DF0FC27979}" type="slidenum">
              <a:rPr lang="en-AU"/>
              <a:pPr fontAlgn="base">
                <a:spcBef>
                  <a:spcPct val="0"/>
                </a:spcBef>
                <a:spcAft>
                  <a:spcPct val="0"/>
                </a:spcAft>
                <a:defRPr/>
              </a:pPr>
              <a:t>12</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z="1000" smtClean="0">
                <a:latin typeface="Times New Roman" pitchFamily="18" charset="0"/>
                <a:cs typeface="Times New Roman" pitchFamily="18" charset="0"/>
              </a:rPr>
              <a:t>Discuss</a:t>
            </a:r>
          </a:p>
        </p:txBody>
      </p:sp>
      <p:sp>
        <p:nvSpPr>
          <p:cNvPr id="296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063BDF9-3E43-4C90-AB57-B448BF9AFEB8}" type="slidenum">
              <a:rPr lang="en-AU" sz="1200">
                <a:latin typeface="Calibri" pitchFamily="34" charset="0"/>
              </a:rPr>
              <a:pPr algn="r"/>
              <a:t>13</a:t>
            </a:fld>
            <a:endParaRPr lang="en-AU"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AU" smtClean="0"/>
              <a:t>Before the </a:t>
            </a:r>
            <a:r>
              <a:rPr lang="en-AU" smtClean="0">
                <a:hlinkClick r:id="rId3" tooltip="Norman conquest"/>
              </a:rPr>
              <a:t>Norman conquest</a:t>
            </a:r>
            <a:r>
              <a:rPr lang="en-AU" smtClean="0"/>
              <a:t> in 1066, justice was administered primarily by what is today known as the </a:t>
            </a:r>
            <a:r>
              <a:rPr lang="en-AU" smtClean="0">
                <a:hlinkClick r:id="rId4" tooltip="County courts"/>
              </a:rPr>
              <a:t>county courts</a:t>
            </a:r>
            <a:r>
              <a:rPr lang="en-AU" smtClean="0"/>
              <a:t> (the modern "</a:t>
            </a:r>
            <a:r>
              <a:rPr lang="en-AU" smtClean="0">
                <a:hlinkClick r:id="rId5" tooltip="Counties of the United Kingdom"/>
              </a:rPr>
              <a:t>counties</a:t>
            </a:r>
            <a:r>
              <a:rPr lang="en-AU" smtClean="0"/>
              <a:t>" were referred to as "</a:t>
            </a:r>
            <a:r>
              <a:rPr lang="en-AU" smtClean="0">
                <a:hlinkClick r:id="rId6" tooltip="Shire"/>
              </a:rPr>
              <a:t>Shires</a:t>
            </a:r>
            <a:r>
              <a:rPr lang="en-AU" smtClean="0"/>
              <a:t>" in pre-Norman times), presided by the diocesan </a:t>
            </a:r>
            <a:r>
              <a:rPr lang="en-AU" smtClean="0">
                <a:hlinkClick r:id="rId7" tooltip="Bishop"/>
              </a:rPr>
              <a:t>bishop</a:t>
            </a:r>
            <a:r>
              <a:rPr lang="en-AU" smtClean="0"/>
              <a:t> and the </a:t>
            </a:r>
            <a:r>
              <a:rPr lang="en-AU" smtClean="0">
                <a:hlinkClick r:id="rId8" tooltip="Sheriff"/>
              </a:rPr>
              <a:t>sheriff</a:t>
            </a:r>
            <a:r>
              <a:rPr lang="en-AU" smtClean="0"/>
              <a:t>, exercising both </a:t>
            </a:r>
            <a:r>
              <a:rPr lang="en-AU" smtClean="0">
                <a:hlinkClick r:id="rId9" tooltip="Ecclesiastical jurisdiction"/>
              </a:rPr>
              <a:t>ecclesiastical</a:t>
            </a:r>
            <a:r>
              <a:rPr lang="en-AU" smtClean="0"/>
              <a:t> and civil jurisdiction </a:t>
            </a:r>
          </a:p>
          <a:p>
            <a:pPr eaLnBrk="1" hangingPunct="1"/>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B8D7FD3-A2DA-4B4A-A3E7-BDAE00CCB3F9}" type="datetimeFigureOut">
              <a:rPr lang="en-AU"/>
              <a:pPr>
                <a:defRPr/>
              </a:pPr>
              <a:t>23/05/2015</a:t>
            </a:fld>
            <a:endParaRPr lang="en-AU"/>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AU"/>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79CD06D-3765-4206-BDC7-3D05C2668488}"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D0C0BA-09A3-4950-B11F-C01AC814EA5C}" type="datetimeFigureOut">
              <a:rPr lang="en-AU"/>
              <a:pPr>
                <a:defRPr/>
              </a:pPr>
              <a:t>23/05/2015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A1AEC325-23C2-4B7E-95E8-1EA32063348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3805A2-E9B4-4235-8577-1F72B82C18BF}" type="datetimeFigureOut">
              <a:rPr lang="en-AU"/>
              <a:pPr>
                <a:defRPr/>
              </a:pPr>
              <a:t>23/05/2015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4FD4B331-E939-45BB-A79B-062EC1287325}"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B380E67-4B18-4925-974E-FB04F51FE4B5}" type="datetimeFigureOut">
              <a:rPr lang="en-AU"/>
              <a:pPr>
                <a:defRPr/>
              </a:pPr>
              <a:t>23/05/2015</a:t>
            </a:fld>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67390B54-1FD5-4F4B-83E6-C1FAFF90A937}"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B2A3ED1-6907-4312-BC8B-DEB038BB8A59}" type="datetimeFigureOut">
              <a:rPr lang="en-AU"/>
              <a:pPr>
                <a:defRPr/>
              </a:pPr>
              <a:t>23/05/2015</a:t>
            </a:fld>
            <a:endParaRPr lang="en-AU"/>
          </a:p>
        </p:txBody>
      </p:sp>
      <p:sp>
        <p:nvSpPr>
          <p:cNvPr id="7" name="Footer Placeholder 4"/>
          <p:cNvSpPr>
            <a:spLocks noGrp="1"/>
          </p:cNvSpPr>
          <p:nvPr>
            <p:ph type="ftr" sz="quarter" idx="11"/>
          </p:nvPr>
        </p:nvSpPr>
        <p:spPr/>
        <p:txBody>
          <a:bodyPr/>
          <a:lstStyle>
            <a:lvl1pPr>
              <a:defRPr/>
            </a:lvl1pPr>
            <a:extLst/>
          </a:lstStyle>
          <a:p>
            <a:pPr>
              <a:defRPr/>
            </a:pPr>
            <a:endParaRPr lang="en-AU"/>
          </a:p>
        </p:txBody>
      </p:sp>
      <p:sp>
        <p:nvSpPr>
          <p:cNvPr id="8" name="Slide Number Placeholder 5"/>
          <p:cNvSpPr>
            <a:spLocks noGrp="1"/>
          </p:cNvSpPr>
          <p:nvPr>
            <p:ph type="sldNum" sz="quarter" idx="12"/>
          </p:nvPr>
        </p:nvSpPr>
        <p:spPr/>
        <p:txBody>
          <a:bodyPr/>
          <a:lstStyle>
            <a:lvl1pPr>
              <a:defRPr/>
            </a:lvl1pPr>
            <a:extLst/>
          </a:lstStyle>
          <a:p>
            <a:pPr>
              <a:defRPr/>
            </a:pPr>
            <a:fld id="{725F5696-9594-4B9D-9ACE-2AF37C6E98C0}"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55A1031-7B9B-449C-AB59-F87DA6D42176}" type="datetimeFigureOut">
              <a:rPr lang="en-AU"/>
              <a:pPr>
                <a:defRPr/>
              </a:pPr>
              <a:t>23/05/2015</a:t>
            </a:fld>
            <a:endParaRPr lang="en-AU"/>
          </a:p>
        </p:txBody>
      </p:sp>
      <p:sp>
        <p:nvSpPr>
          <p:cNvPr id="6" name="Footer Placeholder 5"/>
          <p:cNvSpPr>
            <a:spLocks noGrp="1"/>
          </p:cNvSpPr>
          <p:nvPr>
            <p:ph type="ftr" sz="quarter" idx="11"/>
          </p:nvPr>
        </p:nvSpPr>
        <p:spPr/>
        <p:txBody>
          <a:bodyPr/>
          <a:lstStyle>
            <a:lvl1pPr>
              <a:defRPr/>
            </a:lvl1pPr>
            <a:extLst/>
          </a:lstStyle>
          <a:p>
            <a:pPr>
              <a:defRPr/>
            </a:pPr>
            <a:endParaRPr lang="en-AU"/>
          </a:p>
        </p:txBody>
      </p:sp>
      <p:sp>
        <p:nvSpPr>
          <p:cNvPr id="7" name="Slide Number Placeholder 6"/>
          <p:cNvSpPr>
            <a:spLocks noGrp="1"/>
          </p:cNvSpPr>
          <p:nvPr>
            <p:ph type="sldNum" sz="quarter" idx="12"/>
          </p:nvPr>
        </p:nvSpPr>
        <p:spPr/>
        <p:txBody>
          <a:bodyPr/>
          <a:lstStyle>
            <a:lvl1pPr>
              <a:defRPr/>
            </a:lvl1pPr>
            <a:extLst/>
          </a:lstStyle>
          <a:p>
            <a:pPr>
              <a:defRPr/>
            </a:pPr>
            <a:fld id="{B43B8FDA-C9CD-4DAE-99AC-FEF1DABBCF01}"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B24D55E-00F2-42A5-A1A5-7B7737B22F4E}" type="datetimeFigureOut">
              <a:rPr lang="en-AU"/>
              <a:pPr>
                <a:defRPr/>
              </a:pPr>
              <a:t>23/05/2015</a:t>
            </a:fld>
            <a:endParaRPr lang="en-AU"/>
          </a:p>
        </p:txBody>
      </p:sp>
      <p:sp>
        <p:nvSpPr>
          <p:cNvPr id="8" name="Footer Placeholder 7"/>
          <p:cNvSpPr>
            <a:spLocks noGrp="1"/>
          </p:cNvSpPr>
          <p:nvPr>
            <p:ph type="ftr" sz="quarter" idx="11"/>
          </p:nvPr>
        </p:nvSpPr>
        <p:spPr/>
        <p:txBody>
          <a:bodyPr/>
          <a:lstStyle>
            <a:lvl1pPr>
              <a:defRPr/>
            </a:lvl1pPr>
            <a:extLst/>
          </a:lstStyle>
          <a:p>
            <a:pPr>
              <a:defRPr/>
            </a:pPr>
            <a:endParaRPr lang="en-AU"/>
          </a:p>
        </p:txBody>
      </p:sp>
      <p:sp>
        <p:nvSpPr>
          <p:cNvPr id="9" name="Slide Number Placeholder 8"/>
          <p:cNvSpPr>
            <a:spLocks noGrp="1"/>
          </p:cNvSpPr>
          <p:nvPr>
            <p:ph type="sldNum" sz="quarter" idx="12"/>
          </p:nvPr>
        </p:nvSpPr>
        <p:spPr/>
        <p:txBody>
          <a:bodyPr/>
          <a:lstStyle>
            <a:lvl1pPr>
              <a:defRPr/>
            </a:lvl1pPr>
            <a:extLst/>
          </a:lstStyle>
          <a:p>
            <a:pPr>
              <a:defRPr/>
            </a:pPr>
            <a:fld id="{F9C66321-2E16-4A5F-90B9-CFF02366AC72}" type="slidenum">
              <a:rPr lang="en-AU"/>
              <a:pPr>
                <a:defRPr/>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4A4EBA5-C2FB-4AAD-A862-975EA0EB7777}" type="datetimeFigureOut">
              <a:rPr lang="en-AU"/>
              <a:pPr>
                <a:defRPr/>
              </a:pPr>
              <a:t>23/05/2015</a:t>
            </a:fld>
            <a:endParaRPr lang="en-AU"/>
          </a:p>
        </p:txBody>
      </p:sp>
      <p:sp>
        <p:nvSpPr>
          <p:cNvPr id="4" name="Footer Placeholder 3"/>
          <p:cNvSpPr>
            <a:spLocks noGrp="1"/>
          </p:cNvSpPr>
          <p:nvPr>
            <p:ph type="ftr" sz="quarter" idx="11"/>
          </p:nvPr>
        </p:nvSpPr>
        <p:spPr/>
        <p:txBody>
          <a:bodyPr/>
          <a:lstStyle>
            <a:lvl1pPr>
              <a:defRPr/>
            </a:lvl1pPr>
            <a:extLst/>
          </a:lstStyle>
          <a:p>
            <a:pPr>
              <a:defRPr/>
            </a:pPr>
            <a:endParaRPr lang="en-AU"/>
          </a:p>
        </p:txBody>
      </p:sp>
      <p:sp>
        <p:nvSpPr>
          <p:cNvPr id="5" name="Slide Number Placeholder 4"/>
          <p:cNvSpPr>
            <a:spLocks noGrp="1"/>
          </p:cNvSpPr>
          <p:nvPr>
            <p:ph type="sldNum" sz="quarter" idx="12"/>
          </p:nvPr>
        </p:nvSpPr>
        <p:spPr/>
        <p:txBody>
          <a:bodyPr/>
          <a:lstStyle>
            <a:lvl1pPr>
              <a:defRPr/>
            </a:lvl1pPr>
            <a:extLst/>
          </a:lstStyle>
          <a:p>
            <a:pPr>
              <a:defRPr/>
            </a:pPr>
            <a:fld id="{98AEDE00-CA9A-4AB6-BC02-41342F672E85}"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8EA5062-9BFD-43D0-A652-F7E0E0137630}" type="datetimeFigureOut">
              <a:rPr lang="en-AU"/>
              <a:pPr>
                <a:defRPr/>
              </a:pPr>
              <a:t>23/05/2015</a:t>
            </a:fld>
            <a:endParaRPr lang="en-AU"/>
          </a:p>
        </p:txBody>
      </p:sp>
      <p:sp>
        <p:nvSpPr>
          <p:cNvPr id="3" name="Footer Placeholder 21"/>
          <p:cNvSpPr>
            <a:spLocks noGrp="1"/>
          </p:cNvSpPr>
          <p:nvPr>
            <p:ph type="ftr" sz="quarter" idx="11"/>
          </p:nvPr>
        </p:nvSpPr>
        <p:spPr/>
        <p:txBody>
          <a:bodyPr/>
          <a:lstStyle>
            <a:lvl1pPr>
              <a:defRPr/>
            </a:lvl1pPr>
          </a:lstStyle>
          <a:p>
            <a:pPr>
              <a:defRPr/>
            </a:pPr>
            <a:endParaRPr lang="en-AU"/>
          </a:p>
        </p:txBody>
      </p:sp>
      <p:sp>
        <p:nvSpPr>
          <p:cNvPr id="4" name="Slide Number Placeholder 17"/>
          <p:cNvSpPr>
            <a:spLocks noGrp="1"/>
          </p:cNvSpPr>
          <p:nvPr>
            <p:ph type="sldNum" sz="quarter" idx="12"/>
          </p:nvPr>
        </p:nvSpPr>
        <p:spPr/>
        <p:txBody>
          <a:bodyPr/>
          <a:lstStyle>
            <a:lvl1pPr>
              <a:defRPr/>
            </a:lvl1pPr>
          </a:lstStyle>
          <a:p>
            <a:pPr>
              <a:defRPr/>
            </a:pPr>
            <a:fld id="{B6A2BDBD-E25C-47AF-AB09-3685CF4AE738}"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C237709-D8E8-440A-B663-673102AC4545}" type="datetimeFigureOut">
              <a:rPr lang="en-AU"/>
              <a:pPr>
                <a:defRPr/>
              </a:pPr>
              <a:t>23/05/2015</a:t>
            </a:fld>
            <a:endParaRPr lang="en-AU"/>
          </a:p>
        </p:txBody>
      </p:sp>
      <p:sp>
        <p:nvSpPr>
          <p:cNvPr id="6" name="Footer Placeholder 5"/>
          <p:cNvSpPr>
            <a:spLocks noGrp="1"/>
          </p:cNvSpPr>
          <p:nvPr>
            <p:ph type="ftr" sz="quarter" idx="11"/>
          </p:nvPr>
        </p:nvSpPr>
        <p:spPr/>
        <p:txBody>
          <a:bodyPr/>
          <a:lstStyle>
            <a:lvl1pPr>
              <a:defRPr/>
            </a:lvl1pPr>
            <a:extLst/>
          </a:lstStyle>
          <a:p>
            <a:pPr>
              <a:defRPr/>
            </a:pPr>
            <a:endParaRPr lang="en-AU"/>
          </a:p>
        </p:txBody>
      </p:sp>
      <p:sp>
        <p:nvSpPr>
          <p:cNvPr id="7" name="Slide Number Placeholder 6"/>
          <p:cNvSpPr>
            <a:spLocks noGrp="1"/>
          </p:cNvSpPr>
          <p:nvPr>
            <p:ph type="sldNum" sz="quarter" idx="12"/>
          </p:nvPr>
        </p:nvSpPr>
        <p:spPr/>
        <p:txBody>
          <a:bodyPr/>
          <a:lstStyle>
            <a:lvl1pPr>
              <a:defRPr/>
            </a:lvl1pPr>
            <a:extLst/>
          </a:lstStyle>
          <a:p>
            <a:pPr>
              <a:defRPr/>
            </a:pPr>
            <a:fld id="{8BC765DE-43D5-4CC7-BEA8-A39D5E490628}" type="slidenum">
              <a:rPr lang="en-AU"/>
              <a:pPr>
                <a:defRPr/>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7"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sz="180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06CDCE-1606-4C6D-B610-5D7BB6237407}" type="datetimeFigureOut">
              <a:rPr lang="en-AU"/>
              <a:pPr>
                <a:defRPr/>
              </a:pPr>
              <a:t>23/05/2015</a:t>
            </a:fld>
            <a:endParaRPr lang="en-AU"/>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AU"/>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B7CF4DC-D6BD-4044-9C27-69021DCAD49F}"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sz="180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sz="180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buClrTx/>
              <a:buSzTx/>
              <a:buFontTx/>
              <a:buNone/>
              <a:defRPr kumimoji="0" sz="1000">
                <a:solidFill>
                  <a:schemeClr val="tx1"/>
                </a:solidFill>
                <a:latin typeface="+mn-lt"/>
              </a:defRPr>
            </a:lvl1pPr>
            <a:extLst/>
          </a:lstStyle>
          <a:p>
            <a:pPr>
              <a:defRPr/>
            </a:pPr>
            <a:fld id="{32EC5C6D-7656-477D-9475-5D8252B033AE}" type="datetimeFigureOut">
              <a:rPr lang="en-AU"/>
              <a:pPr>
                <a:defRPr/>
              </a:pPr>
              <a:t>23/05/2015</a:t>
            </a:fld>
            <a:endParaRPr lang="en-AU"/>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buClrTx/>
              <a:buSzTx/>
              <a:buFontTx/>
              <a:buNone/>
              <a:defRPr kumimoji="0" sz="1000">
                <a:solidFill>
                  <a:schemeClr val="tx1"/>
                </a:solidFill>
                <a:latin typeface="+mn-lt"/>
              </a:defRPr>
            </a:lvl1pPr>
            <a:extLst/>
          </a:lstStyle>
          <a:p>
            <a:pPr>
              <a:defRPr/>
            </a:pPr>
            <a:endParaRPr lang="en-AU"/>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buClrTx/>
              <a:buSzTx/>
              <a:buFontTx/>
              <a:buNone/>
              <a:defRPr kumimoji="0" sz="1000" b="0">
                <a:solidFill>
                  <a:schemeClr val="tx1"/>
                </a:solidFill>
                <a:latin typeface="+mn-lt"/>
              </a:defRPr>
            </a:lvl1pPr>
            <a:extLst/>
          </a:lstStyle>
          <a:p>
            <a:pPr>
              <a:defRPr/>
            </a:pPr>
            <a:fld id="{DCBD5972-F3C8-4352-99F1-8F76D42C39E7}"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tx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tx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tx1"/>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tx1"/>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tx1"/>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lp.wa.gov.au/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ode_of_Ur-Namm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www.youtube.com/watch?v=ZO1r2dvLSK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commonlaw.com/Hammurabi.html"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827088" y="2276475"/>
            <a:ext cx="7772400" cy="1200150"/>
          </a:xfrm>
        </p:spPr>
        <p:txBody>
          <a:bodyPr/>
          <a:lstStyle/>
          <a:p>
            <a:pPr marR="0" algn="ctr" eaLnBrk="1" hangingPunct="1"/>
            <a:r>
              <a:rPr lang="en-AU" sz="5400" dirty="0" smtClean="0"/>
              <a:t>Politics and Law: Taster Lesson</a:t>
            </a:r>
            <a:endParaRPr lang="en-AU" sz="5400" dirty="0" smtClean="0"/>
          </a:p>
        </p:txBody>
      </p:sp>
      <p:pic>
        <p:nvPicPr>
          <p:cNvPr id="14338" name="Picture 1" descr="LogoColor125"/>
          <p:cNvPicPr>
            <a:picLocks noChangeAspect="1" noChangeArrowheads="1"/>
          </p:cNvPicPr>
          <p:nvPr/>
        </p:nvPicPr>
        <p:blipFill>
          <a:blip r:embed="rId2"/>
          <a:srcRect/>
          <a:stretch>
            <a:fillRect/>
          </a:stretch>
        </p:blipFill>
        <p:spPr bwMode="auto">
          <a:xfrm>
            <a:off x="117475" y="115888"/>
            <a:ext cx="1255713" cy="1457325"/>
          </a:xfrm>
          <a:prstGeom prst="rect">
            <a:avLst/>
          </a:prstGeom>
          <a:noFill/>
          <a:ln w="9525">
            <a:noFill/>
            <a:miter lim="800000"/>
            <a:headEnd/>
            <a:tailEnd/>
          </a:ln>
        </p:spPr>
      </p:pic>
      <p:pic>
        <p:nvPicPr>
          <p:cNvPr id="14339" name="Picture 2" descr="http://upload.wikimedia.org/wikipedia/en/b/b5/Rshslogo.jpg"/>
          <p:cNvPicPr>
            <a:picLocks noChangeAspect="1" noChangeArrowheads="1"/>
          </p:cNvPicPr>
          <p:nvPr/>
        </p:nvPicPr>
        <p:blipFill>
          <a:blip r:embed="rId3"/>
          <a:srcRect/>
          <a:stretch>
            <a:fillRect/>
          </a:stretch>
        </p:blipFill>
        <p:spPr bwMode="auto">
          <a:xfrm>
            <a:off x="0" y="0"/>
            <a:ext cx="1619250" cy="1885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468313" y="1700213"/>
            <a:ext cx="8218487" cy="4306887"/>
          </a:xfrm>
        </p:spPr>
        <p:txBody>
          <a:bodyPr/>
          <a:lstStyle/>
          <a:p>
            <a:pPr algn="just" eaLnBrk="1" hangingPunct="1"/>
            <a:r>
              <a:rPr lang="en-AU" sz="2400" smtClean="0"/>
              <a:t>The ethical and moral codes taught by religion</a:t>
            </a:r>
            <a:br>
              <a:rPr lang="en-AU" sz="2400" smtClean="0"/>
            </a:br>
            <a:endParaRPr lang="en-AU" sz="2400" smtClean="0"/>
          </a:p>
          <a:p>
            <a:pPr algn="just" eaLnBrk="1" hangingPunct="1"/>
            <a:r>
              <a:rPr lang="en-AU" sz="2400" smtClean="0"/>
              <a:t>Generally: obey and laws and you will receive positive spiritual reward; disobey and be punished</a:t>
            </a:r>
          </a:p>
          <a:p>
            <a:pPr algn="just" eaLnBrk="1" hangingPunct="1"/>
            <a:endParaRPr lang="en-AU" sz="2400" smtClean="0"/>
          </a:p>
          <a:p>
            <a:pPr algn="just" eaLnBrk="1" hangingPunct="1"/>
            <a:r>
              <a:rPr lang="en-AU" sz="2400" smtClean="0"/>
              <a:t>Canon Law, Judaic Law, Hindu Law, Sharia Law</a:t>
            </a:r>
          </a:p>
          <a:p>
            <a:pPr lvl="1" algn="just" eaLnBrk="1" hangingPunct="1">
              <a:buFont typeface="Verdana" pitchFamily="34" charset="0"/>
              <a:buNone/>
            </a:pPr>
            <a:endParaRPr lang="en-AU" sz="2000" smtClean="0"/>
          </a:p>
          <a:p>
            <a:pPr algn="just" eaLnBrk="1" hangingPunct="1"/>
            <a:endParaRPr lang="en-AU" sz="2400" smtClean="0"/>
          </a:p>
          <a:p>
            <a:pPr eaLnBrk="1" hangingPunct="1"/>
            <a:endParaRPr lang="en-AU" smtClean="0"/>
          </a:p>
        </p:txBody>
      </p:sp>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Religious Law</a:t>
            </a:r>
            <a:endParaRPr lang="en-AU" dirty="0"/>
          </a:p>
        </p:txBody>
      </p:sp>
      <p:pic>
        <p:nvPicPr>
          <p:cNvPr id="22531"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29">
                                            <p:txEl>
                                              <p:pRg st="0" end="0"/>
                                            </p:txEl>
                                          </p:spTgt>
                                        </p:tgtEl>
                                        <p:attrNameLst>
                                          <p:attrName>style.visibility</p:attrName>
                                        </p:attrNameLst>
                                      </p:cBhvr>
                                      <p:to>
                                        <p:strVal val="visible"/>
                                      </p:to>
                                    </p:set>
                                    <p:animEffect transition="in" filter="blinds(horizontal)">
                                      <p:cBhvr>
                                        <p:cTn id="7" dur="500"/>
                                        <p:tgtEl>
                                          <p:spTgt spid="225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29">
                                            <p:txEl>
                                              <p:pRg st="1" end="1"/>
                                            </p:txEl>
                                          </p:spTgt>
                                        </p:tgtEl>
                                        <p:attrNameLst>
                                          <p:attrName>style.visibility</p:attrName>
                                        </p:attrNameLst>
                                      </p:cBhvr>
                                      <p:to>
                                        <p:strVal val="visible"/>
                                      </p:to>
                                    </p:set>
                                    <p:animEffect transition="in" filter="blinds(horizontal)">
                                      <p:cBhvr>
                                        <p:cTn id="12" dur="500"/>
                                        <p:tgtEl>
                                          <p:spTgt spid="225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29">
                                            <p:txEl>
                                              <p:pRg st="3" end="3"/>
                                            </p:txEl>
                                          </p:spTgt>
                                        </p:tgtEl>
                                        <p:attrNameLst>
                                          <p:attrName>style.visibility</p:attrName>
                                        </p:attrNameLst>
                                      </p:cBhvr>
                                      <p:to>
                                        <p:strVal val="visible"/>
                                      </p:to>
                                    </p:set>
                                    <p:animEffect transition="in" filter="blinds(horizontal)">
                                      <p:cBhvr>
                                        <p:cTn id="17" dur="500"/>
                                        <p:tgtEl>
                                          <p:spTgt spid="225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a:xfrm>
            <a:off x="468313" y="1700213"/>
            <a:ext cx="8218487" cy="4306887"/>
          </a:xfrm>
        </p:spPr>
        <p:txBody>
          <a:bodyPr/>
          <a:lstStyle/>
          <a:p>
            <a:pPr algn="just" eaLnBrk="1" hangingPunct="1"/>
            <a:r>
              <a:rPr lang="en-AU" sz="2400" smtClean="0"/>
              <a:t>Influenced by Roman Law and Napoleonic Codification</a:t>
            </a:r>
          </a:p>
          <a:p>
            <a:pPr algn="just" eaLnBrk="1" hangingPunct="1"/>
            <a:r>
              <a:rPr lang="en-AU" sz="2400" smtClean="0"/>
              <a:t>Emphasises  that law is codified (written)</a:t>
            </a:r>
          </a:p>
          <a:p>
            <a:pPr algn="just" eaLnBrk="1" hangingPunct="1"/>
            <a:r>
              <a:rPr lang="en-AU" sz="2400" smtClean="0"/>
              <a:t>These codes are continually updated</a:t>
            </a:r>
          </a:p>
          <a:p>
            <a:pPr algn="just" eaLnBrk="1" hangingPunct="1"/>
            <a:r>
              <a:rPr lang="en-AU" sz="2400" smtClean="0"/>
              <a:t>Specify all matters capable of being brought before a court, the applicable procedure, and the appropriate punishment for each offence</a:t>
            </a:r>
            <a:r>
              <a:rPr lang="en-AU" smtClean="0"/>
              <a:t> </a:t>
            </a:r>
          </a:p>
          <a:p>
            <a:pPr algn="just" eaLnBrk="1" hangingPunct="1"/>
            <a:r>
              <a:rPr lang="en-AU" sz="2400" smtClean="0"/>
              <a:t>Judges investigate and establish the facts as well as decide the case (</a:t>
            </a:r>
            <a:r>
              <a:rPr lang="en-AU" sz="2400" i="1" smtClean="0"/>
              <a:t>inquisitorial system</a:t>
            </a:r>
            <a:r>
              <a:rPr lang="en-AU" sz="2400" smtClean="0"/>
              <a:t>). </a:t>
            </a:r>
          </a:p>
          <a:p>
            <a:pPr algn="just" eaLnBrk="1" hangingPunct="1"/>
            <a:r>
              <a:rPr lang="en-AU" sz="2400" smtClean="0"/>
              <a:t>This is done through the framework of the legal code</a:t>
            </a:r>
          </a:p>
          <a:p>
            <a:pPr algn="just" eaLnBrk="1" hangingPunct="1"/>
            <a:endParaRPr lang="en-AU" sz="2400" smtClean="0"/>
          </a:p>
          <a:p>
            <a:pPr lvl="1" algn="just" eaLnBrk="1" hangingPunct="1">
              <a:buFont typeface="Verdana" pitchFamily="34" charset="0"/>
              <a:buNone/>
            </a:pPr>
            <a:endParaRPr lang="en-AU" sz="2000" smtClean="0"/>
          </a:p>
          <a:p>
            <a:pPr algn="just" eaLnBrk="1" hangingPunct="1"/>
            <a:endParaRPr lang="en-AU" sz="2400" smtClean="0"/>
          </a:p>
          <a:p>
            <a:pPr eaLnBrk="1" hangingPunct="1"/>
            <a:endParaRPr lang="en-AU" smtClean="0"/>
          </a:p>
        </p:txBody>
      </p:sp>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Civil Law</a:t>
            </a:r>
            <a:endParaRPr lang="en-AU" dirty="0"/>
          </a:p>
        </p:txBody>
      </p:sp>
      <p:pic>
        <p:nvPicPr>
          <p:cNvPr id="24579"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Effect transition="in" filter="blinds(horizontal)">
                                      <p:cBhvr>
                                        <p:cTn id="7" dur="500"/>
                                        <p:tgtEl>
                                          <p:spTgt spid="245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7">
                                            <p:txEl>
                                              <p:pRg st="1" end="1"/>
                                            </p:txEl>
                                          </p:spTgt>
                                        </p:tgtEl>
                                        <p:attrNameLst>
                                          <p:attrName>style.visibility</p:attrName>
                                        </p:attrNameLst>
                                      </p:cBhvr>
                                      <p:to>
                                        <p:strVal val="visible"/>
                                      </p:to>
                                    </p:set>
                                    <p:animEffect transition="in" filter="blinds(horizontal)">
                                      <p:cBhvr>
                                        <p:cTn id="12" dur="500"/>
                                        <p:tgtEl>
                                          <p:spTgt spid="245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7">
                                            <p:txEl>
                                              <p:pRg st="2" end="2"/>
                                            </p:txEl>
                                          </p:spTgt>
                                        </p:tgtEl>
                                        <p:attrNameLst>
                                          <p:attrName>style.visibility</p:attrName>
                                        </p:attrNameLst>
                                      </p:cBhvr>
                                      <p:to>
                                        <p:strVal val="visible"/>
                                      </p:to>
                                    </p:set>
                                    <p:animEffect transition="in" filter="blinds(horizontal)">
                                      <p:cBhvr>
                                        <p:cTn id="17" dur="500"/>
                                        <p:tgtEl>
                                          <p:spTgt spid="245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577">
                                            <p:txEl>
                                              <p:pRg st="3" end="3"/>
                                            </p:txEl>
                                          </p:spTgt>
                                        </p:tgtEl>
                                        <p:attrNameLst>
                                          <p:attrName>style.visibility</p:attrName>
                                        </p:attrNameLst>
                                      </p:cBhvr>
                                      <p:to>
                                        <p:strVal val="visible"/>
                                      </p:to>
                                    </p:set>
                                    <p:animEffect transition="in" filter="blinds(horizontal)">
                                      <p:cBhvr>
                                        <p:cTn id="22" dur="500"/>
                                        <p:tgtEl>
                                          <p:spTgt spid="245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4577">
                                            <p:txEl>
                                              <p:pRg st="4" end="4"/>
                                            </p:txEl>
                                          </p:spTgt>
                                        </p:tgtEl>
                                        <p:attrNameLst>
                                          <p:attrName>style.visibility</p:attrName>
                                        </p:attrNameLst>
                                      </p:cBhvr>
                                      <p:to>
                                        <p:strVal val="visible"/>
                                      </p:to>
                                    </p:set>
                                    <p:animEffect transition="in" filter="blinds(horizontal)">
                                      <p:cBhvr>
                                        <p:cTn id="27" dur="500"/>
                                        <p:tgtEl>
                                          <p:spTgt spid="2457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577">
                                            <p:txEl>
                                              <p:pRg st="5" end="5"/>
                                            </p:txEl>
                                          </p:spTgt>
                                        </p:tgtEl>
                                        <p:attrNameLst>
                                          <p:attrName>style.visibility</p:attrName>
                                        </p:attrNameLst>
                                      </p:cBhvr>
                                      <p:to>
                                        <p:strVal val="visible"/>
                                      </p:to>
                                    </p:set>
                                    <p:animEffect transition="in" filter="blinds(horizontal)">
                                      <p:cBhvr>
                                        <p:cTn id="32" dur="500"/>
                                        <p:tgtEl>
                                          <p:spTgt spid="245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468313" y="1700213"/>
            <a:ext cx="8218487" cy="4306887"/>
          </a:xfrm>
        </p:spPr>
        <p:txBody>
          <a:bodyPr/>
          <a:lstStyle/>
          <a:p>
            <a:pPr algn="just" eaLnBrk="1" hangingPunct="1"/>
            <a:r>
              <a:rPr lang="en-AU" sz="2400" smtClean="0"/>
              <a:t>Developed in the middle ages</a:t>
            </a:r>
          </a:p>
          <a:p>
            <a:pPr algn="just" eaLnBrk="1" hangingPunct="1"/>
            <a:r>
              <a:rPr lang="en-AU" sz="2400" smtClean="0"/>
              <a:t>Is generally uncodified</a:t>
            </a:r>
          </a:p>
          <a:p>
            <a:pPr algn="just" eaLnBrk="1" hangingPunct="1"/>
            <a:r>
              <a:rPr lang="en-AU" sz="2400" smtClean="0"/>
              <a:t>While common law utilises </a:t>
            </a:r>
            <a:r>
              <a:rPr lang="en-AU" sz="2400" i="1" smtClean="0"/>
              <a:t>statutes</a:t>
            </a:r>
            <a:r>
              <a:rPr lang="en-AU" sz="2400" smtClean="0"/>
              <a:t>, it is largely based on precedent</a:t>
            </a:r>
          </a:p>
          <a:p>
            <a:pPr algn="just" eaLnBrk="1" hangingPunct="1"/>
            <a:r>
              <a:rPr lang="en-AU" sz="2400" smtClean="0"/>
              <a:t>Precedent: Judge’s decisions in pending cases are informed by decisions in similar previously settled cases</a:t>
            </a:r>
          </a:p>
          <a:p>
            <a:pPr algn="just" eaLnBrk="1" hangingPunct="1"/>
            <a:r>
              <a:rPr lang="en-AU" sz="2400" smtClean="0"/>
              <a:t>Precedents are maintained over time through court records</a:t>
            </a:r>
          </a:p>
          <a:p>
            <a:pPr algn="just" eaLnBrk="1" hangingPunct="1"/>
            <a:r>
              <a:rPr lang="en-AU" sz="2400" smtClean="0"/>
              <a:t>Judges have a significant role in shaping law</a:t>
            </a:r>
          </a:p>
        </p:txBody>
      </p:sp>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Common Law</a:t>
            </a:r>
            <a:endParaRPr lang="en-AU" dirty="0"/>
          </a:p>
        </p:txBody>
      </p:sp>
      <p:pic>
        <p:nvPicPr>
          <p:cNvPr id="26627"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Effect transition="in" filter="blinds(horizontal)">
                                      <p:cBhvr>
                                        <p:cTn id="7" dur="500"/>
                                        <p:tgtEl>
                                          <p:spTgt spid="266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5">
                                            <p:txEl>
                                              <p:pRg st="1" end="1"/>
                                            </p:txEl>
                                          </p:spTgt>
                                        </p:tgtEl>
                                        <p:attrNameLst>
                                          <p:attrName>style.visibility</p:attrName>
                                        </p:attrNameLst>
                                      </p:cBhvr>
                                      <p:to>
                                        <p:strVal val="visible"/>
                                      </p:to>
                                    </p:set>
                                    <p:animEffect transition="in" filter="blinds(horizontal)">
                                      <p:cBhvr>
                                        <p:cTn id="12" dur="500"/>
                                        <p:tgtEl>
                                          <p:spTgt spid="266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5">
                                            <p:txEl>
                                              <p:pRg st="2" end="2"/>
                                            </p:txEl>
                                          </p:spTgt>
                                        </p:tgtEl>
                                        <p:attrNameLst>
                                          <p:attrName>style.visibility</p:attrName>
                                        </p:attrNameLst>
                                      </p:cBhvr>
                                      <p:to>
                                        <p:strVal val="visible"/>
                                      </p:to>
                                    </p:set>
                                    <p:animEffect transition="in" filter="blinds(horizontal)">
                                      <p:cBhvr>
                                        <p:cTn id="17" dur="500"/>
                                        <p:tgtEl>
                                          <p:spTgt spid="266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625">
                                            <p:txEl>
                                              <p:pRg st="3" end="3"/>
                                            </p:txEl>
                                          </p:spTgt>
                                        </p:tgtEl>
                                        <p:attrNameLst>
                                          <p:attrName>style.visibility</p:attrName>
                                        </p:attrNameLst>
                                      </p:cBhvr>
                                      <p:to>
                                        <p:strVal val="visible"/>
                                      </p:to>
                                    </p:set>
                                    <p:animEffect transition="in" filter="blinds(horizontal)">
                                      <p:cBhvr>
                                        <p:cTn id="22" dur="500"/>
                                        <p:tgtEl>
                                          <p:spTgt spid="266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625">
                                            <p:txEl>
                                              <p:pRg st="4" end="4"/>
                                            </p:txEl>
                                          </p:spTgt>
                                        </p:tgtEl>
                                        <p:attrNameLst>
                                          <p:attrName>style.visibility</p:attrName>
                                        </p:attrNameLst>
                                      </p:cBhvr>
                                      <p:to>
                                        <p:strVal val="visible"/>
                                      </p:to>
                                    </p:set>
                                    <p:animEffect transition="in" filter="blinds(horizontal)">
                                      <p:cBhvr>
                                        <p:cTn id="27" dur="500"/>
                                        <p:tgtEl>
                                          <p:spTgt spid="266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625">
                                            <p:txEl>
                                              <p:pRg st="5" end="5"/>
                                            </p:txEl>
                                          </p:spTgt>
                                        </p:tgtEl>
                                        <p:attrNameLst>
                                          <p:attrName>style.visibility</p:attrName>
                                        </p:attrNameLst>
                                      </p:cBhvr>
                                      <p:to>
                                        <p:strVal val="visible"/>
                                      </p:to>
                                    </p:set>
                                    <p:animEffect transition="in" filter="blinds(horizontal)">
                                      <p:cBhvr>
                                        <p:cTn id="32" dur="500"/>
                                        <p:tgtEl>
                                          <p:spTgt spid="266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4294967295"/>
          </p:nvPr>
        </p:nvSpPr>
        <p:spPr>
          <a:xfrm>
            <a:off x="468313" y="1700213"/>
            <a:ext cx="8218487" cy="4306887"/>
          </a:xfrm>
        </p:spPr>
        <p:txBody>
          <a:bodyPr/>
          <a:lstStyle/>
          <a:p>
            <a:pPr algn="just" eaLnBrk="1" hangingPunct="1"/>
            <a:r>
              <a:rPr lang="en-AU" sz="2400" smtClean="0"/>
              <a:t>Adversarial system: two opposing parties compete in court before a judge (who moderates)</a:t>
            </a:r>
          </a:p>
          <a:p>
            <a:pPr algn="just" eaLnBrk="1" hangingPunct="1"/>
            <a:r>
              <a:rPr lang="en-AU" sz="2400" smtClean="0"/>
              <a:t>A jury of people decide on the facts of the case</a:t>
            </a:r>
          </a:p>
          <a:p>
            <a:pPr algn="just" eaLnBrk="1" hangingPunct="1"/>
            <a:r>
              <a:rPr lang="en-AU" sz="2400" smtClean="0"/>
              <a:t>The judge determines the sentence based on the jury’s verdict </a:t>
            </a:r>
          </a:p>
          <a:p>
            <a:pPr lvl="1" algn="just" eaLnBrk="1" hangingPunct="1">
              <a:buFont typeface="Verdana" pitchFamily="34" charset="0"/>
              <a:buNone/>
            </a:pPr>
            <a:endParaRPr lang="en-AU" sz="2000" smtClean="0"/>
          </a:p>
        </p:txBody>
      </p:sp>
      <p:sp>
        <p:nvSpPr>
          <p:cNvPr id="2" name="Title 1"/>
          <p:cNvSpPr>
            <a:spLocks noGrp="1"/>
          </p:cNvSpPr>
          <p:nvPr>
            <p:ph type="title" idx="4294967295"/>
          </p:nvPr>
        </p:nvSpPr>
        <p:spPr>
          <a:xfrm>
            <a:off x="1403648" y="260648"/>
            <a:ext cx="7499176" cy="1156990"/>
          </a:xfrm>
        </p:spPr>
        <p:txBody>
          <a:bodyPr rtlCol="0"/>
          <a:lstStyle/>
          <a:p>
            <a:pPr algn="ctr" eaLnBrk="1" fontAlgn="auto" hangingPunct="1">
              <a:spcAft>
                <a:spcPts val="0"/>
              </a:spcAft>
              <a:defRPr/>
            </a:pPr>
            <a:r>
              <a:rPr lang="en-AU" dirty="0" smtClean="0"/>
              <a:t>Common Law</a:t>
            </a:r>
            <a:endParaRPr lang="en-AU" dirty="0"/>
          </a:p>
        </p:txBody>
      </p:sp>
      <p:pic>
        <p:nvPicPr>
          <p:cNvPr id="28675"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3">
                                            <p:txEl>
                                              <p:pRg st="0" end="0"/>
                                            </p:txEl>
                                          </p:spTgt>
                                        </p:tgtEl>
                                        <p:attrNameLst>
                                          <p:attrName>style.visibility</p:attrName>
                                        </p:attrNameLst>
                                      </p:cBhvr>
                                      <p:to>
                                        <p:strVal val="visible"/>
                                      </p:to>
                                    </p:set>
                                    <p:animEffect transition="in" filter="blinds(horizontal)">
                                      <p:cBhvr>
                                        <p:cTn id="7" dur="500"/>
                                        <p:tgtEl>
                                          <p:spTgt spid="286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3">
                                            <p:txEl>
                                              <p:pRg st="1" end="1"/>
                                            </p:txEl>
                                          </p:spTgt>
                                        </p:tgtEl>
                                        <p:attrNameLst>
                                          <p:attrName>style.visibility</p:attrName>
                                        </p:attrNameLst>
                                      </p:cBhvr>
                                      <p:to>
                                        <p:strVal val="visible"/>
                                      </p:to>
                                    </p:set>
                                    <p:animEffect transition="in" filter="blinds(horizontal)">
                                      <p:cBhvr>
                                        <p:cTn id="12" dur="500"/>
                                        <p:tgtEl>
                                          <p:spTgt spid="286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673">
                                            <p:txEl>
                                              <p:pRg st="2" end="2"/>
                                            </p:txEl>
                                          </p:spTgt>
                                        </p:tgtEl>
                                        <p:attrNameLst>
                                          <p:attrName>style.visibility</p:attrName>
                                        </p:attrNameLst>
                                      </p:cBhvr>
                                      <p:to>
                                        <p:strVal val="visible"/>
                                      </p:to>
                                    </p:set>
                                    <p:animEffect transition="in" filter="blinds(horizontal)">
                                      <p:cBhvr>
                                        <p:cTn id="17" dur="500"/>
                                        <p:tgtEl>
                                          <p:spTgt spid="286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xfrm>
            <a:off x="1403350" y="260350"/>
            <a:ext cx="8229600" cy="1143000"/>
          </a:xfrm>
        </p:spPr>
        <p:txBody>
          <a:bodyPr wrap="square" lIns="91440" tIns="45720" rIns="91440" bIns="45720" numCol="1" anchorCtr="0" compatLnSpc="1">
            <a:prstTxWarp prst="textNoShape">
              <a:avLst/>
            </a:prstTxWarp>
          </a:bodyPr>
          <a:lstStyle/>
          <a:p>
            <a:pPr eaLnBrk="1" hangingPunct="1">
              <a:defRPr/>
            </a:pPr>
            <a:r>
              <a:rPr lang="en-AU" smtClean="0">
                <a:effectLst/>
              </a:rPr>
              <a:t>Development of Common Law</a:t>
            </a:r>
          </a:p>
        </p:txBody>
      </p:sp>
      <p:sp>
        <p:nvSpPr>
          <p:cNvPr id="30722" name="Rectangle 3"/>
          <p:cNvSpPr>
            <a:spLocks noGrp="1"/>
          </p:cNvSpPr>
          <p:nvPr>
            <p:ph type="body" idx="1"/>
          </p:nvPr>
        </p:nvSpPr>
        <p:spPr>
          <a:xfrm>
            <a:off x="539750" y="1628775"/>
            <a:ext cx="8229600" cy="4525963"/>
          </a:xfrm>
        </p:spPr>
        <p:txBody>
          <a:bodyPr/>
          <a:lstStyle/>
          <a:p>
            <a:pPr eaLnBrk="1" hangingPunct="1"/>
            <a:r>
              <a:rPr lang="en-CA" smtClean="0"/>
              <a:t>In 1066, King William of England introduced a </a:t>
            </a:r>
            <a:r>
              <a:rPr lang="en-CA" b="1" smtClean="0"/>
              <a:t>feudal system</a:t>
            </a:r>
            <a:r>
              <a:rPr lang="en-CA" smtClean="0"/>
              <a:t>.</a:t>
            </a:r>
          </a:p>
          <a:p>
            <a:pPr eaLnBrk="1" hangingPunct="1"/>
            <a:r>
              <a:rPr lang="en-CA" smtClean="0"/>
              <a:t>Under this system, the king owned all of the land and divided most of it among his </a:t>
            </a:r>
            <a:r>
              <a:rPr lang="en-CA" b="1" smtClean="0"/>
              <a:t>lords or noblemen</a:t>
            </a:r>
            <a:r>
              <a:rPr lang="en-CA" smtClean="0"/>
              <a:t>.</a:t>
            </a:r>
          </a:p>
          <a:p>
            <a:pPr eaLnBrk="1" hangingPunct="1"/>
            <a:r>
              <a:rPr lang="en-CA" smtClean="0"/>
              <a:t>The Lords had their own servants, or </a:t>
            </a:r>
            <a:r>
              <a:rPr lang="en-CA" i="1" smtClean="0"/>
              <a:t>vassals</a:t>
            </a:r>
            <a:r>
              <a:rPr lang="en-CA" smtClean="0"/>
              <a:t>.</a:t>
            </a:r>
          </a:p>
          <a:p>
            <a:pPr eaLnBrk="1" hangingPunct="1"/>
            <a:r>
              <a:rPr lang="en-CA" smtClean="0"/>
              <a:t>If a vassal broke the law, their Lord could punish them however they saw fit.</a:t>
            </a:r>
          </a:p>
          <a:p>
            <a:pPr eaLnBrk="1" hangingPunct="1"/>
            <a:r>
              <a:rPr lang="en-CA" smtClean="0"/>
              <a:t>Punishments were inconsistent and unfair.</a:t>
            </a:r>
          </a:p>
        </p:txBody>
      </p:sp>
      <p:pic>
        <p:nvPicPr>
          <p:cNvPr id="30723" name="Picture 2" descr="http://upload.wikimedia.org/wikipedia/en/b/b5/Rshslogo.jpg"/>
          <p:cNvPicPr>
            <a:picLocks noChangeAspect="1" noChangeArrowheads="1"/>
          </p:cNvPicPr>
          <p:nvPr/>
        </p:nvPicPr>
        <p:blipFill>
          <a:blip r:embed="rId2"/>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p:tgtEl>
                                          <p:spTgt spid="307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12" dur="500"/>
                                        <p:tgtEl>
                                          <p:spTgt spid="307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7" dur="500"/>
                                        <p:tgtEl>
                                          <p:spTgt spid="307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22" dur="500"/>
                                        <p:tgtEl>
                                          <p:spTgt spid="307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27" dur="500"/>
                                        <p:tgtEl>
                                          <p:spTgt spid="307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a:xfrm>
            <a:off x="1403350" y="260350"/>
            <a:ext cx="8229600" cy="1143000"/>
          </a:xfrm>
        </p:spPr>
        <p:txBody>
          <a:bodyPr wrap="square" lIns="91440" tIns="45720" rIns="91440" bIns="45720" numCol="1" anchorCtr="0" compatLnSpc="1">
            <a:prstTxWarp prst="textNoShape">
              <a:avLst/>
            </a:prstTxWarp>
          </a:bodyPr>
          <a:lstStyle/>
          <a:p>
            <a:pPr eaLnBrk="1" hangingPunct="1">
              <a:defRPr/>
            </a:pPr>
            <a:r>
              <a:rPr lang="en-AU" smtClean="0">
                <a:effectLst/>
              </a:rPr>
              <a:t>Development of Common Law</a:t>
            </a:r>
          </a:p>
        </p:txBody>
      </p:sp>
      <p:sp>
        <p:nvSpPr>
          <p:cNvPr id="31746" name="Rectangle 3"/>
          <p:cNvSpPr>
            <a:spLocks noGrp="1"/>
          </p:cNvSpPr>
          <p:nvPr>
            <p:ph type="body" idx="1"/>
          </p:nvPr>
        </p:nvSpPr>
        <p:spPr>
          <a:xfrm>
            <a:off x="539750" y="1628775"/>
            <a:ext cx="8229600" cy="4525963"/>
          </a:xfrm>
        </p:spPr>
        <p:txBody>
          <a:bodyPr/>
          <a:lstStyle/>
          <a:p>
            <a:pPr eaLnBrk="1" hangingPunct="1"/>
            <a:r>
              <a:rPr lang="en-CA" smtClean="0"/>
              <a:t>King William appointed judges to travel throughout England and decide cases.</a:t>
            </a:r>
          </a:p>
          <a:p>
            <a:pPr eaLnBrk="1" hangingPunct="1"/>
            <a:r>
              <a:rPr lang="en-CA" smtClean="0"/>
              <a:t>Cases with similar facts were decided in the same way.</a:t>
            </a:r>
          </a:p>
          <a:p>
            <a:pPr eaLnBrk="1" hangingPunct="1"/>
            <a:r>
              <a:rPr lang="en-CA" smtClean="0"/>
              <a:t>If a judge issued a verdict in a new case, that decision became the standard for similar future cases - </a:t>
            </a:r>
            <a:r>
              <a:rPr lang="en-CA" b="1" smtClean="0"/>
              <a:t>precedent</a:t>
            </a:r>
            <a:r>
              <a:rPr lang="en-CA" smtClean="0"/>
              <a:t>.</a:t>
            </a:r>
          </a:p>
          <a:p>
            <a:pPr eaLnBrk="1" hangingPunct="1"/>
            <a:r>
              <a:rPr lang="en-CA" smtClean="0"/>
              <a:t>The system of law based on past legal decisions is known as </a:t>
            </a:r>
            <a:r>
              <a:rPr lang="en-CA" b="1" smtClean="0"/>
              <a:t>common law</a:t>
            </a:r>
            <a:r>
              <a:rPr lang="en-CA" smtClean="0"/>
              <a:t> or </a:t>
            </a:r>
            <a:r>
              <a:rPr lang="en-CA" b="1" smtClean="0"/>
              <a:t>case law</a:t>
            </a:r>
            <a:r>
              <a:rPr lang="en-CA" smtClean="0"/>
              <a:t>.</a:t>
            </a:r>
          </a:p>
        </p:txBody>
      </p:sp>
      <p:pic>
        <p:nvPicPr>
          <p:cNvPr id="31747" name="Picture 2" descr="http://upload.wikimedia.org/wikipedia/en/b/b5/Rshslogo.jpg"/>
          <p:cNvPicPr>
            <a:picLocks noChangeAspect="1" noChangeArrowheads="1"/>
          </p:cNvPicPr>
          <p:nvPr/>
        </p:nvPicPr>
        <p:blipFill>
          <a:blip r:embed="rId2"/>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7" dur="500"/>
                                        <p:tgtEl>
                                          <p:spTgt spid="317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blinds(horizontal)">
                                      <p:cBhvr>
                                        <p:cTn id="12" dur="500"/>
                                        <p:tgtEl>
                                          <p:spTgt spid="317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Effect transition="in" filter="blinds(horizontal)">
                                      <p:cBhvr>
                                        <p:cTn id="17" dur="500"/>
                                        <p:tgtEl>
                                          <p:spTgt spid="317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blinds(horizontal)">
                                      <p:cBhvr>
                                        <p:cTn id="22" dur="500"/>
                                        <p:tgtEl>
                                          <p:spTgt spid="317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bwMode="auto">
          <a:xfrm>
            <a:off x="1403350" y="260350"/>
            <a:ext cx="8229600" cy="1143000"/>
          </a:xfrm>
        </p:spPr>
        <p:txBody>
          <a:bodyPr wrap="square" lIns="91440" tIns="45720" rIns="91440" bIns="45720" numCol="1" rtlCol="0" anchorCtr="0" compatLnSpc="1">
            <a:prstTxWarp prst="textNoShape">
              <a:avLst/>
            </a:prstTxWarp>
          </a:bodyPr>
          <a:lstStyle/>
          <a:p>
            <a:pPr eaLnBrk="1" hangingPunct="1">
              <a:defRPr/>
            </a:pPr>
            <a:r>
              <a:rPr lang="en-AU" smtClean="0">
                <a:effectLst/>
              </a:rPr>
              <a:t>Development of Common Law</a:t>
            </a:r>
          </a:p>
        </p:txBody>
      </p:sp>
      <p:sp>
        <p:nvSpPr>
          <p:cNvPr id="32770" name="Rectangle 3"/>
          <p:cNvSpPr>
            <a:spLocks noGrp="1"/>
          </p:cNvSpPr>
          <p:nvPr>
            <p:ph type="body" idx="4294967295"/>
          </p:nvPr>
        </p:nvSpPr>
        <p:spPr>
          <a:xfrm>
            <a:off x="539750" y="1628775"/>
            <a:ext cx="8229600" cy="4525963"/>
          </a:xfrm>
        </p:spPr>
        <p:txBody>
          <a:bodyPr/>
          <a:lstStyle/>
          <a:p>
            <a:pPr eaLnBrk="1" hangingPunct="1">
              <a:buFont typeface="Wingdings 3" pitchFamily="18" charset="2"/>
              <a:buNone/>
            </a:pPr>
            <a:endParaRPr lang="en-AU" smtClean="0"/>
          </a:p>
          <a:p>
            <a:pPr eaLnBrk="1" hangingPunct="1"/>
            <a:r>
              <a:rPr lang="en-AU" smtClean="0"/>
              <a:t>By the 1100’s BC this travelling circuit of tax collectors and judges became known as the </a:t>
            </a:r>
            <a:r>
              <a:rPr lang="en-AU" i="1" smtClean="0"/>
              <a:t>curia regis</a:t>
            </a:r>
            <a:br>
              <a:rPr lang="en-AU" i="1" smtClean="0"/>
            </a:br>
            <a:endParaRPr lang="en-AU" i="1" smtClean="0"/>
          </a:p>
          <a:p>
            <a:pPr eaLnBrk="1" hangingPunct="1"/>
            <a:r>
              <a:rPr lang="en-AU" smtClean="0"/>
              <a:t>The local and county laws progressively declined as these judges selected the ‘best’ traditions to base uniform decisions on</a:t>
            </a:r>
            <a:br>
              <a:rPr lang="en-AU" smtClean="0"/>
            </a:br>
            <a:endParaRPr lang="en-AU" smtClean="0"/>
          </a:p>
          <a:p>
            <a:pPr eaLnBrk="1" hangingPunct="1"/>
            <a:r>
              <a:rPr lang="en-AU" smtClean="0"/>
              <a:t>These decisions reflected ‘common custom’</a:t>
            </a:r>
          </a:p>
          <a:p>
            <a:pPr eaLnBrk="1" hangingPunct="1"/>
            <a:endParaRPr lang="en-AU" smtClean="0"/>
          </a:p>
          <a:p>
            <a:pPr eaLnBrk="1" hangingPunct="1"/>
            <a:endParaRPr lang="en-AU" smtClean="0"/>
          </a:p>
          <a:p>
            <a:pPr eaLnBrk="1" hangingPunct="1"/>
            <a:endParaRPr lang="en-AU" smtClean="0"/>
          </a:p>
        </p:txBody>
      </p:sp>
      <p:pic>
        <p:nvPicPr>
          <p:cNvPr id="32771"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blinds(horizontal)">
                                      <p:cBhvr>
                                        <p:cTn id="7" dur="500"/>
                                        <p:tgtEl>
                                          <p:spTgt spid="3277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blinds(horizontal)">
                                      <p:cBhvr>
                                        <p:cTn id="12" dur="500"/>
                                        <p:tgtEl>
                                          <p:spTgt spid="3277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2770">
                                            <p:txEl>
                                              <p:pRg st="3" end="3"/>
                                            </p:txEl>
                                          </p:spTgt>
                                        </p:tgtEl>
                                        <p:attrNameLst>
                                          <p:attrName>style.visibility</p:attrName>
                                        </p:attrNameLst>
                                      </p:cBhvr>
                                      <p:to>
                                        <p:strVal val="visible"/>
                                      </p:to>
                                    </p:set>
                                    <p:animEffect transition="in" filter="blinds(horizontal)">
                                      <p:cBhvr>
                                        <p:cTn id="17" dur="500"/>
                                        <p:tgtEl>
                                          <p:spTgt spid="327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a:xfrm>
            <a:off x="1403350" y="260350"/>
            <a:ext cx="8229600" cy="1143000"/>
          </a:xfrm>
        </p:spPr>
        <p:txBody>
          <a:bodyPr wrap="square" lIns="91440" tIns="45720" rIns="91440" bIns="45720" numCol="1" anchorCtr="0" compatLnSpc="1">
            <a:prstTxWarp prst="textNoShape">
              <a:avLst/>
            </a:prstTxWarp>
          </a:bodyPr>
          <a:lstStyle/>
          <a:p>
            <a:pPr eaLnBrk="1" hangingPunct="1">
              <a:defRPr/>
            </a:pPr>
            <a:r>
              <a:rPr lang="en-AU" smtClean="0">
                <a:effectLst/>
              </a:rPr>
              <a:t>Development of Common Law</a:t>
            </a:r>
          </a:p>
        </p:txBody>
      </p:sp>
      <p:sp>
        <p:nvSpPr>
          <p:cNvPr id="34818" name="Rectangle 3"/>
          <p:cNvSpPr>
            <a:spLocks noGrp="1"/>
          </p:cNvSpPr>
          <p:nvPr>
            <p:ph type="body" idx="1"/>
          </p:nvPr>
        </p:nvSpPr>
        <p:spPr>
          <a:xfrm>
            <a:off x="539750" y="1628775"/>
            <a:ext cx="8229600" cy="4525963"/>
          </a:xfrm>
        </p:spPr>
        <p:txBody>
          <a:bodyPr/>
          <a:lstStyle/>
          <a:p>
            <a:pPr eaLnBrk="1" hangingPunct="1"/>
            <a:r>
              <a:rPr lang="en-CA" smtClean="0"/>
              <a:t>The Rule of Law was recognized in the signing of the Magna Carta of 1215.</a:t>
            </a:r>
          </a:p>
          <a:p>
            <a:pPr eaLnBrk="1" hangingPunct="1"/>
            <a:endParaRPr lang="en-CA" smtClean="0"/>
          </a:p>
          <a:p>
            <a:pPr eaLnBrk="1" hangingPunct="1"/>
            <a:r>
              <a:rPr lang="en-CA" smtClean="0"/>
              <a:t>The </a:t>
            </a:r>
            <a:r>
              <a:rPr lang="en-CA" b="1" smtClean="0"/>
              <a:t>rule of law</a:t>
            </a:r>
            <a:r>
              <a:rPr lang="en-CA" smtClean="0"/>
              <a:t> states that the law applies equally to all persons.</a:t>
            </a:r>
          </a:p>
          <a:p>
            <a:pPr eaLnBrk="1" hangingPunct="1"/>
            <a:endParaRPr lang="en-CA" smtClean="0"/>
          </a:p>
          <a:p>
            <a:pPr eaLnBrk="1" hangingPunct="1"/>
            <a:r>
              <a:rPr lang="en-CA" smtClean="0"/>
              <a:t>The Magna Carta also introduced the writ of </a:t>
            </a:r>
            <a:r>
              <a:rPr lang="en-CA" b="1" smtClean="0"/>
              <a:t>habeas corpus</a:t>
            </a:r>
            <a:r>
              <a:rPr lang="en-CA" smtClean="0"/>
              <a:t> – a document that is used to determine whether or not someone is being legally detained.</a:t>
            </a:r>
          </a:p>
          <a:p>
            <a:pPr eaLnBrk="1" hangingPunct="1"/>
            <a:endParaRPr lang="en-AU" smtClean="0"/>
          </a:p>
        </p:txBody>
      </p:sp>
      <p:pic>
        <p:nvPicPr>
          <p:cNvPr id="34819"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linds(horizontal)">
                                      <p:cBhvr>
                                        <p:cTn id="7" dur="500"/>
                                        <p:tgtEl>
                                          <p:spTgt spid="348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2" dur="500"/>
                                        <p:tgtEl>
                                          <p:spTgt spid="348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17" dur="500"/>
                                        <p:tgtEl>
                                          <p:spTgt spid="348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lstStyle/>
          <a:p>
            <a:pPr marL="609600" indent="-609600">
              <a:buFontTx/>
              <a:buNone/>
            </a:pPr>
            <a:r>
              <a:rPr lang="en-AU" dirty="0" smtClean="0"/>
              <a:t>It is important to note that laws can be one of two things:</a:t>
            </a:r>
            <a:br>
              <a:rPr lang="en-AU" dirty="0" smtClean="0"/>
            </a:br>
            <a:endParaRPr lang="en-AU" dirty="0" smtClean="0"/>
          </a:p>
          <a:p>
            <a:pPr marL="609600" indent="-609600" algn="just">
              <a:buFontTx/>
              <a:buAutoNum type="arabicPeriod"/>
            </a:pPr>
            <a:r>
              <a:rPr lang="en-AU" dirty="0" smtClean="0"/>
              <a:t>Written codes requiring behaviour by the people.</a:t>
            </a:r>
          </a:p>
          <a:p>
            <a:pPr marL="609600" indent="-609600" algn="just">
              <a:buFontTx/>
              <a:buAutoNum type="arabicPeriod"/>
            </a:pPr>
            <a:r>
              <a:rPr lang="en-AU" dirty="0" smtClean="0"/>
              <a:t>The legal system, practices and culture that is created by observing the law.</a:t>
            </a:r>
          </a:p>
          <a:p>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Functions of Laws</a:t>
            </a:r>
            <a:endParaRPr lang="en-AU" dirty="0"/>
          </a:p>
        </p:txBody>
      </p:sp>
      <p:pic>
        <p:nvPicPr>
          <p:cNvPr id="6" name="Picture 2" descr="http://upload.wikimedia.org/wikipedia/en/b/b5/Rshslogo.jpg"/>
          <p:cNvPicPr>
            <a:picLocks noChangeAspect="1" noChangeArrowheads="1"/>
          </p:cNvPicPr>
          <p:nvPr/>
        </p:nvPicPr>
        <p:blipFill>
          <a:blip r:embed="rId2"/>
          <a:srcRect/>
          <a:stretch>
            <a:fillRect/>
          </a:stretch>
        </p:blipFill>
        <p:spPr bwMode="auto">
          <a:xfrm>
            <a:off x="0" y="0"/>
            <a:ext cx="1460500" cy="1700213"/>
          </a:xfrm>
          <a:prstGeom prst="rect">
            <a:avLst/>
          </a:prstGeom>
          <a:noFill/>
          <a:ln w="9525">
            <a:noFill/>
            <a:miter lim="800000"/>
            <a:headEnd/>
            <a:tailEnd/>
          </a:ln>
        </p:spPr>
      </p:pic>
    </p:spTree>
    <p:extLst>
      <p:ext uri="{BB962C8B-B14F-4D97-AF65-F5344CB8AC3E}">
        <p14:creationId xmlns:p14="http://schemas.microsoft.com/office/powerpoint/2010/main" val="80255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normAutofit/>
          </a:bodyPr>
          <a:lstStyle/>
          <a:p>
            <a:pPr algn="just"/>
            <a:endParaRPr lang="en-AU" sz="2800" dirty="0" smtClean="0"/>
          </a:p>
          <a:p>
            <a:pPr algn="just"/>
            <a:r>
              <a:rPr lang="en-AU" sz="2800" dirty="0" smtClean="0"/>
              <a:t>Promotes and represents community values</a:t>
            </a:r>
          </a:p>
          <a:p>
            <a:r>
              <a:rPr lang="en-AU" dirty="0" smtClean="0"/>
              <a:t>Provides socially acceptable structure for the creation, enforcement and alteration of laws  </a:t>
            </a:r>
          </a:p>
          <a:p>
            <a:r>
              <a:rPr lang="en-AU" dirty="0" smtClean="0"/>
              <a:t>Regulates and controls human activities</a:t>
            </a:r>
          </a:p>
          <a:p>
            <a:r>
              <a:rPr lang="en-AU" dirty="0" smtClean="0"/>
              <a:t>Provides clear guidelines for socially acceptable behaviour</a:t>
            </a:r>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Functions of Laws</a:t>
            </a:r>
            <a:endParaRPr lang="en-AU" dirty="0"/>
          </a:p>
        </p:txBody>
      </p:sp>
      <p:pic>
        <p:nvPicPr>
          <p:cNvPr id="6" name="Picture 2" descr="http://upload.wikimedia.org/wikipedia/en/b/b5/Rshslogo.jpg"/>
          <p:cNvPicPr>
            <a:picLocks noChangeAspect="1" noChangeArrowheads="1"/>
          </p:cNvPicPr>
          <p:nvPr/>
        </p:nvPicPr>
        <p:blipFill>
          <a:blip r:embed="rId2"/>
          <a:srcRect/>
          <a:stretch>
            <a:fillRect/>
          </a:stretch>
        </p:blipFill>
        <p:spPr bwMode="auto">
          <a:xfrm>
            <a:off x="0" y="0"/>
            <a:ext cx="1460500" cy="1700213"/>
          </a:xfrm>
          <a:prstGeom prst="rect">
            <a:avLst/>
          </a:prstGeom>
          <a:noFill/>
          <a:ln w="9525">
            <a:noFill/>
            <a:miter lim="800000"/>
            <a:headEnd/>
            <a:tailEnd/>
          </a:ln>
        </p:spPr>
      </p:pic>
    </p:spTree>
    <p:extLst>
      <p:ext uri="{BB962C8B-B14F-4D97-AF65-F5344CB8AC3E}">
        <p14:creationId xmlns:p14="http://schemas.microsoft.com/office/powerpoint/2010/main" val="112485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p:cNvSpPr>
          <p:nvPr>
            <p:ph type="body" idx="4294967295"/>
          </p:nvPr>
        </p:nvSpPr>
        <p:spPr/>
        <p:txBody>
          <a:bodyPr/>
          <a:lstStyle/>
          <a:p>
            <a:pPr algn="just" eaLnBrk="1" hangingPunct="1"/>
            <a:endParaRPr lang="en-AU" sz="2200" dirty="0" smtClean="0"/>
          </a:p>
          <a:p>
            <a:pPr algn="just" eaLnBrk="1" hangingPunct="1"/>
            <a:endParaRPr lang="en-AU" sz="2200" dirty="0" smtClean="0"/>
          </a:p>
          <a:p>
            <a:pPr algn="just" eaLnBrk="1" hangingPunct="1"/>
            <a:endParaRPr lang="en-AU" sz="2200" dirty="0" smtClean="0"/>
          </a:p>
          <a:p>
            <a:pPr algn="just" eaLnBrk="1" hangingPunct="1">
              <a:buFont typeface="Wingdings 3" pitchFamily="18" charset="2"/>
              <a:buNone/>
            </a:pPr>
            <a:r>
              <a:rPr lang="en-AU" sz="2200" dirty="0" smtClean="0"/>
              <a:t>  Without government the natural state of ‘man’ is “solitary, poor, nasty, brutish and short”</a:t>
            </a:r>
          </a:p>
          <a:p>
            <a:pPr lvl="3" algn="r" eaLnBrk="1" hangingPunct="1">
              <a:buFont typeface="Wingdings 2" pitchFamily="18" charset="2"/>
              <a:buNone/>
            </a:pPr>
            <a:r>
              <a:rPr lang="en-AU" sz="1500" dirty="0" smtClean="0"/>
              <a:t>- Thomas Hobbes (1651)</a:t>
            </a:r>
          </a:p>
        </p:txBody>
      </p:sp>
      <p:pic>
        <p:nvPicPr>
          <p:cNvPr id="4" name="Picture 2" descr="http://upload.wikimedia.org/wikipedia/en/b/b5/Rshslogo.jpg"/>
          <p:cNvPicPr>
            <a:picLocks noChangeAspect="1" noChangeArrowheads="1"/>
          </p:cNvPicPr>
          <p:nvPr/>
        </p:nvPicPr>
        <p:blipFill>
          <a:blip r:embed="rId3"/>
          <a:srcRect/>
          <a:stretch>
            <a:fillRect/>
          </a:stretch>
        </p:blipFill>
        <p:spPr bwMode="auto">
          <a:xfrm>
            <a:off x="0" y="0"/>
            <a:ext cx="1619250" cy="1885950"/>
          </a:xfrm>
          <a:prstGeom prst="rect">
            <a:avLst/>
          </a:prstGeom>
          <a:noFill/>
          <a:ln w="9525">
            <a:noFill/>
            <a:miter lim="800000"/>
            <a:headEnd/>
            <a:tailEnd/>
          </a:ln>
        </p:spPr>
      </p:pic>
    </p:spTree>
    <p:extLst>
      <p:ext uri="{BB962C8B-B14F-4D97-AF65-F5344CB8AC3E}">
        <p14:creationId xmlns:p14="http://schemas.microsoft.com/office/powerpoint/2010/main" val="17511312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lstStyle/>
          <a:p>
            <a:pPr algn="just"/>
            <a:r>
              <a:rPr lang="en-AU" sz="2400" dirty="0" smtClean="0"/>
              <a:t>To protect people against behaviour that removes their freedoms</a:t>
            </a:r>
          </a:p>
          <a:p>
            <a:pPr algn="just"/>
            <a:r>
              <a:rPr lang="en-AU" sz="2400" dirty="0" smtClean="0"/>
              <a:t>To provide dispute resolution</a:t>
            </a:r>
          </a:p>
          <a:p>
            <a:pPr algn="just"/>
            <a:r>
              <a:rPr lang="en-AU" sz="2400" dirty="0" smtClean="0"/>
              <a:t>To foster social cohesion and respect</a:t>
            </a:r>
          </a:p>
          <a:p>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Functions of Laws</a:t>
            </a:r>
            <a:endParaRPr lang="en-AU" dirty="0"/>
          </a:p>
        </p:txBody>
      </p:sp>
      <p:pic>
        <p:nvPicPr>
          <p:cNvPr id="6" name="Picture 2" descr="http://upload.wikimedia.org/wikipedia/en/b/b5/Rshslogo.jpg"/>
          <p:cNvPicPr>
            <a:picLocks noChangeAspect="1" noChangeArrowheads="1"/>
          </p:cNvPicPr>
          <p:nvPr/>
        </p:nvPicPr>
        <p:blipFill>
          <a:blip r:embed="rId2"/>
          <a:srcRect/>
          <a:stretch>
            <a:fillRect/>
          </a:stretch>
        </p:blipFill>
        <p:spPr bwMode="auto">
          <a:xfrm>
            <a:off x="0" y="0"/>
            <a:ext cx="1460500" cy="1700213"/>
          </a:xfrm>
          <a:prstGeom prst="rect">
            <a:avLst/>
          </a:prstGeom>
          <a:noFill/>
          <a:ln w="9525">
            <a:noFill/>
            <a:miter lim="800000"/>
            <a:headEnd/>
            <a:tailEnd/>
          </a:ln>
        </p:spPr>
      </p:pic>
    </p:spTree>
    <p:extLst>
      <p:ext uri="{BB962C8B-B14F-4D97-AF65-F5344CB8AC3E}">
        <p14:creationId xmlns:p14="http://schemas.microsoft.com/office/powerpoint/2010/main" val="71427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Functions/Effective Law</a:t>
            </a:r>
            <a:endParaRPr lang="en-AU" dirty="0"/>
          </a:p>
        </p:txBody>
      </p:sp>
      <p:pic>
        <p:nvPicPr>
          <p:cNvPr id="17410" name="Picture 1" descr="LogoColor125"/>
          <p:cNvPicPr>
            <a:picLocks noChangeAspect="1" noChangeArrowheads="1"/>
          </p:cNvPicPr>
          <p:nvPr/>
        </p:nvPicPr>
        <p:blipFill>
          <a:blip r:embed="rId3" cstate="print"/>
          <a:srcRect/>
          <a:stretch>
            <a:fillRect/>
          </a:stretch>
        </p:blipFill>
        <p:spPr bwMode="auto">
          <a:xfrm>
            <a:off x="117475" y="115888"/>
            <a:ext cx="1255713" cy="1457325"/>
          </a:xfrm>
          <a:prstGeom prst="rect">
            <a:avLst/>
          </a:prstGeom>
          <a:noFill/>
          <a:ln w="9525">
            <a:noFill/>
            <a:miter lim="800000"/>
            <a:headEnd/>
            <a:tailEnd/>
          </a:ln>
        </p:spPr>
      </p:pic>
      <p:pic>
        <p:nvPicPr>
          <p:cNvPr id="17411" name="Picture 5"/>
          <p:cNvPicPr>
            <a:picLocks noGrp="1" noChangeAspect="1" noChangeArrowheads="1"/>
          </p:cNvPicPr>
          <p:nvPr>
            <p:ph idx="1"/>
          </p:nvPr>
        </p:nvPicPr>
        <p:blipFill>
          <a:blip r:embed="rId4" cstate="print"/>
          <a:srcRect/>
          <a:stretch>
            <a:fillRect/>
          </a:stretch>
        </p:blipFill>
        <p:spPr>
          <a:xfrm>
            <a:off x="0" y="1988840"/>
            <a:ext cx="9144000" cy="5013623"/>
          </a:xfrm>
        </p:spPr>
      </p:pic>
    </p:spTree>
    <p:extLst>
      <p:ext uri="{BB962C8B-B14F-4D97-AF65-F5344CB8AC3E}">
        <p14:creationId xmlns:p14="http://schemas.microsoft.com/office/powerpoint/2010/main" val="2041936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normAutofit fontScale="70000" lnSpcReduction="20000"/>
          </a:bodyPr>
          <a:lstStyle/>
          <a:p>
            <a:pPr indent="0" fontAlgn="base">
              <a:buNone/>
            </a:pPr>
            <a:r>
              <a:rPr lang="en-AU" sz="2600" dirty="0" smtClean="0"/>
              <a:t>There is no place for births outside a hospital obstetric facility in our society. People who advocate home or similar delivery, while perhaps well-meaning, are at best misguided.</a:t>
            </a:r>
          </a:p>
          <a:p>
            <a:pPr indent="0" fontAlgn="base">
              <a:buNone/>
            </a:pPr>
            <a:endParaRPr lang="en-AU" sz="2600" dirty="0" smtClean="0"/>
          </a:p>
          <a:p>
            <a:pPr indent="0" fontAlgn="base">
              <a:buNone/>
            </a:pPr>
            <a:r>
              <a:rPr lang="en-AU" sz="2600" dirty="0" smtClean="0"/>
              <a:t>Babies do not care where they are delivered: a birthing suite, Bourke Street mall, or on national television. They need safe, loving care. As a GP obstetrician for 35 years, I have delivered ''low-risk'' pregnancies where the mother would have died if they had delivered outside a hospital, with its instant access to skilled medical emergency care.</a:t>
            </a:r>
          </a:p>
          <a:p>
            <a:pPr indent="0" fontAlgn="base">
              <a:buNone/>
            </a:pPr>
            <a:endParaRPr lang="en-AU" sz="2600" dirty="0" smtClean="0"/>
          </a:p>
          <a:p>
            <a:pPr indent="0" fontAlgn="base">
              <a:buNone/>
            </a:pPr>
            <a:r>
              <a:rPr lang="en-AU" sz="2600" dirty="0" smtClean="0"/>
              <a:t>We all want a safe delivery with a healthy mother and baby. Why should we accept anything less than an environment that allows the best chance for this to happen? It is unthinkable how seemingly ''normal'' people can advocate something which, while most often safe, occasionally leads to horrific and unnecessary outcomes.</a:t>
            </a:r>
          </a:p>
          <a:p>
            <a:pPr indent="0" algn="r" fontAlgn="base">
              <a:buNone/>
            </a:pPr>
            <a:r>
              <a:rPr lang="en-AU" sz="2400" b="1" dirty="0" smtClean="0"/>
              <a:t>Dr Paul Kelly, Benalla</a:t>
            </a:r>
            <a:endParaRPr lang="en-AU" sz="2400" dirty="0" smtClean="0"/>
          </a:p>
          <a:p>
            <a:endParaRPr lang="en-AU" dirty="0"/>
          </a:p>
        </p:txBody>
      </p:sp>
      <p:sp>
        <p:nvSpPr>
          <p:cNvPr id="2" name="Title 1"/>
          <p:cNvSpPr>
            <a:spLocks noGrp="1"/>
          </p:cNvSpPr>
          <p:nvPr>
            <p:ph type="title"/>
          </p:nvPr>
        </p:nvSpPr>
        <p:spPr>
          <a:xfrm>
            <a:off x="1403648" y="260648"/>
            <a:ext cx="7499176" cy="1156990"/>
          </a:xfrm>
        </p:spPr>
        <p:txBody>
          <a:bodyPr>
            <a:normAutofit/>
          </a:bodyPr>
          <a:lstStyle/>
          <a:p>
            <a:pPr indent="0" fontAlgn="base"/>
            <a:r>
              <a:rPr lang="en-AU" sz="3200" dirty="0" smtClean="0"/>
              <a:t>The home is no place to give birth</a:t>
            </a:r>
          </a:p>
        </p:txBody>
      </p:sp>
      <p:pic>
        <p:nvPicPr>
          <p:cNvPr id="6"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extLst>
      <p:ext uri="{BB962C8B-B14F-4D97-AF65-F5344CB8AC3E}">
        <p14:creationId xmlns:p14="http://schemas.microsoft.com/office/powerpoint/2010/main" val="2275288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normAutofit lnSpcReduction="10000"/>
          </a:bodyPr>
          <a:lstStyle/>
          <a:p>
            <a:pPr algn="ctr">
              <a:buNone/>
            </a:pPr>
            <a:endParaRPr lang="en-AU" sz="2400" i="1" dirty="0" smtClean="0"/>
          </a:p>
          <a:p>
            <a:r>
              <a:rPr lang="en-AU" sz="2800" dirty="0" smtClean="0"/>
              <a:t>Internet search: State Law Publisher –WA (</a:t>
            </a:r>
            <a:r>
              <a:rPr lang="en-AU" dirty="0" smtClean="0">
                <a:hlinkClick r:id="rId2"/>
              </a:rPr>
              <a:t>http://www.slp.wa.gov.au/Index.html</a:t>
            </a:r>
            <a:r>
              <a:rPr lang="en-AU" dirty="0" smtClean="0"/>
              <a:t>)</a:t>
            </a:r>
          </a:p>
          <a:p>
            <a:r>
              <a:rPr lang="en-AU" dirty="0" smtClean="0"/>
              <a:t>Go to ‘Online Legislation Database’</a:t>
            </a:r>
          </a:p>
          <a:p>
            <a:r>
              <a:rPr lang="en-AU" dirty="0" smtClean="0"/>
              <a:t>‘Acts in force’</a:t>
            </a:r>
          </a:p>
          <a:p>
            <a:r>
              <a:rPr lang="en-AU" dirty="0" smtClean="0"/>
              <a:t>‘C’</a:t>
            </a:r>
          </a:p>
          <a:p>
            <a:r>
              <a:rPr lang="en-AU" i="1" dirty="0" smtClean="0"/>
              <a:t>Criminal Code</a:t>
            </a:r>
          </a:p>
          <a:p>
            <a:r>
              <a:rPr lang="en-AU" dirty="0" smtClean="0"/>
              <a:t>Look at 72</a:t>
            </a:r>
          </a:p>
          <a:p>
            <a:r>
              <a:rPr lang="en-AU" dirty="0" smtClean="0"/>
              <a:t>Look at 557 (G)</a:t>
            </a:r>
          </a:p>
          <a:p>
            <a:r>
              <a:rPr lang="en-AU" dirty="0" smtClean="0"/>
              <a:t>Look at 557 (I)</a:t>
            </a:r>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Criminal Code</a:t>
            </a:r>
            <a:endParaRPr lang="en-AU" dirty="0"/>
          </a:p>
        </p:txBody>
      </p:sp>
      <p:pic>
        <p:nvPicPr>
          <p:cNvPr id="6" name="Picture 2" descr="http://upload.wikimedia.org/wikipedia/en/b/b5/Rshslogo.jpg"/>
          <p:cNvPicPr>
            <a:picLocks noChangeAspect="1" noChangeArrowheads="1"/>
          </p:cNvPicPr>
          <p:nvPr/>
        </p:nvPicPr>
        <p:blipFill>
          <a:blip r:embed="rId3"/>
          <a:srcRect/>
          <a:stretch>
            <a:fillRect/>
          </a:stretch>
        </p:blipFill>
        <p:spPr bwMode="auto">
          <a:xfrm>
            <a:off x="0" y="0"/>
            <a:ext cx="1460500" cy="1700213"/>
          </a:xfrm>
          <a:prstGeom prst="rect">
            <a:avLst/>
          </a:prstGeom>
          <a:noFill/>
          <a:ln w="9525">
            <a:noFill/>
            <a:miter lim="800000"/>
            <a:headEnd/>
            <a:tailEnd/>
          </a:ln>
        </p:spPr>
      </p:pic>
    </p:spTree>
    <p:extLst>
      <p:ext uri="{BB962C8B-B14F-4D97-AF65-F5344CB8AC3E}">
        <p14:creationId xmlns:p14="http://schemas.microsoft.com/office/powerpoint/2010/main" val="149347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Is your life improved by having laws?</a:t>
            </a:r>
          </a:p>
          <a:p>
            <a:endParaRPr lang="en-AU" dirty="0" smtClean="0"/>
          </a:p>
          <a:p>
            <a:r>
              <a:rPr lang="en-AU" dirty="0" smtClean="0"/>
              <a:t>If so, then can we legalise too much? How much autonomy should citizens have...</a:t>
            </a:r>
          </a:p>
          <a:p>
            <a:endParaRPr lang="en-AU" dirty="0" smtClean="0"/>
          </a:p>
          <a:p>
            <a:r>
              <a:rPr lang="en-AU" dirty="0" smtClean="0"/>
              <a:t>What makes a ‘good law’</a:t>
            </a:r>
          </a:p>
          <a:p>
            <a:endParaRPr lang="en-AU" dirty="0" smtClean="0"/>
          </a:p>
          <a:p>
            <a:r>
              <a:rPr lang="en-AU" dirty="0" smtClean="0"/>
              <a:t>What makes a ‘bad law’</a:t>
            </a:r>
          </a:p>
          <a:p>
            <a:pPr>
              <a:buNone/>
            </a:pPr>
            <a:endParaRPr lang="en-AU" dirty="0" smtClean="0">
              <a:hlinkClick r:id=""/>
            </a:endParaRPr>
          </a:p>
        </p:txBody>
      </p:sp>
      <p:sp>
        <p:nvSpPr>
          <p:cNvPr id="3" name="Title 2"/>
          <p:cNvSpPr>
            <a:spLocks noGrp="1"/>
          </p:cNvSpPr>
          <p:nvPr>
            <p:ph type="title"/>
          </p:nvPr>
        </p:nvSpPr>
        <p:spPr/>
        <p:txBody>
          <a:bodyPr/>
          <a:lstStyle/>
          <a:p>
            <a:pPr algn="ctr"/>
            <a:r>
              <a:rPr lang="en-AU" dirty="0" smtClean="0"/>
              <a:t>Why?</a:t>
            </a:r>
            <a:endParaRPr lang="en-AU" dirty="0"/>
          </a:p>
        </p:txBody>
      </p:sp>
    </p:spTree>
    <p:extLst>
      <p:ext uri="{BB962C8B-B14F-4D97-AF65-F5344CB8AC3E}">
        <p14:creationId xmlns:p14="http://schemas.microsoft.com/office/powerpoint/2010/main" val="194820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normAutofit lnSpcReduction="10000"/>
          </a:bodyPr>
          <a:lstStyle/>
          <a:p>
            <a:pPr marL="609600" indent="0" algn="just">
              <a:buFont typeface="Wingdings" pitchFamily="2" charset="2"/>
              <a:buChar char="Ø"/>
            </a:pPr>
            <a:r>
              <a:rPr lang="en-AU" b="1" dirty="0" smtClean="0"/>
              <a:t>Laws are rules enforceable by the courts</a:t>
            </a:r>
          </a:p>
          <a:p>
            <a:pPr marL="609600" indent="0" algn="just">
              <a:buFont typeface="Wingdings" pitchFamily="2" charset="2"/>
              <a:buChar char="Ø"/>
            </a:pPr>
            <a:endParaRPr lang="en-AU" dirty="0" smtClean="0"/>
          </a:p>
          <a:p>
            <a:pPr marL="609600" indent="0" algn="just">
              <a:buFont typeface="Wingdings" pitchFamily="2" charset="2"/>
              <a:buChar char="Ø"/>
            </a:pPr>
            <a:r>
              <a:rPr lang="en-AU" dirty="0" smtClean="0"/>
              <a:t>This means that a law has been determined by Parliament (statute law) or through the courts (common law)</a:t>
            </a:r>
          </a:p>
          <a:p>
            <a:pPr marL="609600" indent="0" algn="just">
              <a:buFont typeface="Wingdings" pitchFamily="2" charset="2"/>
              <a:buChar char="Ø"/>
            </a:pPr>
            <a:endParaRPr lang="en-AU" dirty="0" smtClean="0"/>
          </a:p>
          <a:p>
            <a:pPr marL="609600" indent="0" algn="just">
              <a:buFont typeface="Wingdings" pitchFamily="2" charset="2"/>
              <a:buChar char="Ø"/>
            </a:pPr>
            <a:r>
              <a:rPr lang="en-AU" dirty="0" smtClean="0"/>
              <a:t>Not all rules are laws</a:t>
            </a:r>
          </a:p>
          <a:p>
            <a:pPr marL="609600" indent="0" algn="just">
              <a:buFont typeface="Wingdings" pitchFamily="2" charset="2"/>
              <a:buChar char="Ø"/>
            </a:pPr>
            <a:endParaRPr lang="en-AU" dirty="0" smtClean="0"/>
          </a:p>
          <a:p>
            <a:pPr marL="609600" indent="0" algn="just">
              <a:buFont typeface="Wingdings" pitchFamily="2" charset="2"/>
              <a:buChar char="Ø"/>
            </a:pPr>
            <a:r>
              <a:rPr lang="en-AU" dirty="0" smtClean="0"/>
              <a:t>Laws are formal rules consciously determined by society</a:t>
            </a:r>
          </a:p>
          <a:p>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What is a Law?</a:t>
            </a:r>
            <a:endParaRPr lang="en-AU" dirty="0"/>
          </a:p>
        </p:txBody>
      </p:sp>
    </p:spTree>
    <p:extLst>
      <p:ext uri="{BB962C8B-B14F-4D97-AF65-F5344CB8AC3E}">
        <p14:creationId xmlns:p14="http://schemas.microsoft.com/office/powerpoint/2010/main" val="172075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19256" cy="4306483"/>
          </a:xfrm>
        </p:spPr>
        <p:txBody>
          <a:bodyPr/>
          <a:lstStyle/>
          <a:p>
            <a:pPr marL="609600" indent="-609600">
              <a:buFontTx/>
              <a:buNone/>
            </a:pPr>
            <a:endParaRPr lang="en-AU" dirty="0" smtClean="0"/>
          </a:p>
          <a:p>
            <a:pPr marL="609600" indent="-609600" algn="just">
              <a:buFontTx/>
              <a:buAutoNum type="arabicPeriod"/>
            </a:pPr>
            <a:r>
              <a:rPr lang="en-AU" b="1" dirty="0" smtClean="0"/>
              <a:t>Statute law</a:t>
            </a:r>
            <a:r>
              <a:rPr lang="en-AU" dirty="0" smtClean="0"/>
              <a:t>: Laws passed through parliaments (Federal and State. Can be delegated.)</a:t>
            </a:r>
          </a:p>
          <a:p>
            <a:pPr marL="609600" indent="-609600" algn="just">
              <a:buFontTx/>
              <a:buAutoNum type="arabicPeriod"/>
            </a:pPr>
            <a:endParaRPr lang="en-AU" dirty="0" smtClean="0"/>
          </a:p>
          <a:p>
            <a:pPr marL="609600" indent="-609600" algn="just">
              <a:buFontTx/>
              <a:buAutoNum type="arabicPeriod"/>
            </a:pPr>
            <a:r>
              <a:rPr lang="en-AU" b="1" dirty="0" smtClean="0"/>
              <a:t>Common law</a:t>
            </a:r>
            <a:r>
              <a:rPr lang="en-AU" dirty="0" smtClean="0"/>
              <a:t>: Laws developed over time by the judgements of the courts</a:t>
            </a:r>
          </a:p>
          <a:p>
            <a:endParaRPr lang="en-AU" dirty="0"/>
          </a:p>
        </p:txBody>
      </p:sp>
      <p:sp>
        <p:nvSpPr>
          <p:cNvPr id="2" name="Title 1"/>
          <p:cNvSpPr>
            <a:spLocks noGrp="1"/>
          </p:cNvSpPr>
          <p:nvPr>
            <p:ph type="title"/>
          </p:nvPr>
        </p:nvSpPr>
        <p:spPr>
          <a:xfrm>
            <a:off x="1403648" y="260648"/>
            <a:ext cx="7499176" cy="1156990"/>
          </a:xfrm>
        </p:spPr>
        <p:txBody>
          <a:bodyPr/>
          <a:lstStyle/>
          <a:p>
            <a:pPr algn="ctr"/>
            <a:r>
              <a:rPr lang="en-AU" dirty="0" smtClean="0"/>
              <a:t>Sources of law</a:t>
            </a:r>
            <a:endParaRPr lang="en-AU" dirty="0"/>
          </a:p>
        </p:txBody>
      </p:sp>
    </p:spTree>
    <p:extLst>
      <p:ext uri="{BB962C8B-B14F-4D97-AF65-F5344CB8AC3E}">
        <p14:creationId xmlns:p14="http://schemas.microsoft.com/office/powerpoint/2010/main" val="6507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68313" y="1700213"/>
            <a:ext cx="8218487" cy="4306887"/>
          </a:xfrm>
        </p:spPr>
        <p:txBody>
          <a:bodyPr/>
          <a:lstStyle/>
          <a:p>
            <a:pPr algn="just" eaLnBrk="1" hangingPunct="1">
              <a:buFont typeface="Wingdings 3" pitchFamily="18" charset="2"/>
              <a:buNone/>
            </a:pPr>
            <a:endParaRPr lang="en-AU" sz="2100" smtClean="0"/>
          </a:p>
          <a:p>
            <a:pPr algn="just" eaLnBrk="1" hangingPunct="1">
              <a:buFont typeface="Wingdings 3" pitchFamily="18" charset="2"/>
              <a:buNone/>
            </a:pPr>
            <a:endParaRPr lang="en-AU" sz="2200" smtClean="0"/>
          </a:p>
          <a:p>
            <a:pPr algn="just" eaLnBrk="1" hangingPunct="1"/>
            <a:r>
              <a:rPr lang="en-AU" sz="2200" smtClean="0"/>
              <a:t>One of the basic features which defines a civilization is organised government.  </a:t>
            </a:r>
          </a:p>
          <a:p>
            <a:pPr algn="just" eaLnBrk="1" hangingPunct="1"/>
            <a:endParaRPr lang="en-AU" sz="2200" smtClean="0"/>
          </a:p>
          <a:p>
            <a:pPr algn="just" eaLnBrk="1" hangingPunct="1"/>
            <a:r>
              <a:rPr lang="en-AU" sz="2200" smtClean="0"/>
              <a:t>Laws to regulate these societies have a long history:</a:t>
            </a:r>
          </a:p>
          <a:p>
            <a:pPr lvl="1" algn="just" eaLnBrk="1" hangingPunct="1"/>
            <a:r>
              <a:rPr lang="en-AU" sz="1900" smtClean="0">
                <a:hlinkClick r:id="rId3"/>
              </a:rPr>
              <a:t>Sumerian Code of Ur-Nammu</a:t>
            </a:r>
            <a:r>
              <a:rPr lang="en-AU" sz="1900" smtClean="0"/>
              <a:t> (2050 BC)</a:t>
            </a:r>
          </a:p>
          <a:p>
            <a:pPr lvl="1" algn="just" eaLnBrk="1" hangingPunct="1"/>
            <a:r>
              <a:rPr lang="en-AU" sz="1900" smtClean="0">
                <a:hlinkClick r:id="rId4"/>
              </a:rPr>
              <a:t>Hammurabi’s Code </a:t>
            </a:r>
            <a:r>
              <a:rPr lang="en-AU" sz="1900" smtClean="0"/>
              <a:t>(1750 BC)</a:t>
            </a:r>
          </a:p>
          <a:p>
            <a:pPr lvl="1" algn="just" eaLnBrk="1" hangingPunct="1"/>
            <a:r>
              <a:rPr lang="en-AU" sz="1900" smtClean="0"/>
              <a:t>The 10 Commandments</a:t>
            </a:r>
          </a:p>
          <a:p>
            <a:pPr lvl="1" algn="just" eaLnBrk="1" hangingPunct="1"/>
            <a:r>
              <a:rPr lang="en-AU" sz="1900" smtClean="0"/>
              <a:t>Sharia Law</a:t>
            </a:r>
          </a:p>
          <a:p>
            <a:pPr lvl="1" algn="just" eaLnBrk="1" hangingPunct="1">
              <a:buFont typeface="Verdana" pitchFamily="34" charset="0"/>
              <a:buNone/>
            </a:pPr>
            <a:endParaRPr lang="en-AU" sz="1900" smtClean="0"/>
          </a:p>
          <a:p>
            <a:pPr algn="just" eaLnBrk="1" hangingPunct="1"/>
            <a:endParaRPr lang="en-AU" sz="2200" smtClean="0"/>
          </a:p>
          <a:p>
            <a:pPr eaLnBrk="1" hangingPunct="1"/>
            <a:endParaRPr lang="en-AU" sz="2500" smtClean="0"/>
          </a:p>
        </p:txBody>
      </p:sp>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Development of Law</a:t>
            </a:r>
            <a:endParaRPr lang="en-AU" dirty="0"/>
          </a:p>
        </p:txBody>
      </p:sp>
      <p:pic>
        <p:nvPicPr>
          <p:cNvPr id="15363" name="Picture 1" descr="LogoColor125"/>
          <p:cNvPicPr>
            <a:picLocks noChangeAspect="1" noChangeArrowheads="1"/>
          </p:cNvPicPr>
          <p:nvPr/>
        </p:nvPicPr>
        <p:blipFill>
          <a:blip r:embed="rId5"/>
          <a:srcRect/>
          <a:stretch>
            <a:fillRect/>
          </a:stretch>
        </p:blipFill>
        <p:spPr bwMode="auto">
          <a:xfrm>
            <a:off x="117475" y="115888"/>
            <a:ext cx="1255713" cy="1457325"/>
          </a:xfrm>
          <a:prstGeom prst="rect">
            <a:avLst/>
          </a:prstGeom>
          <a:noFill/>
          <a:ln w="9525">
            <a:noFill/>
            <a:miter lim="800000"/>
            <a:headEnd/>
            <a:tailEnd/>
          </a:ln>
        </p:spPr>
      </p:pic>
      <p:pic>
        <p:nvPicPr>
          <p:cNvPr id="15364" name="Picture 2" descr="http://upload.wikimedia.org/wikipedia/en/b/b5/Rshslogo.jpg"/>
          <p:cNvPicPr>
            <a:picLocks noChangeAspect="1" noChangeArrowheads="1"/>
          </p:cNvPicPr>
          <p:nvPr/>
        </p:nvPicPr>
        <p:blipFill>
          <a:blip r:embed="rId6"/>
          <a:srcRect/>
          <a:stretch>
            <a:fillRect/>
          </a:stretch>
        </p:blipFill>
        <p:spPr bwMode="auto">
          <a:xfrm>
            <a:off x="0" y="0"/>
            <a:ext cx="1619250" cy="1885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1">
                                            <p:txEl>
                                              <p:pRg st="2" end="2"/>
                                            </p:txEl>
                                          </p:spTgt>
                                        </p:tgtEl>
                                        <p:attrNameLst>
                                          <p:attrName>style.visibility</p:attrName>
                                        </p:attrNameLst>
                                      </p:cBhvr>
                                      <p:to>
                                        <p:strVal val="visible"/>
                                      </p:to>
                                    </p:set>
                                    <p:animEffect transition="in" filter="blinds(horizontal)">
                                      <p:cBhvr>
                                        <p:cTn id="7" dur="500"/>
                                        <p:tgtEl>
                                          <p:spTgt spid="1536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1">
                                            <p:txEl>
                                              <p:pRg st="4" end="4"/>
                                            </p:txEl>
                                          </p:spTgt>
                                        </p:tgtEl>
                                        <p:attrNameLst>
                                          <p:attrName>style.visibility</p:attrName>
                                        </p:attrNameLst>
                                      </p:cBhvr>
                                      <p:to>
                                        <p:strVal val="visible"/>
                                      </p:to>
                                    </p:set>
                                    <p:animEffect transition="in" filter="blinds(horizontal)">
                                      <p:cBhvr>
                                        <p:cTn id="12" dur="500"/>
                                        <p:tgtEl>
                                          <p:spTgt spid="15361">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5361">
                                            <p:txEl>
                                              <p:pRg st="5" end="5"/>
                                            </p:txEl>
                                          </p:spTgt>
                                        </p:tgtEl>
                                        <p:attrNameLst>
                                          <p:attrName>style.visibility</p:attrName>
                                        </p:attrNameLst>
                                      </p:cBhvr>
                                      <p:to>
                                        <p:strVal val="visible"/>
                                      </p:to>
                                    </p:set>
                                    <p:animEffect transition="in" filter="blinds(horizontal)">
                                      <p:cBhvr>
                                        <p:cTn id="15" dur="500"/>
                                        <p:tgtEl>
                                          <p:spTgt spid="15361">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5361">
                                            <p:txEl>
                                              <p:pRg st="6" end="6"/>
                                            </p:txEl>
                                          </p:spTgt>
                                        </p:tgtEl>
                                        <p:attrNameLst>
                                          <p:attrName>style.visibility</p:attrName>
                                        </p:attrNameLst>
                                      </p:cBhvr>
                                      <p:to>
                                        <p:strVal val="visible"/>
                                      </p:to>
                                    </p:set>
                                    <p:animEffect transition="in" filter="blinds(horizontal)">
                                      <p:cBhvr>
                                        <p:cTn id="18" dur="500"/>
                                        <p:tgtEl>
                                          <p:spTgt spid="15361">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5361">
                                            <p:txEl>
                                              <p:pRg st="7" end="7"/>
                                            </p:txEl>
                                          </p:spTgt>
                                        </p:tgtEl>
                                        <p:attrNameLst>
                                          <p:attrName>style.visibility</p:attrName>
                                        </p:attrNameLst>
                                      </p:cBhvr>
                                      <p:to>
                                        <p:strVal val="visible"/>
                                      </p:to>
                                    </p:set>
                                    <p:animEffect transition="in" filter="blinds(horizontal)">
                                      <p:cBhvr>
                                        <p:cTn id="21" dur="500"/>
                                        <p:tgtEl>
                                          <p:spTgt spid="15361">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5361">
                                            <p:txEl>
                                              <p:pRg st="8" end="8"/>
                                            </p:txEl>
                                          </p:spTgt>
                                        </p:tgtEl>
                                        <p:attrNameLst>
                                          <p:attrName>style.visibility</p:attrName>
                                        </p:attrNameLst>
                                      </p:cBhvr>
                                      <p:to>
                                        <p:strVal val="visible"/>
                                      </p:to>
                                    </p:set>
                                    <p:animEffect transition="in" filter="blinds(horizontal)">
                                      <p:cBhvr>
                                        <p:cTn id="24" dur="500"/>
                                        <p:tgtEl>
                                          <p:spTgt spid="1536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Hammurabi’s Code</a:t>
            </a:r>
            <a:endParaRPr lang="en-AU" dirty="0"/>
          </a:p>
        </p:txBody>
      </p:sp>
      <p:pic>
        <p:nvPicPr>
          <p:cNvPr id="17410" name="Picture 1" descr="LogoColor125"/>
          <p:cNvPicPr>
            <a:picLocks noChangeAspect="1" noChangeArrowheads="1"/>
          </p:cNvPicPr>
          <p:nvPr/>
        </p:nvPicPr>
        <p:blipFill>
          <a:blip r:embed="rId3"/>
          <a:srcRect/>
          <a:stretch>
            <a:fillRect/>
          </a:stretch>
        </p:blipFill>
        <p:spPr bwMode="auto">
          <a:xfrm>
            <a:off x="117475" y="115888"/>
            <a:ext cx="1255713" cy="1457325"/>
          </a:xfrm>
          <a:prstGeom prst="rect">
            <a:avLst/>
          </a:prstGeom>
          <a:noFill/>
          <a:ln w="9525">
            <a:noFill/>
            <a:miter lim="800000"/>
            <a:headEnd/>
            <a:tailEnd/>
          </a:ln>
        </p:spPr>
      </p:pic>
      <p:pic>
        <p:nvPicPr>
          <p:cNvPr id="17411" name="Picture 5"/>
          <p:cNvPicPr>
            <a:picLocks noGrp="1" noChangeAspect="1" noChangeArrowheads="1"/>
          </p:cNvPicPr>
          <p:nvPr>
            <p:ph idx="1"/>
          </p:nvPr>
        </p:nvPicPr>
        <p:blipFill>
          <a:blip r:embed="rId4"/>
          <a:srcRect/>
          <a:stretch>
            <a:fillRect/>
          </a:stretch>
        </p:blipFill>
        <p:spPr>
          <a:xfrm>
            <a:off x="0" y="2708275"/>
            <a:ext cx="9144000" cy="4294188"/>
          </a:xfrm>
        </p:spPr>
      </p:pic>
      <p:sp>
        <p:nvSpPr>
          <p:cNvPr id="17412" name="TextBox 10"/>
          <p:cNvSpPr txBox="1">
            <a:spLocks noChangeArrowheads="1"/>
          </p:cNvSpPr>
          <p:nvPr/>
        </p:nvSpPr>
        <p:spPr bwMode="auto">
          <a:xfrm>
            <a:off x="1187450" y="1773238"/>
            <a:ext cx="7777163" cy="641350"/>
          </a:xfrm>
          <a:prstGeom prst="rect">
            <a:avLst/>
          </a:prstGeom>
          <a:noFill/>
          <a:ln w="9525">
            <a:noFill/>
            <a:miter lim="800000"/>
            <a:headEnd/>
            <a:tailEnd/>
          </a:ln>
        </p:spPr>
        <p:txBody>
          <a:bodyPr>
            <a:spAutoFit/>
          </a:bodyPr>
          <a:lstStyle/>
          <a:p>
            <a:r>
              <a:rPr lang="en-AU" sz="1800" u="sng" dirty="0">
                <a:hlinkClick r:id="rId5"/>
              </a:rPr>
              <a:t>http://www.commonlaw.com/Hammurabi.html</a:t>
            </a:r>
            <a:r>
              <a:rPr lang="en-AU" sz="1800" dirty="0"/>
              <a:t> </a:t>
            </a:r>
          </a:p>
          <a:p>
            <a:endParaRPr lang="en-AU" sz="1800" dirty="0"/>
          </a:p>
        </p:txBody>
      </p:sp>
      <p:pic>
        <p:nvPicPr>
          <p:cNvPr id="17413" name="Picture 2" descr="http://upload.wikimedia.org/wikipedia/en/b/b5/Rshslogo.jpg"/>
          <p:cNvPicPr>
            <a:picLocks noChangeAspect="1" noChangeArrowheads="1"/>
          </p:cNvPicPr>
          <p:nvPr/>
        </p:nvPicPr>
        <p:blipFill>
          <a:blip r:embed="rId6"/>
          <a:srcRect/>
          <a:stretch>
            <a:fillRect/>
          </a:stretch>
        </p:blipFill>
        <p:spPr bwMode="auto">
          <a:xfrm>
            <a:off x="0" y="0"/>
            <a:ext cx="16192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a:xfrm>
            <a:off x="468313" y="1700213"/>
            <a:ext cx="8218487" cy="4306887"/>
          </a:xfrm>
        </p:spPr>
        <p:txBody>
          <a:bodyPr/>
          <a:lstStyle/>
          <a:p>
            <a:pPr algn="just" eaLnBrk="1" hangingPunct="1"/>
            <a:r>
              <a:rPr lang="en-AU" sz="2400" smtClean="0"/>
              <a:t>In a modern context nations either have </a:t>
            </a:r>
            <a:r>
              <a:rPr lang="en-AU" sz="2400" b="1" smtClean="0"/>
              <a:t>one of three</a:t>
            </a:r>
            <a:r>
              <a:rPr lang="en-AU" sz="2400" smtClean="0"/>
              <a:t> basic systems of law, or a </a:t>
            </a:r>
            <a:r>
              <a:rPr lang="en-AU" sz="2400" b="1" smtClean="0"/>
              <a:t>combination</a:t>
            </a:r>
            <a:r>
              <a:rPr lang="en-AU" sz="2400" smtClean="0"/>
              <a:t>:</a:t>
            </a:r>
            <a:br>
              <a:rPr lang="en-AU" sz="2400" smtClean="0"/>
            </a:br>
            <a:endParaRPr lang="en-AU" sz="2400" smtClean="0"/>
          </a:p>
          <a:p>
            <a:pPr marL="1143000" lvl="2" algn="just" eaLnBrk="1" hangingPunct="1">
              <a:buFont typeface="Wingdings" pitchFamily="2" charset="2"/>
              <a:buChar char="Ø"/>
            </a:pPr>
            <a:r>
              <a:rPr lang="en-AU" sz="2200" smtClean="0"/>
              <a:t>Civil Law</a:t>
            </a:r>
          </a:p>
          <a:p>
            <a:pPr marL="1143000" lvl="2" algn="just" eaLnBrk="1" hangingPunct="1">
              <a:buFont typeface="Wingdings" pitchFamily="2" charset="2"/>
              <a:buChar char="Ø"/>
            </a:pPr>
            <a:r>
              <a:rPr lang="en-AU" sz="2200" smtClean="0"/>
              <a:t>Common Law</a:t>
            </a:r>
          </a:p>
          <a:p>
            <a:pPr marL="1143000" lvl="2" algn="just" eaLnBrk="1" hangingPunct="1">
              <a:buFont typeface="Wingdings" pitchFamily="2" charset="2"/>
              <a:buChar char="Ø"/>
            </a:pPr>
            <a:r>
              <a:rPr lang="en-AU" sz="2200" smtClean="0"/>
              <a:t>Religious Law</a:t>
            </a:r>
          </a:p>
          <a:p>
            <a:pPr lvl="1" algn="just" eaLnBrk="1" hangingPunct="1">
              <a:buFont typeface="Verdana" pitchFamily="34" charset="0"/>
              <a:buNone/>
            </a:pPr>
            <a:endParaRPr lang="en-AU" sz="2000" smtClean="0"/>
          </a:p>
          <a:p>
            <a:pPr algn="just" eaLnBrk="1" hangingPunct="1"/>
            <a:endParaRPr lang="en-AU" sz="2400" smtClean="0"/>
          </a:p>
          <a:p>
            <a:pPr eaLnBrk="1" hangingPunct="1"/>
            <a:endParaRPr lang="en-AU" smtClean="0"/>
          </a:p>
        </p:txBody>
      </p:sp>
      <p:sp>
        <p:nvSpPr>
          <p:cNvPr id="2" name="Title 1"/>
          <p:cNvSpPr>
            <a:spLocks noGrp="1"/>
          </p:cNvSpPr>
          <p:nvPr>
            <p:ph type="title"/>
          </p:nvPr>
        </p:nvSpPr>
        <p:spPr>
          <a:xfrm>
            <a:off x="1403648" y="260648"/>
            <a:ext cx="7499176" cy="1156990"/>
          </a:xfrm>
        </p:spPr>
        <p:txBody>
          <a:bodyPr/>
          <a:lstStyle/>
          <a:p>
            <a:pPr algn="ctr" eaLnBrk="1" fontAlgn="auto" hangingPunct="1">
              <a:spcAft>
                <a:spcPts val="0"/>
              </a:spcAft>
              <a:defRPr/>
            </a:pPr>
            <a:r>
              <a:rPr lang="en-AU" dirty="0" smtClean="0"/>
              <a:t>Development of Law</a:t>
            </a:r>
            <a:endParaRPr lang="en-AU" dirty="0"/>
          </a:p>
        </p:txBody>
      </p:sp>
      <p:pic>
        <p:nvPicPr>
          <p:cNvPr id="19459" name="Picture 1" descr="LogoColor125"/>
          <p:cNvPicPr>
            <a:picLocks noChangeAspect="1" noChangeArrowheads="1"/>
          </p:cNvPicPr>
          <p:nvPr/>
        </p:nvPicPr>
        <p:blipFill>
          <a:blip r:embed="rId3"/>
          <a:srcRect/>
          <a:stretch>
            <a:fillRect/>
          </a:stretch>
        </p:blipFill>
        <p:spPr bwMode="auto">
          <a:xfrm>
            <a:off x="117475" y="115888"/>
            <a:ext cx="1255713" cy="1457325"/>
          </a:xfrm>
          <a:prstGeom prst="rect">
            <a:avLst/>
          </a:prstGeom>
          <a:noFill/>
          <a:ln w="9525">
            <a:noFill/>
            <a:miter lim="800000"/>
            <a:headEnd/>
            <a:tailEnd/>
          </a:ln>
        </p:spPr>
      </p:pic>
      <p:pic>
        <p:nvPicPr>
          <p:cNvPr id="19460" name="Picture 2" descr="http://upload.wikimedia.org/wikipedia/en/b/b5/Rshslogo.jpg"/>
          <p:cNvPicPr>
            <a:picLocks noChangeAspect="1" noChangeArrowheads="1"/>
          </p:cNvPicPr>
          <p:nvPr/>
        </p:nvPicPr>
        <p:blipFill>
          <a:blip r:embed="rId4"/>
          <a:srcRect/>
          <a:stretch>
            <a:fillRect/>
          </a:stretch>
        </p:blipFill>
        <p:spPr bwMode="auto">
          <a:xfrm>
            <a:off x="0" y="0"/>
            <a:ext cx="1460500" cy="1700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7">
                                            <p:txEl>
                                              <p:pRg st="1" end="1"/>
                                            </p:txEl>
                                          </p:spTgt>
                                        </p:tgtEl>
                                        <p:attrNameLst>
                                          <p:attrName>style.visibility</p:attrName>
                                        </p:attrNameLst>
                                      </p:cBhvr>
                                      <p:to>
                                        <p:strVal val="visible"/>
                                      </p:to>
                                    </p:set>
                                    <p:animEffect transition="in" filter="blinds(horizontal)">
                                      <p:cBhvr>
                                        <p:cTn id="7" dur="500"/>
                                        <p:tgtEl>
                                          <p:spTgt spid="1945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7">
                                            <p:txEl>
                                              <p:pRg st="2" end="2"/>
                                            </p:txEl>
                                          </p:spTgt>
                                        </p:tgtEl>
                                        <p:attrNameLst>
                                          <p:attrName>style.visibility</p:attrName>
                                        </p:attrNameLst>
                                      </p:cBhvr>
                                      <p:to>
                                        <p:strVal val="visible"/>
                                      </p:to>
                                    </p:set>
                                    <p:animEffect transition="in" filter="blinds(horizontal)">
                                      <p:cBhvr>
                                        <p:cTn id="12" dur="500"/>
                                        <p:tgtEl>
                                          <p:spTgt spid="1945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7">
                                            <p:txEl>
                                              <p:pRg st="3" end="3"/>
                                            </p:txEl>
                                          </p:spTgt>
                                        </p:tgtEl>
                                        <p:attrNameLst>
                                          <p:attrName>style.visibility</p:attrName>
                                        </p:attrNameLst>
                                      </p:cBhvr>
                                      <p:to>
                                        <p:strVal val="visible"/>
                                      </p:to>
                                    </p:set>
                                    <p:animEffect transition="in" filter="blinds(horizontal)">
                                      <p:cBhvr>
                                        <p:cTn id="17"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Grp="1" noChangeAspect="1" noChangeArrowheads="1"/>
          </p:cNvPicPr>
          <p:nvPr>
            <p:ph idx="1"/>
          </p:nvPr>
        </p:nvPicPr>
        <p:blipFill>
          <a:blip r:embed="rId2"/>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569</TotalTime>
  <Words>1078</Words>
  <Application>Microsoft Office PowerPoint</Application>
  <PresentationFormat>On-screen Show (4:3)</PresentationFormat>
  <Paragraphs>149</Paragraphs>
  <Slides>23</Slides>
  <Notes>12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PowerPoint Presentation</vt:lpstr>
      <vt:lpstr>PowerPoint Presentation</vt:lpstr>
      <vt:lpstr>Why?</vt:lpstr>
      <vt:lpstr>What is a Law?</vt:lpstr>
      <vt:lpstr>Sources of law</vt:lpstr>
      <vt:lpstr>Development of Law</vt:lpstr>
      <vt:lpstr>Hammurabi’s Code</vt:lpstr>
      <vt:lpstr>Development of Law</vt:lpstr>
      <vt:lpstr>PowerPoint Presentation</vt:lpstr>
      <vt:lpstr>Religious Law</vt:lpstr>
      <vt:lpstr>Civil Law</vt:lpstr>
      <vt:lpstr>Common Law</vt:lpstr>
      <vt:lpstr>Common Law</vt:lpstr>
      <vt:lpstr>Development of Common Law</vt:lpstr>
      <vt:lpstr>Development of Common Law</vt:lpstr>
      <vt:lpstr>Development of Common Law</vt:lpstr>
      <vt:lpstr>Development of Common Law</vt:lpstr>
      <vt:lpstr>Functions of Laws</vt:lpstr>
      <vt:lpstr>Functions of Laws</vt:lpstr>
      <vt:lpstr>Functions of Laws</vt:lpstr>
      <vt:lpstr>Functions/Effective Law</vt:lpstr>
      <vt:lpstr>The home is no place to give birth</vt:lpstr>
      <vt:lpstr>Criminal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Dane</dc:creator>
  <cp:lastModifiedBy>Dane Williams</cp:lastModifiedBy>
  <cp:revision>68</cp:revision>
  <dcterms:created xsi:type="dcterms:W3CDTF">2013-06-03T00:43:59Z</dcterms:created>
  <dcterms:modified xsi:type="dcterms:W3CDTF">2015-05-23T05:41:56Z</dcterms:modified>
</cp:coreProperties>
</file>