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89E9A9-B928-4F5C-A4FC-CA2FA5418783}" type="datetimeFigureOut">
              <a:rPr lang="en-AU" smtClean="0"/>
              <a:t>20/06/2016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416465-E24C-4FF4-889F-089C72D73AB3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Measures of Profitability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8702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Explain and calculate the following profitability ratios: </a:t>
            </a:r>
          </a:p>
          <a:p>
            <a:pPr lvl="1"/>
            <a:r>
              <a:rPr lang="en-AU" dirty="0" smtClean="0"/>
              <a:t>Expense ratio </a:t>
            </a:r>
          </a:p>
          <a:p>
            <a:pPr lvl="1"/>
            <a:r>
              <a:rPr lang="en-AU" dirty="0" smtClean="0"/>
              <a:t>Return on assets ratio</a:t>
            </a:r>
          </a:p>
          <a:p>
            <a:pPr lvl="1"/>
            <a:r>
              <a:rPr lang="en-AU" dirty="0" smtClean="0"/>
              <a:t>Rate of return on owner’s investment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00856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Expense Ratio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M</a:t>
            </a:r>
            <a:r>
              <a:rPr lang="en-AU" dirty="0" smtClean="0"/>
              <a:t>easure </a:t>
            </a:r>
            <a:r>
              <a:rPr lang="en-AU" dirty="0"/>
              <a:t>of the percentage of each dollar of sales that is consumed by expenses. </a:t>
            </a:r>
          </a:p>
          <a:p>
            <a:endParaRPr lang="en-AU" dirty="0"/>
          </a:p>
          <a:p>
            <a:pPr marL="0" indent="0" algn="ctr">
              <a:buNone/>
            </a:pPr>
            <a:r>
              <a:rPr lang="en-AU" b="1" dirty="0" smtClean="0"/>
              <a:t>Expense </a:t>
            </a:r>
            <a:r>
              <a:rPr lang="en-AU" b="1" dirty="0"/>
              <a:t>Ratio </a:t>
            </a:r>
            <a:r>
              <a:rPr lang="en-AU" b="1" dirty="0" smtClean="0"/>
              <a:t>= </a:t>
            </a:r>
            <a:r>
              <a:rPr lang="en-AU" b="1" u="sng" dirty="0" smtClean="0"/>
              <a:t>Expense Item</a:t>
            </a:r>
            <a:endParaRPr lang="en-AU" dirty="0" smtClean="0"/>
          </a:p>
          <a:p>
            <a:pPr marL="0" indent="0" algn="ctr">
              <a:buNone/>
            </a:pPr>
            <a:r>
              <a:rPr lang="en-AU" b="1" dirty="0" smtClean="0"/>
              <a:t>		                 Sales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Keeping </a:t>
            </a:r>
            <a:r>
              <a:rPr lang="en-AU" dirty="0" smtClean="0"/>
              <a:t>operating </a:t>
            </a:r>
            <a:r>
              <a:rPr lang="en-AU" dirty="0"/>
              <a:t>expenses to an acceptable level will enhance the earning capacity of a business entity.  </a:t>
            </a:r>
          </a:p>
        </p:txBody>
      </p:sp>
    </p:spTree>
    <p:extLst>
      <p:ext uri="{BB962C8B-B14F-4D97-AF65-F5344CB8AC3E}">
        <p14:creationId xmlns:p14="http://schemas.microsoft.com/office/powerpoint/2010/main" val="1812667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Return on Assets Ratio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</a:t>
            </a:r>
            <a:r>
              <a:rPr lang="en-AU" dirty="0" smtClean="0"/>
              <a:t>ndicates </a:t>
            </a:r>
            <a:r>
              <a:rPr lang="en-AU" dirty="0"/>
              <a:t>how efficiently the business is using its assets to generate profit.</a:t>
            </a:r>
          </a:p>
          <a:p>
            <a:pPr marL="0" indent="0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b="1" u="sng" dirty="0"/>
              <a:t>Operating Net Profit</a:t>
            </a:r>
            <a:endParaRPr lang="en-AU" dirty="0"/>
          </a:p>
          <a:p>
            <a:pPr marL="0" indent="0" algn="ctr">
              <a:buNone/>
            </a:pPr>
            <a:r>
              <a:rPr lang="en-AU" b="1" dirty="0"/>
              <a:t>Average Assets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7663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Return on Assets Ratio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AU" sz="7200" dirty="0"/>
              <a:t>Balance Sheet as at 30 June 2015 (extract)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sz="8000" dirty="0" smtClean="0"/>
              <a:t>The </a:t>
            </a:r>
            <a:r>
              <a:rPr lang="en-AU" sz="8000" dirty="0"/>
              <a:t>average assets are determined by:</a:t>
            </a:r>
          </a:p>
          <a:p>
            <a:pPr marL="0" indent="0" algn="ctr">
              <a:buNone/>
            </a:pPr>
            <a:r>
              <a:rPr lang="en-AU" sz="8000" u="sng" dirty="0" smtClean="0"/>
              <a:t>Opening </a:t>
            </a:r>
            <a:r>
              <a:rPr lang="en-AU" sz="8000" u="sng" dirty="0"/>
              <a:t>Assets + Closing </a:t>
            </a:r>
            <a:r>
              <a:rPr lang="en-AU" sz="8000" u="sng" dirty="0" smtClean="0"/>
              <a:t>Assets</a:t>
            </a:r>
            <a:endParaRPr lang="en-AU" sz="8000" dirty="0" smtClean="0"/>
          </a:p>
          <a:p>
            <a:pPr marL="0" indent="0" algn="ctr">
              <a:buNone/>
            </a:pPr>
            <a:r>
              <a:rPr lang="en-AU" sz="8000" dirty="0" smtClean="0"/>
              <a:t>2</a:t>
            </a:r>
          </a:p>
          <a:p>
            <a:pPr marL="0" indent="0" algn="ctr">
              <a:buNone/>
            </a:pPr>
            <a:endParaRPr lang="en-AU" sz="4800" u="sng" dirty="0" smtClean="0"/>
          </a:p>
          <a:p>
            <a:pPr marL="0" indent="0" algn="ctr">
              <a:buNone/>
            </a:pPr>
            <a:r>
              <a:rPr lang="en-AU" sz="8000" u="sng" dirty="0" smtClean="0"/>
              <a:t>200 </a:t>
            </a:r>
            <a:r>
              <a:rPr lang="en-AU" sz="8000" u="sng" dirty="0"/>
              <a:t>000    +    240 000</a:t>
            </a:r>
            <a:endParaRPr lang="en-AU" sz="8000" dirty="0"/>
          </a:p>
          <a:p>
            <a:pPr marL="0" indent="0" algn="ctr">
              <a:buNone/>
            </a:pPr>
            <a:r>
              <a:rPr lang="en-AU" sz="8000" dirty="0" smtClean="0"/>
              <a:t>2 </a:t>
            </a:r>
          </a:p>
          <a:p>
            <a:pPr marL="0" indent="0" algn="ctr">
              <a:buNone/>
            </a:pPr>
            <a:r>
              <a:rPr lang="en-AU" sz="8000" dirty="0" smtClean="0"/>
              <a:t>=    </a:t>
            </a:r>
            <a:r>
              <a:rPr lang="en-AU" sz="8000" dirty="0"/>
              <a:t>220 000 (average assets)</a:t>
            </a:r>
          </a:p>
          <a:p>
            <a:pPr marL="0" indent="0">
              <a:buNone/>
            </a:pPr>
            <a:endParaRPr lang="en-AU" sz="4800" dirty="0"/>
          </a:p>
          <a:p>
            <a:pPr marL="0" indent="0" algn="ctr">
              <a:buNone/>
            </a:pPr>
            <a:r>
              <a:rPr lang="en-AU" sz="8000" u="sng" dirty="0" smtClean="0"/>
              <a:t>42 000</a:t>
            </a:r>
            <a:endParaRPr lang="en-AU" sz="8000" dirty="0" smtClean="0"/>
          </a:p>
          <a:p>
            <a:pPr marL="0" indent="0" algn="ctr">
              <a:buNone/>
            </a:pPr>
            <a:r>
              <a:rPr lang="en-AU" sz="8000" dirty="0" smtClean="0"/>
              <a:t>220 </a:t>
            </a:r>
            <a:r>
              <a:rPr lang="en-AU" sz="8000" dirty="0"/>
              <a:t>000</a:t>
            </a:r>
          </a:p>
          <a:p>
            <a:pPr marL="0" indent="0" algn="ctr">
              <a:buNone/>
            </a:pPr>
            <a:r>
              <a:rPr lang="en-AU" sz="8000" dirty="0"/>
              <a:t> </a:t>
            </a:r>
            <a:r>
              <a:rPr lang="en-AU" sz="8000" dirty="0" smtClean="0"/>
              <a:t>= </a:t>
            </a:r>
            <a:r>
              <a:rPr lang="en-AU" sz="8000" dirty="0"/>
              <a:t>19 cents for every dollar invested in assets (0.19:1) or 19 %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37995"/>
              </p:ext>
            </p:extLst>
          </p:nvPr>
        </p:nvGraphicFramePr>
        <p:xfrm>
          <a:off x="1475656" y="1844824"/>
          <a:ext cx="5760640" cy="187908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580938"/>
                <a:gridCol w="1089851"/>
                <a:gridCol w="1089851"/>
              </a:tblGrid>
              <a:tr h="416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30/6/2014</a:t>
                      </a:r>
                      <a:endParaRPr lang="en-AU" sz="16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30/6/2015</a:t>
                      </a:r>
                      <a:endParaRPr lang="en-AU" sz="16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561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u="sng" dirty="0">
                          <a:effectLst/>
                        </a:rPr>
                        <a:t>Current Assets</a:t>
                      </a:r>
                      <a:endParaRPr lang="en-A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Total Current Assets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u="sng" dirty="0">
                          <a:effectLst/>
                        </a:rPr>
                        <a:t>Non-Current Assets</a:t>
                      </a:r>
                      <a:endParaRPr lang="en-A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Total Non-Current Assets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Total Assets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AU" sz="16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48 000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u="sng" dirty="0" smtClean="0">
                          <a:effectLst/>
                        </a:rPr>
                        <a:t>152 </a:t>
                      </a:r>
                      <a:r>
                        <a:rPr lang="en-AU" sz="1600" u="sng" dirty="0">
                          <a:effectLst/>
                        </a:rPr>
                        <a:t>000</a:t>
                      </a:r>
                      <a:endParaRPr lang="en-A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200 000</a:t>
                      </a:r>
                      <a:endParaRPr lang="en-AU" sz="16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50 000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u="sng" dirty="0">
                          <a:effectLst/>
                        </a:rPr>
                        <a:t>190 000</a:t>
                      </a:r>
                      <a:endParaRPr lang="en-A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240 000</a:t>
                      </a:r>
                      <a:endParaRPr lang="en-AU" sz="16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337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Rate of Return on Owner’s Investment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Calculates the net profit made for every dollar of capital owners have invested compared to rates of return from other investments.  </a:t>
            </a:r>
            <a:endParaRPr lang="en-AU" dirty="0" smtClean="0"/>
          </a:p>
          <a:p>
            <a:endParaRPr lang="en-AU" dirty="0"/>
          </a:p>
          <a:p>
            <a:pPr marL="0" indent="0" algn="ctr">
              <a:buNone/>
            </a:pPr>
            <a:r>
              <a:rPr lang="en-AU" b="1" u="sng" dirty="0"/>
              <a:t>Operating Net Profit</a:t>
            </a:r>
            <a:endParaRPr lang="en-AU" dirty="0"/>
          </a:p>
          <a:p>
            <a:pPr marL="0" indent="0" algn="ctr">
              <a:buNone/>
            </a:pPr>
            <a:r>
              <a:rPr lang="en-AU" b="1" dirty="0"/>
              <a:t>Average Owner’s Equity</a:t>
            </a: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Enables </a:t>
            </a:r>
            <a:r>
              <a:rPr lang="en-AU" dirty="0"/>
              <a:t>the </a:t>
            </a:r>
            <a:r>
              <a:rPr lang="en-AU" dirty="0" smtClean="0"/>
              <a:t>owners </a:t>
            </a:r>
            <a:r>
              <a:rPr lang="en-AU" dirty="0"/>
              <a:t>to evaluate how effective their invested funds have been and are being employed. </a:t>
            </a:r>
          </a:p>
        </p:txBody>
      </p:sp>
    </p:spTree>
    <p:extLst>
      <p:ext uri="{BB962C8B-B14F-4D97-AF65-F5344CB8AC3E}">
        <p14:creationId xmlns:p14="http://schemas.microsoft.com/office/powerpoint/2010/main" val="53329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Rate of Return on Owner’s Investment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sz="2600" dirty="0" smtClean="0"/>
              <a:t>Balance </a:t>
            </a:r>
            <a:r>
              <a:rPr lang="en-AU" sz="2600" dirty="0"/>
              <a:t>Sheet as at 30 June 2015 (extract)</a:t>
            </a:r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 smtClean="0"/>
          </a:p>
          <a:p>
            <a:pPr marL="118872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sz="2900" dirty="0" smtClean="0"/>
              <a:t>The </a:t>
            </a:r>
            <a:r>
              <a:rPr lang="en-AU" sz="2900" dirty="0"/>
              <a:t>average owner’s equity is calculated by</a:t>
            </a:r>
            <a:r>
              <a:rPr lang="en-AU" sz="2900" dirty="0" smtClean="0"/>
              <a:t>:</a:t>
            </a:r>
            <a:endParaRPr lang="en-AU" sz="2900" dirty="0"/>
          </a:p>
          <a:p>
            <a:pPr marL="0" indent="0" algn="ctr">
              <a:buNone/>
            </a:pPr>
            <a:r>
              <a:rPr lang="en-AU" sz="2900" u="sng" dirty="0"/>
              <a:t>Opening Balance + Closing Balance</a:t>
            </a:r>
            <a:endParaRPr lang="en-AU" sz="2900" dirty="0"/>
          </a:p>
          <a:p>
            <a:pPr marL="0" indent="0" algn="ctr">
              <a:buNone/>
            </a:pPr>
            <a:r>
              <a:rPr lang="en-AU" sz="2900" dirty="0" smtClean="0"/>
              <a:t>2</a:t>
            </a:r>
          </a:p>
          <a:p>
            <a:pPr marL="0" indent="0" algn="ctr">
              <a:buNone/>
            </a:pPr>
            <a:endParaRPr lang="en-AU" sz="1700" dirty="0"/>
          </a:p>
          <a:p>
            <a:pPr marL="0" indent="0" algn="ctr">
              <a:buNone/>
            </a:pPr>
            <a:r>
              <a:rPr lang="en-AU" sz="2600" u="sng" dirty="0"/>
              <a:t>200 000    +    180 000</a:t>
            </a:r>
            <a:endParaRPr lang="en-AU" sz="2600" dirty="0"/>
          </a:p>
          <a:p>
            <a:pPr marL="0" indent="0" algn="ctr">
              <a:buNone/>
            </a:pPr>
            <a:r>
              <a:rPr lang="en-AU" sz="2600" dirty="0"/>
              <a:t>2</a:t>
            </a:r>
          </a:p>
          <a:p>
            <a:pPr marL="0" indent="0" algn="ctr">
              <a:buNone/>
            </a:pPr>
            <a:r>
              <a:rPr lang="en-AU" sz="2400" dirty="0"/>
              <a:t> </a:t>
            </a:r>
            <a:r>
              <a:rPr lang="en-AU" sz="2400" dirty="0" smtClean="0"/>
              <a:t>=    </a:t>
            </a:r>
            <a:r>
              <a:rPr lang="en-AU" sz="2400" dirty="0"/>
              <a:t>190 000 (average owner’s equity</a:t>
            </a:r>
            <a:r>
              <a:rPr lang="en-AU" sz="2400" dirty="0" smtClean="0"/>
              <a:t>)</a:t>
            </a:r>
          </a:p>
          <a:p>
            <a:pPr marL="0" indent="0" algn="ctr">
              <a:buNone/>
            </a:pPr>
            <a:endParaRPr lang="en-AU" sz="1700" dirty="0"/>
          </a:p>
          <a:p>
            <a:pPr marL="0" indent="0" algn="ctr">
              <a:buNone/>
            </a:pPr>
            <a:r>
              <a:rPr lang="en-AU" sz="2600" u="sng" dirty="0"/>
              <a:t>42 000</a:t>
            </a:r>
            <a:endParaRPr lang="en-AU" sz="2600" dirty="0"/>
          </a:p>
          <a:p>
            <a:pPr marL="0" indent="0" algn="ctr">
              <a:buNone/>
            </a:pPr>
            <a:r>
              <a:rPr lang="en-AU" sz="2600" dirty="0"/>
              <a:t>190 000</a:t>
            </a:r>
          </a:p>
          <a:p>
            <a:pPr marL="0" indent="0" algn="ctr">
              <a:buNone/>
            </a:pPr>
            <a:r>
              <a:rPr lang="en-AU" sz="2600" dirty="0" smtClean="0"/>
              <a:t>= </a:t>
            </a:r>
            <a:r>
              <a:rPr lang="en-AU" sz="2600" dirty="0"/>
              <a:t>0.221:1 or 22.1%</a:t>
            </a:r>
          </a:p>
          <a:p>
            <a:endParaRPr lang="en-AU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449908"/>
              </p:ext>
            </p:extLst>
          </p:nvPr>
        </p:nvGraphicFramePr>
        <p:xfrm>
          <a:off x="1979712" y="1988840"/>
          <a:ext cx="4968552" cy="18745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31905"/>
                <a:gridCol w="1136647"/>
              </a:tblGrid>
              <a:tr h="1872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u="none" strike="noStrike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u="sng" dirty="0">
                          <a:effectLst/>
                        </a:rPr>
                        <a:t>Owner’s Equity</a:t>
                      </a:r>
                      <a:endParaRPr lang="en-A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Capital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Less Drawings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Add Net Profit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Total Equity</a:t>
                      </a:r>
                      <a:endParaRPr lang="en-A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$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200 000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u="sng" dirty="0" smtClean="0">
                          <a:effectLst/>
                        </a:rPr>
                        <a:t>62 </a:t>
                      </a:r>
                      <a:r>
                        <a:rPr lang="en-AU" sz="1600" u="sng" dirty="0">
                          <a:effectLst/>
                        </a:rPr>
                        <a:t>000</a:t>
                      </a:r>
                      <a:endParaRPr lang="en-A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138 000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u="sng" dirty="0" smtClean="0">
                          <a:effectLst/>
                        </a:rPr>
                        <a:t>42 </a:t>
                      </a:r>
                      <a:r>
                        <a:rPr lang="en-AU" sz="1600" u="sng" dirty="0">
                          <a:effectLst/>
                        </a:rPr>
                        <a:t>000</a:t>
                      </a:r>
                      <a:endParaRPr lang="en-A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180 000</a:t>
                      </a:r>
                      <a:endParaRPr lang="en-AU" sz="16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043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</TotalTime>
  <Words>214</Words>
  <Application>Microsoft Office PowerPoint</Application>
  <PresentationFormat>On-screen Show (4:3)</PresentationFormat>
  <Paragraphs>113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Measures of Profitability</vt:lpstr>
      <vt:lpstr>Objectives</vt:lpstr>
      <vt:lpstr>Expense Ratio</vt:lpstr>
      <vt:lpstr>Return on Assets Ratio</vt:lpstr>
      <vt:lpstr>Return on Assets Ratio</vt:lpstr>
      <vt:lpstr>Rate of Return on Owner’s Investment</vt:lpstr>
      <vt:lpstr>Rate of Return on Owner’s Investment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Profitability</dc:title>
  <dc:creator>BARTOSIAK Michael</dc:creator>
  <cp:lastModifiedBy>BARTOSIAK Michael</cp:lastModifiedBy>
  <cp:revision>3</cp:revision>
  <dcterms:created xsi:type="dcterms:W3CDTF">2016-06-20T02:31:49Z</dcterms:created>
  <dcterms:modified xsi:type="dcterms:W3CDTF">2016-06-20T02:50:22Z</dcterms:modified>
</cp:coreProperties>
</file>