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5/24/17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Ancient Rome Social Hierarchy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Topic/Objective: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3-5 complete sentences summarizing Ancient roman social hierarchy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9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10.4: page 292 (q. 1-3)</a:t>
            </a:r>
          </a:p>
          <a:p>
            <a:r>
              <a:rPr lang="en-US" dirty="0" smtClean="0"/>
              <a:t>10.6: page 296 (q. </a:t>
            </a:r>
            <a:r>
              <a:rPr lang="en-US" smtClean="0"/>
              <a:t>1-4)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following bookwork in your notebooks: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5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was society </a:t>
            </a:r>
            <a:r>
              <a:rPr lang="en-US" dirty="0" err="1" smtClean="0"/>
              <a:t>organised</a:t>
            </a:r>
            <a:r>
              <a:rPr lang="en-US" dirty="0" smtClean="0"/>
              <a:t> in ancient </a:t>
            </a:r>
            <a:r>
              <a:rPr lang="en-US" dirty="0" err="1" smtClean="0"/>
              <a:t>rome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the social hierarchy of Ancient Rome?</a:t>
            </a:r>
            <a:endParaRPr lang="en-US" dirty="0"/>
          </a:p>
        </p:txBody>
      </p:sp>
      <p:pic>
        <p:nvPicPr>
          <p:cNvPr id="4" name="Content Placeholder 3" descr="]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96" r="-33696"/>
          <a:stretch>
            <a:fillRect/>
          </a:stretch>
        </p:blipFill>
        <p:spPr>
          <a:xfrm>
            <a:off x="434434" y="1303500"/>
            <a:ext cx="8371429" cy="5347695"/>
          </a:xfrm>
        </p:spPr>
      </p:pic>
    </p:spTree>
    <p:extLst>
      <p:ext uri="{BB962C8B-B14F-4D97-AF65-F5344CB8AC3E}">
        <p14:creationId xmlns:p14="http://schemas.microsoft.com/office/powerpoint/2010/main" val="56504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a citizen in Ancient 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138" y="1527048"/>
            <a:ext cx="4277533" cy="4572000"/>
          </a:xfrm>
        </p:spPr>
        <p:txBody>
          <a:bodyPr/>
          <a:lstStyle/>
          <a:p>
            <a:r>
              <a:rPr lang="en-US" dirty="0" smtClean="0"/>
              <a:t>Under Roman law, a boy was born a citizen if his father was a citizen and his parents were legally married</a:t>
            </a:r>
          </a:p>
          <a:p>
            <a:r>
              <a:rPr lang="en-US" dirty="0" smtClean="0"/>
              <a:t>Citizens were divided into two groups based on birth and property</a:t>
            </a:r>
          </a:p>
          <a:p>
            <a:pPr lvl="1"/>
            <a:r>
              <a:rPr lang="en-US" dirty="0" smtClean="0"/>
              <a:t>Patricians and </a:t>
            </a:r>
            <a:r>
              <a:rPr lang="en-US" dirty="0" err="1" smtClean="0"/>
              <a:t>plebians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he-glory-of-ancient-rome-5-63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1" y="2102289"/>
            <a:ext cx="3794399" cy="28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a patrician?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93223" cy="48567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Usually people who could trace their family back to the heads of influential families that made up the original Senate of Rome.</a:t>
            </a:r>
          </a:p>
          <a:p>
            <a:r>
              <a:rPr lang="en-US" dirty="0" smtClean="0"/>
              <a:t>Wealthy &amp; typically owned huge estates</a:t>
            </a:r>
          </a:p>
          <a:p>
            <a:r>
              <a:rPr lang="en-US" dirty="0" smtClean="0"/>
              <a:t>At one point held ALL positions of political importance</a:t>
            </a:r>
          </a:p>
          <a:p>
            <a:r>
              <a:rPr lang="en-US" dirty="0" smtClean="0"/>
              <a:t>Only they could interpret laws</a:t>
            </a:r>
          </a:p>
          <a:p>
            <a:r>
              <a:rPr lang="en-US" dirty="0" smtClean="0"/>
              <a:t>Beneath them to be involved in commerce and trade</a:t>
            </a:r>
            <a:endParaRPr lang="en-US" dirty="0"/>
          </a:p>
        </p:txBody>
      </p:sp>
      <p:pic>
        <p:nvPicPr>
          <p:cNvPr id="4" name="Picture 3" descr="Patrician-Lif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38" y="2155789"/>
            <a:ext cx="3387722" cy="32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2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a plebian?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94974" y="1527048"/>
            <a:ext cx="4210697" cy="4572000"/>
          </a:xfrm>
        </p:spPr>
        <p:txBody>
          <a:bodyPr/>
          <a:lstStyle/>
          <a:p>
            <a:r>
              <a:rPr lang="en-US" dirty="0" smtClean="0"/>
              <a:t>Ordinary citizens of Rome</a:t>
            </a:r>
          </a:p>
          <a:p>
            <a:r>
              <a:rPr lang="en-US" dirty="0" smtClean="0"/>
              <a:t>Made up the majority of the population and army</a:t>
            </a:r>
          </a:p>
          <a:p>
            <a:r>
              <a:rPr lang="en-US" dirty="0" smtClean="0"/>
              <a:t>Had some say in how they were ruled by the Citizen’s Assembly</a:t>
            </a:r>
          </a:p>
          <a:p>
            <a:r>
              <a:rPr lang="en-US" dirty="0" smtClean="0"/>
              <a:t>The poorest owned no property at all</a:t>
            </a:r>
          </a:p>
        </p:txBody>
      </p:sp>
      <p:pic>
        <p:nvPicPr>
          <p:cNvPr id="4" name="Picture 3" descr="EE7D6ED5-5EE5-4FBA-8573-725FDAE90B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6" y="2155789"/>
            <a:ext cx="3579903" cy="26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 rulers of Ancient 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43096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Roman Republic (509-27 BCE) two elected consuls ruled and were advised by the Senate.</a:t>
            </a:r>
          </a:p>
          <a:p>
            <a:pPr lvl="1"/>
            <a:r>
              <a:rPr lang="en-US" dirty="0" smtClean="0"/>
              <a:t>New consuls were elected every 2 years</a:t>
            </a:r>
          </a:p>
          <a:p>
            <a:pPr lvl="1"/>
            <a:r>
              <a:rPr lang="en-US" dirty="0" smtClean="0"/>
              <a:t>Julius Caesar was one of the most famous and powerful consuls.</a:t>
            </a:r>
          </a:p>
          <a:p>
            <a:r>
              <a:rPr lang="en-US" dirty="0" smtClean="0"/>
              <a:t>Rome transitioned from a republic to an empire in 27 BCE when Julius Caesar’s heir Octavian assumed total power.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15941BA1-20D2-4070-A91F-25F45ECC6D9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48" y="1921828"/>
            <a:ext cx="4315099" cy="32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6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role of non-citizens in society?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138" y="1527048"/>
            <a:ext cx="4277533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Foreigners and slaves could not vote and had very few rights</a:t>
            </a:r>
          </a:p>
          <a:p>
            <a:r>
              <a:rPr lang="en-US" dirty="0" smtClean="0"/>
              <a:t>If slaves were freed they were given a form of Roman citizenship and their sons could become citizens</a:t>
            </a:r>
          </a:p>
          <a:p>
            <a:pPr lvl="1"/>
            <a:r>
              <a:rPr lang="en-US" dirty="0" smtClean="0"/>
              <a:t>Most slaves were prisoners of war</a:t>
            </a:r>
          </a:p>
          <a:p>
            <a:pPr lvl="1"/>
            <a:r>
              <a:rPr lang="en-US" dirty="0" smtClean="0"/>
              <a:t>Less fortunate slaves might be forced to fight to the death as a gladiator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Picture 3" descr="Gladiators main image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7" y="2304139"/>
            <a:ext cx="3834858" cy="25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9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role of women in society?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93223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Women were technically considered citizens, but had very few right compared to men</a:t>
            </a:r>
          </a:p>
          <a:p>
            <a:r>
              <a:rPr lang="en-US" dirty="0" smtClean="0"/>
              <a:t>Main role is to raise children and run the household</a:t>
            </a:r>
          </a:p>
          <a:p>
            <a:r>
              <a:rPr lang="en-US" dirty="0" smtClean="0"/>
              <a:t>Had to obey their husbands in every aspect of life</a:t>
            </a:r>
          </a:p>
          <a:p>
            <a:pPr lvl="1"/>
            <a:r>
              <a:rPr lang="en-US" dirty="0" smtClean="0"/>
              <a:t>Any property or money brought into the marriage automatically belonged to the husbands</a:t>
            </a:r>
            <a:endParaRPr lang="en-US" dirty="0"/>
          </a:p>
        </p:txBody>
      </p:sp>
      <p:pic>
        <p:nvPicPr>
          <p:cNvPr id="5" name="Picture 4" descr="cornelia_pointing_to_her_children_as_her_treasures13316506215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16" y="1888405"/>
            <a:ext cx="3902498" cy="31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8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44</TotalTime>
  <Words>393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Topic/Objective:</vt:lpstr>
      <vt:lpstr>Essential Question:</vt:lpstr>
      <vt:lpstr>What was the social hierarchy of Ancient Rome?</vt:lpstr>
      <vt:lpstr>Who was a citizen in Ancient Rome?</vt:lpstr>
      <vt:lpstr>Who was a patrician?</vt:lpstr>
      <vt:lpstr>Who was a plebian?</vt:lpstr>
      <vt:lpstr>Who were the rulers of Ancient Rome?</vt:lpstr>
      <vt:lpstr>What was the role of non-citizens in society?</vt:lpstr>
      <vt:lpstr>What was the role of women in society?</vt:lpstr>
      <vt:lpstr>Summary:</vt:lpstr>
      <vt:lpstr>Complete the following bookwork in your notebooks: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Topic/Objective:</dc:title>
  <dc:creator>Samantha Thayer</dc:creator>
  <cp:lastModifiedBy>Samantha Thayer</cp:lastModifiedBy>
  <cp:revision>10</cp:revision>
  <dcterms:created xsi:type="dcterms:W3CDTF">2017-05-23T03:32:02Z</dcterms:created>
  <dcterms:modified xsi:type="dcterms:W3CDTF">2017-05-24T00:36:52Z</dcterms:modified>
</cp:coreProperties>
</file>