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67" r:id="rId3"/>
    <p:sldId id="261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E577C3-C639-4A90-AD48-209129918374}" type="datetimeFigureOut">
              <a:rPr lang="en-AU" smtClean="0">
                <a:solidFill>
                  <a:srgbClr val="DFDCB7"/>
                </a:solidFill>
              </a:rPr>
              <a:pPr/>
              <a:t>28/02/2016</a:t>
            </a:fld>
            <a:endParaRPr lang="en-AU">
              <a:solidFill>
                <a:srgbClr val="DFDCB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>
              <a:solidFill>
                <a:srgbClr val="DFDCB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69ADDF4-C275-4872-AF56-0D050E2DE2E3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Sharemarket</a:t>
            </a:r>
            <a:endParaRPr lang="en-AU" dirty="0"/>
          </a:p>
        </p:txBody>
      </p:sp>
      <p:pic>
        <p:nvPicPr>
          <p:cNvPr id="1026" name="Picture 2" descr="http://www.abc.net.au/news/image/2939932-3x2-940x6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4664"/>
            <a:ext cx="669674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76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what a share is. </a:t>
            </a:r>
          </a:p>
          <a:p>
            <a:r>
              <a:rPr lang="en-AU" dirty="0" smtClean="0"/>
              <a:t>Understand and explain the difference between the primary and secondary </a:t>
            </a:r>
            <a:r>
              <a:rPr lang="en-AU" dirty="0" err="1" smtClean="0"/>
              <a:t>sharemarket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628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Introduction to Shares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A share is a unit of ownership in a company. </a:t>
            </a:r>
            <a:endParaRPr lang="en-AU" sz="3600" dirty="0" smtClean="0"/>
          </a:p>
          <a:p>
            <a:r>
              <a:rPr lang="en-AU" sz="3600" dirty="0" smtClean="0"/>
              <a:t>Also </a:t>
            </a:r>
            <a:r>
              <a:rPr lang="en-AU" sz="3600" dirty="0"/>
              <a:t>known as equities, stocks or securities. </a:t>
            </a:r>
            <a:endParaRPr lang="en-AU" sz="3600" dirty="0" smtClean="0"/>
          </a:p>
          <a:p>
            <a:r>
              <a:rPr lang="en-AU" sz="3600" dirty="0"/>
              <a:t>B</a:t>
            </a:r>
            <a:r>
              <a:rPr lang="en-AU" sz="3600" dirty="0" smtClean="0"/>
              <a:t>ought </a:t>
            </a:r>
            <a:r>
              <a:rPr lang="en-AU" sz="3600" dirty="0"/>
              <a:t>and sold on the </a:t>
            </a:r>
            <a:r>
              <a:rPr lang="en-AU" sz="3600" dirty="0" err="1" smtClean="0"/>
              <a:t>sharemarket</a:t>
            </a:r>
            <a:r>
              <a:rPr lang="en-AU" sz="3600" dirty="0"/>
              <a:t> </a:t>
            </a:r>
            <a:r>
              <a:rPr lang="en-AU" sz="3600" dirty="0" smtClean="0"/>
              <a:t>such </a:t>
            </a:r>
            <a:r>
              <a:rPr lang="en-AU" sz="3600" dirty="0"/>
              <a:t>as the Australian Securities Exchange (ASX). </a:t>
            </a:r>
            <a:endParaRPr lang="en-AU" sz="3600" dirty="0" smtClean="0"/>
          </a:p>
        </p:txBody>
      </p:sp>
    </p:spTree>
    <p:extLst>
      <p:ext uri="{BB962C8B-B14F-4D97-AF65-F5344CB8AC3E}">
        <p14:creationId xmlns:p14="http://schemas.microsoft.com/office/powerpoint/2010/main" val="241770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Primary Market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Shares are first issued </a:t>
            </a:r>
            <a:r>
              <a:rPr lang="en-AU" sz="3600" dirty="0" smtClean="0"/>
              <a:t>by companies on </a:t>
            </a:r>
            <a:r>
              <a:rPr lang="en-AU" sz="3600" dirty="0"/>
              <a:t>the primary </a:t>
            </a:r>
            <a:r>
              <a:rPr lang="en-AU" sz="3600" dirty="0" smtClean="0"/>
              <a:t>market to raise cash through an IPO (Initial </a:t>
            </a:r>
            <a:r>
              <a:rPr lang="en-AU" sz="3600" dirty="0"/>
              <a:t>P</a:t>
            </a:r>
            <a:r>
              <a:rPr lang="en-AU" sz="3600" dirty="0" smtClean="0"/>
              <a:t>ublic </a:t>
            </a:r>
            <a:r>
              <a:rPr lang="en-AU" sz="3600" dirty="0"/>
              <a:t>O</a:t>
            </a:r>
            <a:r>
              <a:rPr lang="en-AU" sz="3600" dirty="0" smtClean="0"/>
              <a:t>ffering).</a:t>
            </a:r>
            <a:endParaRPr lang="en-AU" sz="3600" dirty="0"/>
          </a:p>
          <a:p>
            <a:endParaRPr lang="en-AU" sz="3600" dirty="0" smtClean="0"/>
          </a:p>
          <a:p>
            <a:r>
              <a:rPr lang="en-AU" sz="3600" dirty="0" smtClean="0"/>
              <a:t>Listed companies have to obey </a:t>
            </a:r>
            <a:r>
              <a:rPr lang="en-AU" sz="3600" dirty="0"/>
              <a:t>certain </a:t>
            </a:r>
            <a:r>
              <a:rPr lang="en-AU" sz="3600" dirty="0" smtClean="0"/>
              <a:t>rules such as telling public anything </a:t>
            </a:r>
            <a:r>
              <a:rPr lang="en-AU" sz="3600" dirty="0"/>
              <a:t>that would </a:t>
            </a:r>
            <a:r>
              <a:rPr lang="en-AU" sz="3600" dirty="0" smtClean="0"/>
              <a:t>influence buying/selling its shares. </a:t>
            </a:r>
            <a:endParaRPr lang="en-AU" sz="3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791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Can you think of 3 examples of things that a company might need to tell everyone about? Write them </a:t>
            </a:r>
            <a:r>
              <a:rPr lang="en-AU" sz="3600" dirty="0" smtClean="0"/>
              <a:t>down </a:t>
            </a:r>
            <a:r>
              <a:rPr lang="en-AU" sz="3600" dirty="0"/>
              <a:t>and explain how it might affect a company’s share price.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48712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Secondary Market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After </a:t>
            </a:r>
            <a:r>
              <a:rPr lang="en-AU" dirty="0" smtClean="0"/>
              <a:t>listing on </a:t>
            </a:r>
            <a:r>
              <a:rPr lang="en-AU" dirty="0"/>
              <a:t>ASX and </a:t>
            </a:r>
            <a:r>
              <a:rPr lang="en-AU" dirty="0" smtClean="0"/>
              <a:t>issuing shares through </a:t>
            </a:r>
            <a:r>
              <a:rPr lang="en-AU" dirty="0"/>
              <a:t>the primary market, </a:t>
            </a:r>
            <a:r>
              <a:rPr lang="en-AU" dirty="0" smtClean="0"/>
              <a:t>shares </a:t>
            </a:r>
            <a:r>
              <a:rPr lang="en-AU" dirty="0"/>
              <a:t>can </a:t>
            </a:r>
            <a:r>
              <a:rPr lang="en-AU" dirty="0" smtClean="0"/>
              <a:t>then be </a:t>
            </a:r>
            <a:r>
              <a:rPr lang="en-AU" dirty="0"/>
              <a:t>sold to other </a:t>
            </a:r>
            <a:r>
              <a:rPr lang="en-AU" dirty="0" smtClean="0"/>
              <a:t>investors. </a:t>
            </a:r>
          </a:p>
          <a:p>
            <a:r>
              <a:rPr lang="en-AU" dirty="0"/>
              <a:t>P</a:t>
            </a:r>
            <a:r>
              <a:rPr lang="en-AU" dirty="0" smtClean="0"/>
              <a:t>rice </a:t>
            </a:r>
            <a:r>
              <a:rPr lang="en-AU" dirty="0"/>
              <a:t>is decided by the forces of demand and supply.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1415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Can you think of a consumer item that was very popular but is no longer as fashionable? How do you think this might affect the price a supplier could charge?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1868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437</TotalTime>
  <Words>201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The Sharemarket</vt:lpstr>
      <vt:lpstr>Objectives</vt:lpstr>
      <vt:lpstr>Introduction to Shares</vt:lpstr>
      <vt:lpstr>Primary Market</vt:lpstr>
      <vt:lpstr>Activity</vt:lpstr>
      <vt:lpstr>Secondary Market</vt:lpstr>
      <vt:lpstr>Activity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Investment</dc:title>
  <dc:creator>Michael</dc:creator>
  <cp:lastModifiedBy>Michael</cp:lastModifiedBy>
  <cp:revision>10</cp:revision>
  <dcterms:created xsi:type="dcterms:W3CDTF">2016-02-27T14:30:44Z</dcterms:created>
  <dcterms:modified xsi:type="dcterms:W3CDTF">2016-02-28T09:33:28Z</dcterms:modified>
</cp:coreProperties>
</file>