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9D72-D2C5-4093-9978-20CD3BA361C2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9282-4D4E-4025-A0D2-1A42ABF60A17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9D72-D2C5-4093-9978-20CD3BA361C2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9282-4D4E-4025-A0D2-1A42ABF60A1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9D72-D2C5-4093-9978-20CD3BA361C2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9282-4D4E-4025-A0D2-1A42ABF60A1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9D72-D2C5-4093-9978-20CD3BA361C2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9282-4D4E-4025-A0D2-1A42ABF60A1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9D72-D2C5-4093-9978-20CD3BA361C2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9282-4D4E-4025-A0D2-1A42ABF60A17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9D72-D2C5-4093-9978-20CD3BA361C2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9282-4D4E-4025-A0D2-1A42ABF60A1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9D72-D2C5-4093-9978-20CD3BA361C2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9282-4D4E-4025-A0D2-1A42ABF60A1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9D72-D2C5-4093-9978-20CD3BA361C2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9282-4D4E-4025-A0D2-1A42ABF60A1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9D72-D2C5-4093-9978-20CD3BA361C2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9282-4D4E-4025-A0D2-1A42ABF60A1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9D72-D2C5-4093-9978-20CD3BA361C2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9282-4D4E-4025-A0D2-1A42ABF60A17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6769D72-D2C5-4093-9978-20CD3BA361C2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0A49282-4D4E-4025-A0D2-1A42ABF60A17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6769D72-D2C5-4093-9978-20CD3BA361C2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0A49282-4D4E-4025-A0D2-1A42ABF60A17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Sources of Finance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7227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3600" dirty="0" smtClean="0"/>
              <a:t>Students should be able to: </a:t>
            </a:r>
          </a:p>
          <a:p>
            <a:r>
              <a:rPr lang="en-AU" sz="3600" dirty="0"/>
              <a:t>U</a:t>
            </a:r>
            <a:r>
              <a:rPr lang="en-AU" sz="3600" dirty="0" smtClean="0"/>
              <a:t>nderstand and explain the different sources of finance available to a business. 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1101576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Need for Finance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Businesses need finance to establish, operate and expand. </a:t>
            </a:r>
          </a:p>
          <a:p>
            <a:r>
              <a:rPr lang="en-AU" dirty="0" smtClean="0"/>
              <a:t>Finance can come internal sources (owners) or externally (debt – borrowings).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2533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Need for Finance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Businesses need finance for a variety of purposes such as: </a:t>
            </a:r>
          </a:p>
          <a:p>
            <a:pPr lvl="1"/>
            <a:r>
              <a:rPr lang="en-AU" sz="3200" dirty="0" smtClean="0"/>
              <a:t>Setting up the business. </a:t>
            </a:r>
            <a:r>
              <a:rPr lang="en-AU" sz="3200" dirty="0" err="1"/>
              <a:t>E</a:t>
            </a:r>
            <a:r>
              <a:rPr lang="en-AU" sz="3200" dirty="0" err="1" smtClean="0"/>
              <a:t>g</a:t>
            </a:r>
            <a:r>
              <a:rPr lang="en-AU" sz="3200" dirty="0" smtClean="0"/>
              <a:t>. Plant and equipment, vehicles etc. </a:t>
            </a:r>
          </a:p>
          <a:p>
            <a:pPr lvl="1"/>
            <a:r>
              <a:rPr lang="en-AU" sz="3200" dirty="0" smtClean="0"/>
              <a:t>Working capital – funds required to enable the business to operate from day-to-day. </a:t>
            </a:r>
            <a:r>
              <a:rPr lang="en-AU" sz="3200" dirty="0" err="1" smtClean="0"/>
              <a:t>Eg</a:t>
            </a:r>
            <a:r>
              <a:rPr lang="en-AU" sz="3200" dirty="0" smtClean="0"/>
              <a:t>. Purchasing stock. </a:t>
            </a:r>
          </a:p>
          <a:p>
            <a:pPr lvl="1"/>
            <a:r>
              <a:rPr lang="en-AU" sz="3200" dirty="0" smtClean="0"/>
              <a:t>Capital expenditure. </a:t>
            </a:r>
            <a:r>
              <a:rPr lang="en-AU" sz="3200" dirty="0" err="1" smtClean="0"/>
              <a:t>Eg</a:t>
            </a:r>
            <a:r>
              <a:rPr lang="en-AU" sz="3200" dirty="0" smtClean="0"/>
              <a:t>. New machinery.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38112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Sources of Finance - Internal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sz="3900" dirty="0" smtClean="0"/>
              <a:t>Two types: </a:t>
            </a:r>
          </a:p>
          <a:p>
            <a:pPr lvl="1"/>
            <a:r>
              <a:rPr lang="en-AU" sz="3500" dirty="0" smtClean="0"/>
              <a:t>Capital which is contributed by owners. Usually in the form of cash but can be non-cash assets. </a:t>
            </a:r>
          </a:p>
          <a:p>
            <a:pPr lvl="1"/>
            <a:r>
              <a:rPr lang="en-AU" sz="3500" dirty="0" smtClean="0"/>
              <a:t>Retained earnings – undistributed profits. </a:t>
            </a:r>
          </a:p>
          <a:p>
            <a:pPr lvl="0"/>
            <a:r>
              <a:rPr lang="en-AU" sz="3900" dirty="0">
                <a:solidFill>
                  <a:prstClr val="black"/>
                </a:solidFill>
              </a:rPr>
              <a:t>Benefits </a:t>
            </a:r>
            <a:endParaRPr lang="en-AU" sz="3900" dirty="0" smtClean="0">
              <a:solidFill>
                <a:prstClr val="black"/>
              </a:solidFill>
            </a:endParaRPr>
          </a:p>
          <a:p>
            <a:pPr lvl="1"/>
            <a:r>
              <a:rPr lang="en-AU" sz="3500" dirty="0" smtClean="0">
                <a:solidFill>
                  <a:prstClr val="black"/>
                </a:solidFill>
              </a:rPr>
              <a:t>Does not have to be repaid nor any ongoing cost. </a:t>
            </a:r>
          </a:p>
          <a:p>
            <a:pPr lvl="0"/>
            <a:r>
              <a:rPr lang="en-AU" sz="3900" dirty="0" smtClean="0">
                <a:solidFill>
                  <a:prstClr val="black"/>
                </a:solidFill>
              </a:rPr>
              <a:t>Disadvantages </a:t>
            </a:r>
          </a:p>
          <a:p>
            <a:pPr lvl="1"/>
            <a:r>
              <a:rPr lang="en-AU" sz="3500" dirty="0" smtClean="0">
                <a:solidFill>
                  <a:prstClr val="black"/>
                </a:solidFill>
              </a:rPr>
              <a:t>Limited availability. </a:t>
            </a:r>
          </a:p>
          <a:p>
            <a:pPr lvl="1"/>
            <a:endParaRPr lang="en-AU" dirty="0" smtClean="0">
              <a:solidFill>
                <a:prstClr val="black"/>
              </a:solidFill>
            </a:endParaRPr>
          </a:p>
          <a:p>
            <a:pPr lvl="1"/>
            <a:endParaRPr lang="en-AU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192149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Sources of Finance - External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sz="3600" dirty="0" smtClean="0"/>
              <a:t>Liable to payback funds and costs associated. </a:t>
            </a:r>
          </a:p>
          <a:p>
            <a:r>
              <a:rPr lang="en-AU" sz="3600" dirty="0" smtClean="0"/>
              <a:t>Examples: </a:t>
            </a:r>
          </a:p>
          <a:p>
            <a:pPr lvl="1"/>
            <a:r>
              <a:rPr lang="en-AU" sz="3200" dirty="0" smtClean="0"/>
              <a:t>Overdraft – can make payments in excess of bank account. Most common form of temporary finance for working capital. </a:t>
            </a:r>
          </a:p>
          <a:p>
            <a:pPr lvl="1"/>
            <a:r>
              <a:rPr lang="en-AU" sz="3200" dirty="0" smtClean="0"/>
              <a:t>Term loan – borrowing for a set time which has to be repaid. Used for long-term funding of non-current assets. Can be </a:t>
            </a:r>
            <a:r>
              <a:rPr lang="en-AU" sz="3200" i="1" dirty="0" smtClean="0"/>
              <a:t>secured</a:t>
            </a:r>
            <a:r>
              <a:rPr lang="en-AU" sz="3200" dirty="0" smtClean="0"/>
              <a:t> or </a:t>
            </a:r>
            <a:r>
              <a:rPr lang="en-AU" sz="3200" i="1" dirty="0" smtClean="0"/>
              <a:t>unsecured</a:t>
            </a:r>
            <a:r>
              <a:rPr lang="en-AU" sz="3200" dirty="0" smtClean="0"/>
              <a:t>. 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7160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AU" sz="3200" dirty="0" smtClean="0"/>
              <a:t>Lease finance – agreement to rent equipment for fixed period of time. Use the asset but don’t have ownership. Asset can be returned or purchased at end of period. </a:t>
            </a:r>
          </a:p>
          <a:p>
            <a:pPr lvl="1"/>
            <a:r>
              <a:rPr lang="en-AU" sz="3200" dirty="0" smtClean="0"/>
              <a:t>Trade credit – buy items on credit with given period to pay supplier.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33879853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55</TotalTime>
  <Words>267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Module</vt:lpstr>
      <vt:lpstr>Sources of Finance</vt:lpstr>
      <vt:lpstr>Objectives</vt:lpstr>
      <vt:lpstr>The Need for Finance</vt:lpstr>
      <vt:lpstr>The Need for Finance</vt:lpstr>
      <vt:lpstr>Sources of Finance - Internal</vt:lpstr>
      <vt:lpstr>Sources of Finance - External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Sources of Finance</dc:title>
  <dc:creator>Michael</dc:creator>
  <cp:lastModifiedBy>Michael</cp:lastModifiedBy>
  <cp:revision>5</cp:revision>
  <dcterms:created xsi:type="dcterms:W3CDTF">2016-03-20T07:36:59Z</dcterms:created>
  <dcterms:modified xsi:type="dcterms:W3CDTF">2016-03-20T08:32:00Z</dcterms:modified>
</cp:coreProperties>
</file>