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6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1C8A6B5-8C3B-498F-A89E-75C2CAC34085}" type="datetimeFigureOut">
              <a:rPr lang="en-AU" smtClean="0"/>
              <a:t>29/04/2016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80BFD5C-3DD5-4D21-A558-D64281B35A0C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Credit: Friend or Foe? 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2141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icture 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32656"/>
            <a:ext cx="4536505" cy="6143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5784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Activity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List five things you can do to build a credit history.</a:t>
            </a:r>
          </a:p>
        </p:txBody>
      </p:sp>
    </p:spTree>
    <p:extLst>
      <p:ext uri="{BB962C8B-B14F-4D97-AF65-F5344CB8AC3E}">
        <p14:creationId xmlns:p14="http://schemas.microsoft.com/office/powerpoint/2010/main" val="3180629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Rally Robin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L</a:t>
            </a:r>
            <a:r>
              <a:rPr lang="en-AU" dirty="0" smtClean="0"/>
              <a:t>ist products </a:t>
            </a:r>
            <a:r>
              <a:rPr lang="en-AU" dirty="0"/>
              <a:t>or services that you, friends or family members have bought on credit</a:t>
            </a:r>
            <a:r>
              <a:rPr lang="en-AU" dirty="0" smtClean="0"/>
              <a:t>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9868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Students will be able to </a:t>
            </a:r>
            <a:r>
              <a:rPr lang="en-AU" dirty="0" smtClean="0"/>
              <a:t>explain credit terms and the factors impacting on receiving credit. </a:t>
            </a:r>
          </a:p>
          <a:p>
            <a:pPr marL="118872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9041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Key Questions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1. What are the Three C’s of Credit</a:t>
            </a:r>
            <a:r>
              <a:rPr lang="en-AU" dirty="0" smtClean="0"/>
              <a:t>?</a:t>
            </a:r>
          </a:p>
          <a:p>
            <a:r>
              <a:rPr lang="en-AU" dirty="0" smtClean="0"/>
              <a:t>2. What </a:t>
            </a:r>
            <a:r>
              <a:rPr lang="en-AU" dirty="0"/>
              <a:t>are the requirements for credit?</a:t>
            </a:r>
          </a:p>
        </p:txBody>
      </p:sp>
    </p:spTree>
    <p:extLst>
      <p:ext uri="{BB962C8B-B14F-4D97-AF65-F5344CB8AC3E}">
        <p14:creationId xmlns:p14="http://schemas.microsoft.com/office/powerpoint/2010/main" val="2018867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Credit Terms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b="1" dirty="0" smtClean="0"/>
              <a:t>Debtors</a:t>
            </a:r>
            <a:r>
              <a:rPr lang="en-AU" dirty="0" smtClean="0"/>
              <a:t> - people </a:t>
            </a:r>
            <a:r>
              <a:rPr lang="en-AU" dirty="0"/>
              <a:t>who </a:t>
            </a:r>
            <a:r>
              <a:rPr lang="en-AU" dirty="0" smtClean="0"/>
              <a:t>borrow.</a:t>
            </a:r>
            <a:endParaRPr lang="en-AU" dirty="0"/>
          </a:p>
          <a:p>
            <a:r>
              <a:rPr lang="en-AU" b="1" dirty="0" smtClean="0"/>
              <a:t>Creditors</a:t>
            </a:r>
            <a:r>
              <a:rPr lang="en-AU" dirty="0" smtClean="0"/>
              <a:t> - people </a:t>
            </a:r>
            <a:r>
              <a:rPr lang="en-AU" dirty="0"/>
              <a:t>who loan </a:t>
            </a:r>
            <a:r>
              <a:rPr lang="en-AU" dirty="0" smtClean="0"/>
              <a:t>money.</a:t>
            </a:r>
            <a:endParaRPr lang="en-AU" dirty="0"/>
          </a:p>
          <a:p>
            <a:r>
              <a:rPr lang="en-AU" b="1" dirty="0" smtClean="0"/>
              <a:t>Finance </a:t>
            </a:r>
            <a:r>
              <a:rPr lang="en-AU" b="1" dirty="0" smtClean="0"/>
              <a:t>charges - </a:t>
            </a:r>
            <a:r>
              <a:rPr lang="en-AU" dirty="0" smtClean="0"/>
              <a:t>the </a:t>
            </a:r>
            <a:r>
              <a:rPr lang="en-AU" dirty="0"/>
              <a:t>amount that is paid over the original </a:t>
            </a:r>
            <a:r>
              <a:rPr lang="en-AU" dirty="0" smtClean="0"/>
              <a:t>loan </a:t>
            </a:r>
            <a:r>
              <a:rPr lang="en-AU" dirty="0" smtClean="0"/>
              <a:t>amount (interest + other charges). </a:t>
            </a:r>
          </a:p>
          <a:p>
            <a:r>
              <a:rPr lang="en-AU" b="1" dirty="0" smtClean="0"/>
              <a:t>Annual </a:t>
            </a:r>
            <a:r>
              <a:rPr lang="en-AU" b="1" dirty="0"/>
              <a:t>Percentage Rate (APR) </a:t>
            </a:r>
            <a:r>
              <a:rPr lang="en-AU" dirty="0" smtClean="0"/>
              <a:t>- </a:t>
            </a:r>
            <a:r>
              <a:rPr lang="en-AU" dirty="0" smtClean="0"/>
              <a:t>rate </a:t>
            </a:r>
            <a:r>
              <a:rPr lang="en-AU" dirty="0"/>
              <a:t>of interest that is </a:t>
            </a:r>
            <a:r>
              <a:rPr lang="en-AU" dirty="0" smtClean="0"/>
              <a:t>paid every </a:t>
            </a:r>
            <a:r>
              <a:rPr lang="en-AU" dirty="0"/>
              <a:t>year on a </a:t>
            </a:r>
            <a:r>
              <a:rPr lang="en-AU" dirty="0" smtClean="0"/>
              <a:t>loan.</a:t>
            </a:r>
            <a:endParaRPr lang="en-AU" dirty="0"/>
          </a:p>
          <a:p>
            <a:r>
              <a:rPr lang="en-AU" b="1" dirty="0" smtClean="0"/>
              <a:t>Secured </a:t>
            </a:r>
            <a:r>
              <a:rPr lang="en-AU" b="1" dirty="0"/>
              <a:t>Credit </a:t>
            </a:r>
            <a:r>
              <a:rPr lang="en-AU" dirty="0" smtClean="0"/>
              <a:t>- </a:t>
            </a:r>
            <a:r>
              <a:rPr lang="en-AU" dirty="0" smtClean="0"/>
              <a:t>credit </a:t>
            </a:r>
            <a:r>
              <a:rPr lang="en-AU" dirty="0"/>
              <a:t>for which the consumer must put up </a:t>
            </a:r>
            <a:r>
              <a:rPr lang="en-AU" dirty="0" smtClean="0"/>
              <a:t>some property </a:t>
            </a:r>
            <a:r>
              <a:rPr lang="en-AU" dirty="0"/>
              <a:t>of value </a:t>
            </a:r>
            <a:r>
              <a:rPr lang="en-AU" b="1" dirty="0"/>
              <a:t>(collateral) </a:t>
            </a:r>
            <a:r>
              <a:rPr lang="en-AU" dirty="0"/>
              <a:t>to </a:t>
            </a:r>
            <a:r>
              <a:rPr lang="en-AU" dirty="0" smtClean="0"/>
              <a:t>the </a:t>
            </a:r>
            <a:r>
              <a:rPr lang="en-AU" dirty="0"/>
              <a:t>loan</a:t>
            </a:r>
            <a:r>
              <a:rPr lang="en-AU" dirty="0" smtClean="0"/>
              <a:t>.</a:t>
            </a:r>
          </a:p>
          <a:p>
            <a:r>
              <a:rPr lang="en-AU" b="1" dirty="0"/>
              <a:t>Unsecured Credit </a:t>
            </a:r>
            <a:r>
              <a:rPr lang="en-AU" b="1" dirty="0" smtClean="0"/>
              <a:t>- </a:t>
            </a:r>
            <a:r>
              <a:rPr lang="en-AU" dirty="0"/>
              <a:t>m</a:t>
            </a:r>
            <a:r>
              <a:rPr lang="en-AU" dirty="0" smtClean="0"/>
              <a:t>oney </a:t>
            </a:r>
            <a:r>
              <a:rPr lang="en-AU" dirty="0"/>
              <a:t>that is loaned on nothing but the promise to repay in the </a:t>
            </a:r>
            <a:r>
              <a:rPr lang="en-AU" dirty="0" smtClean="0"/>
              <a:t>future.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05435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Three C’s of Credit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lnSpc>
                <a:spcPct val="90000"/>
              </a:lnSpc>
            </a:pPr>
            <a:r>
              <a:rPr lang="en-US" altLang="en-US" b="1" dirty="0" smtClean="0"/>
              <a:t>Character - will </a:t>
            </a:r>
            <a:r>
              <a:rPr lang="en-US" altLang="en-US" b="1" dirty="0"/>
              <a:t>you repay the </a:t>
            </a:r>
            <a:r>
              <a:rPr lang="en-US" altLang="en-US" b="1" dirty="0" smtClean="0"/>
              <a:t>debt?</a:t>
            </a:r>
          </a:p>
          <a:p>
            <a:pPr marL="749808" lvl="1" indent="-457200">
              <a:lnSpc>
                <a:spcPct val="90000"/>
              </a:lnSpc>
              <a:buClr>
                <a:srgbClr val="60B5CC"/>
              </a:buClr>
            </a:pPr>
            <a:r>
              <a:rPr lang="en-US" altLang="en-US" dirty="0">
                <a:solidFill>
                  <a:prstClr val="black"/>
                </a:solidFill>
              </a:rPr>
              <a:t>From your credit history, does it look like you possess the honesty and reliability to </a:t>
            </a:r>
            <a:r>
              <a:rPr lang="en-US" altLang="en-US" dirty="0" smtClean="0">
                <a:solidFill>
                  <a:prstClr val="black"/>
                </a:solidFill>
              </a:rPr>
              <a:t>pay </a:t>
            </a:r>
            <a:r>
              <a:rPr lang="en-US" altLang="en-US" dirty="0">
                <a:solidFill>
                  <a:prstClr val="black"/>
                </a:solidFill>
              </a:rPr>
              <a:t>credit debts</a:t>
            </a:r>
            <a:r>
              <a:rPr lang="en-US" altLang="en-US" dirty="0" smtClean="0">
                <a:solidFill>
                  <a:prstClr val="black"/>
                </a:solidFill>
              </a:rPr>
              <a:t>?</a:t>
            </a:r>
            <a:endParaRPr lang="en-US" altLang="en-US" b="1" dirty="0" smtClean="0"/>
          </a:p>
          <a:p>
            <a:pPr marL="457200" indent="-457200">
              <a:lnSpc>
                <a:spcPct val="90000"/>
              </a:lnSpc>
            </a:pPr>
            <a:r>
              <a:rPr lang="en-US" altLang="en-US" b="1" dirty="0" smtClean="0"/>
              <a:t>Capital - what </a:t>
            </a:r>
            <a:r>
              <a:rPr lang="en-US" altLang="en-US" b="1" dirty="0"/>
              <a:t>if you don’t repay the debt</a:t>
            </a:r>
            <a:r>
              <a:rPr lang="en-US" altLang="en-US" b="1" dirty="0" smtClean="0"/>
              <a:t>?</a:t>
            </a:r>
          </a:p>
          <a:p>
            <a:pPr marL="749808" lvl="1" indent="-457200">
              <a:lnSpc>
                <a:spcPct val="90000"/>
              </a:lnSpc>
            </a:pPr>
            <a:r>
              <a:rPr lang="en-US" altLang="en-US" dirty="0"/>
              <a:t>Do you have any valuable assets </a:t>
            </a:r>
            <a:r>
              <a:rPr lang="en-US" altLang="en-US" dirty="0" smtClean="0"/>
              <a:t>that </a:t>
            </a:r>
            <a:r>
              <a:rPr lang="en-US" altLang="en-US" dirty="0"/>
              <a:t>could be used to repay credit debts if income is unavailable</a:t>
            </a:r>
            <a:r>
              <a:rPr lang="en-US" altLang="en-US" dirty="0" smtClean="0"/>
              <a:t>?</a:t>
            </a:r>
            <a:endParaRPr lang="en-US" altLang="en-US" b="1" dirty="0" smtClean="0"/>
          </a:p>
          <a:p>
            <a:pPr marL="457200" indent="-457200">
              <a:lnSpc>
                <a:spcPct val="90000"/>
              </a:lnSpc>
            </a:pPr>
            <a:r>
              <a:rPr lang="en-US" altLang="en-US" b="1" dirty="0" smtClean="0"/>
              <a:t>Capacity - can </a:t>
            </a:r>
            <a:r>
              <a:rPr lang="en-US" altLang="en-US" b="1" dirty="0"/>
              <a:t>you repay the debt</a:t>
            </a:r>
            <a:r>
              <a:rPr lang="en-US" altLang="en-US" b="1" dirty="0" smtClean="0"/>
              <a:t>?</a:t>
            </a:r>
          </a:p>
          <a:p>
            <a:pPr marL="749808" lvl="1" indent="-457200">
              <a:lnSpc>
                <a:spcPct val="90000"/>
              </a:lnSpc>
            </a:pPr>
            <a:r>
              <a:rPr lang="en-US" altLang="en-US" dirty="0"/>
              <a:t>Have you been working regularly in an occupation that is likely to provide enough income to support your credit use?</a:t>
            </a:r>
          </a:p>
          <a:p>
            <a:pPr marL="749808" lvl="1" indent="-457200">
              <a:lnSpc>
                <a:spcPct val="90000"/>
              </a:lnSpc>
            </a:pPr>
            <a:endParaRPr lang="en-US" altLang="en-US" b="1" dirty="0"/>
          </a:p>
          <a:p>
            <a:pPr marL="457200" indent="-457200">
              <a:lnSpc>
                <a:spcPct val="90000"/>
              </a:lnSpc>
            </a:pPr>
            <a:endParaRPr lang="en-US" altLang="en-US" b="1" dirty="0"/>
          </a:p>
          <a:p>
            <a:pPr marL="457200" indent="-457200">
              <a:lnSpc>
                <a:spcPct val="90000"/>
              </a:lnSpc>
            </a:pPr>
            <a:endParaRPr lang="en-US" altLang="en-US" b="1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95298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Which ‘C’ does the following relate to?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Do you have a savings account?</a:t>
            </a:r>
          </a:p>
          <a:p>
            <a:r>
              <a:rPr lang="en-AU" dirty="0" smtClean="0"/>
              <a:t>Have </a:t>
            </a:r>
            <a:r>
              <a:rPr lang="en-AU" dirty="0"/>
              <a:t>you used credit before?</a:t>
            </a:r>
          </a:p>
          <a:p>
            <a:r>
              <a:rPr lang="en-AU" dirty="0" smtClean="0"/>
              <a:t>How </a:t>
            </a:r>
            <a:r>
              <a:rPr lang="en-AU" dirty="0"/>
              <a:t>long have you lived at your present address?</a:t>
            </a:r>
          </a:p>
          <a:p>
            <a:r>
              <a:rPr lang="en-AU" dirty="0" smtClean="0"/>
              <a:t>Do </a:t>
            </a:r>
            <a:r>
              <a:rPr lang="en-AU" dirty="0"/>
              <a:t>you have a steady job?</a:t>
            </a:r>
          </a:p>
          <a:p>
            <a:r>
              <a:rPr lang="en-AU" dirty="0" smtClean="0"/>
              <a:t>Do </a:t>
            </a:r>
            <a:r>
              <a:rPr lang="en-AU" dirty="0"/>
              <a:t>you pay your bills on time?</a:t>
            </a:r>
          </a:p>
          <a:p>
            <a:r>
              <a:rPr lang="en-AU" dirty="0" smtClean="0"/>
              <a:t>What </a:t>
            </a:r>
            <a:r>
              <a:rPr lang="en-AU" dirty="0"/>
              <a:t>are your current debts and your current living expenses?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59372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Your </a:t>
            </a:r>
            <a:r>
              <a:rPr lang="en-AU" dirty="0" smtClean="0"/>
              <a:t>responsibilities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altLang="en-US" dirty="0" smtClean="0"/>
              <a:t> Borrow </a:t>
            </a:r>
            <a:r>
              <a:rPr lang="en-US" altLang="en-US" dirty="0"/>
              <a:t>only what you can repay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pPr marL="0" indent="0"/>
            <a:r>
              <a:rPr lang="en-US" altLang="en-US" dirty="0" smtClean="0"/>
              <a:t> Read </a:t>
            </a:r>
            <a:r>
              <a:rPr lang="en-US" altLang="en-US" dirty="0"/>
              <a:t>and understand the credit contract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pPr marL="0" indent="0"/>
            <a:r>
              <a:rPr lang="en-US" altLang="en-US" dirty="0" smtClean="0"/>
              <a:t> Pay </a:t>
            </a:r>
            <a:r>
              <a:rPr lang="en-US" altLang="en-US" dirty="0"/>
              <a:t>debts promptly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pPr marL="0" indent="0"/>
            <a:r>
              <a:rPr lang="en-US" altLang="en-US" dirty="0" smtClean="0"/>
              <a:t> Notify </a:t>
            </a:r>
            <a:r>
              <a:rPr lang="en-US" altLang="en-US" dirty="0"/>
              <a:t>creditor if you cannot meet payments.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49558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Building a Credit History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altLang="en-US" dirty="0" smtClean="0"/>
              <a:t> A </a:t>
            </a:r>
            <a:r>
              <a:rPr lang="en-AU" altLang="en-US" dirty="0"/>
              <a:t>c</a:t>
            </a:r>
            <a:r>
              <a:rPr lang="en-AU" dirty="0" smtClean="0"/>
              <a:t>redit report providers users information about your </a:t>
            </a:r>
            <a:r>
              <a:rPr lang="en-AU" dirty="0"/>
              <a:t>credit </a:t>
            </a:r>
            <a:r>
              <a:rPr lang="en-AU" dirty="0" smtClean="0"/>
              <a:t>history </a:t>
            </a:r>
            <a:r>
              <a:rPr lang="en-AU" dirty="0"/>
              <a:t>to help work out whether you can afford a </a:t>
            </a:r>
            <a:r>
              <a:rPr lang="en-AU" dirty="0" smtClean="0"/>
              <a:t>loan </a:t>
            </a:r>
            <a:r>
              <a:rPr lang="en-AU" dirty="0"/>
              <a:t>and whether you are likely to repay it.</a:t>
            </a:r>
            <a:endParaRPr lang="en-US" altLang="en-US" dirty="0" smtClean="0"/>
          </a:p>
          <a:p>
            <a:pPr marL="0" indent="0"/>
            <a:endParaRPr lang="en-US" altLang="en-US" dirty="0"/>
          </a:p>
          <a:p>
            <a:pPr marL="0" indent="0"/>
            <a:r>
              <a:rPr lang="en-US" altLang="en-US" dirty="0" smtClean="0"/>
              <a:t> Tips for a good credit report: </a:t>
            </a:r>
          </a:p>
          <a:p>
            <a:pPr marL="292608" lvl="1" indent="0"/>
            <a:r>
              <a:rPr lang="en-US" altLang="en-US" dirty="0" smtClean="0"/>
              <a:t>Establish </a:t>
            </a:r>
            <a:r>
              <a:rPr lang="en-US" altLang="en-US" dirty="0"/>
              <a:t>a steady work </a:t>
            </a:r>
            <a:r>
              <a:rPr lang="en-US" altLang="en-US" dirty="0" smtClean="0"/>
              <a:t>record.</a:t>
            </a:r>
          </a:p>
          <a:p>
            <a:pPr marL="292608" lvl="1" indent="0"/>
            <a:r>
              <a:rPr lang="en-US" altLang="en-US" dirty="0" smtClean="0"/>
              <a:t>Pay </a:t>
            </a:r>
            <a:r>
              <a:rPr lang="en-US" altLang="en-US" dirty="0"/>
              <a:t>all bills </a:t>
            </a:r>
            <a:r>
              <a:rPr lang="en-US" altLang="en-US" dirty="0" smtClean="0"/>
              <a:t>promptly.</a:t>
            </a:r>
          </a:p>
          <a:p>
            <a:pPr marL="292608" lvl="1" indent="0"/>
            <a:r>
              <a:rPr lang="en-US" altLang="en-US" dirty="0" smtClean="0"/>
              <a:t>Open </a:t>
            </a:r>
            <a:r>
              <a:rPr lang="en-US" altLang="en-US" dirty="0"/>
              <a:t>a savings account and make regular deposits.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65381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154</TotalTime>
  <Words>412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Module</vt:lpstr>
      <vt:lpstr>Credit: Friend or Foe? </vt:lpstr>
      <vt:lpstr>Rally Robin</vt:lpstr>
      <vt:lpstr>Objectives</vt:lpstr>
      <vt:lpstr>Key Questions</vt:lpstr>
      <vt:lpstr>Credit Terms</vt:lpstr>
      <vt:lpstr>The Three C’s of Credit</vt:lpstr>
      <vt:lpstr>Which ‘C’ does the following relate to? </vt:lpstr>
      <vt:lpstr>Your responsibilities</vt:lpstr>
      <vt:lpstr>Building a Credit History </vt:lpstr>
      <vt:lpstr>PowerPoint Presentation</vt:lpstr>
      <vt:lpstr>Activity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Credit: Friend or Foe?</dc:title>
  <dc:creator>Michael</dc:creator>
  <cp:lastModifiedBy>BARTOSIAK Michael</cp:lastModifiedBy>
  <cp:revision>8</cp:revision>
  <dcterms:created xsi:type="dcterms:W3CDTF">2016-04-24T02:21:25Z</dcterms:created>
  <dcterms:modified xsi:type="dcterms:W3CDTF">2016-04-29T00:26:51Z</dcterms:modified>
</cp:coreProperties>
</file>