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B357-27AB-7F47-A5CB-BABF6BF606C6}" type="datetimeFigureOut">
              <a:rPr lang="en-US" smtClean="0"/>
              <a:t>3/13/17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A87E48-15ED-F84D-B908-185CCCD73C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B357-27AB-7F47-A5CB-BABF6BF606C6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E48-15ED-F84D-B908-185CCCD73C2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7A87E48-15ED-F84D-B908-185CCCD73C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B357-27AB-7F47-A5CB-BABF6BF606C6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B357-27AB-7F47-A5CB-BABF6BF606C6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7A87E48-15ED-F84D-B908-185CCCD73C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B357-27AB-7F47-A5CB-BABF6BF606C6}" type="datetimeFigureOut">
              <a:rPr lang="en-US" smtClean="0"/>
              <a:t>3/13/17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A87E48-15ED-F84D-B908-185CCCD73C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933B357-27AB-7F47-A5CB-BABF6BF606C6}" type="datetimeFigureOut">
              <a:rPr lang="en-US" smtClean="0"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E48-15ED-F84D-B908-185CCCD73C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B357-27AB-7F47-A5CB-BABF6BF606C6}" type="datetimeFigureOut">
              <a:rPr lang="en-US" smtClean="0"/>
              <a:t>3/13/17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7A87E48-15ED-F84D-B908-185CCCD73C2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B357-27AB-7F47-A5CB-BABF6BF606C6}" type="datetimeFigureOut">
              <a:rPr lang="en-US" smtClean="0"/>
              <a:t>3/13/17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7A87E48-15ED-F84D-B908-185CCCD73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B357-27AB-7F47-A5CB-BABF6BF606C6}" type="datetimeFigureOut">
              <a:rPr lang="en-US" smtClean="0"/>
              <a:t>3/13/17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A87E48-15ED-F84D-B908-185CCCD73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A87E48-15ED-F84D-B908-185CCCD73C2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B357-27AB-7F47-A5CB-BABF6BF606C6}" type="datetimeFigureOut">
              <a:rPr lang="en-US" smtClean="0"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7A87E48-15ED-F84D-B908-185CCCD73C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933B357-27AB-7F47-A5CB-BABF6BF606C6}" type="datetimeFigureOut">
              <a:rPr lang="en-US" smtClean="0"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933B357-27AB-7F47-A5CB-BABF6BF606C6}" type="datetimeFigureOut">
              <a:rPr lang="en-US" smtClean="0"/>
              <a:t>3/13/17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A87E48-15ED-F84D-B908-185CCCD73C2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Accessing water in world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Topic/Objective: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rivers in Australia provide fresh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56113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Australia has the lowest volume of water in rivers of any inhibited continent on Earth.</a:t>
            </a:r>
          </a:p>
          <a:p>
            <a:pPr lvl="1"/>
            <a:r>
              <a:rPr lang="en-US" dirty="0" smtClean="0"/>
              <a:t>12% of rainfall is collected in rivers</a:t>
            </a:r>
          </a:p>
          <a:p>
            <a:pPr lvl="1"/>
            <a:r>
              <a:rPr lang="en-US" dirty="0" smtClean="0"/>
              <a:t>88% used by plants, held in natural water storages or evaporated </a:t>
            </a:r>
          </a:p>
          <a:p>
            <a:pPr lvl="1"/>
            <a:r>
              <a:rPr lang="en-US" dirty="0" smtClean="0"/>
              <a:t>The Darling River loses enough water every year through evaporation to fill Sydney </a:t>
            </a:r>
            <a:r>
              <a:rPr lang="en-US" dirty="0" err="1" smtClean="0"/>
              <a:t>Harbour</a:t>
            </a:r>
            <a:r>
              <a:rPr lang="en-US" dirty="0" smtClean="0"/>
              <a:t> 4 times.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573" y="2016674"/>
            <a:ext cx="3579236" cy="32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2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people in the world access fresh water?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8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access fresh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351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Only 2.5% of the water on Earth is fresh water</a:t>
            </a:r>
          </a:p>
          <a:p>
            <a:pPr lvl="1"/>
            <a:r>
              <a:rPr lang="en-US" dirty="0" smtClean="0"/>
              <a:t>Usually found in lakes &amp; rivers</a:t>
            </a:r>
          </a:p>
          <a:p>
            <a:r>
              <a:rPr lang="en-US" dirty="0" smtClean="0"/>
              <a:t>As populations grow, people are using groundwater locked away in aquifers.</a:t>
            </a:r>
          </a:p>
          <a:p>
            <a:pPr lvl="1"/>
            <a:r>
              <a:rPr lang="en-US" dirty="0" smtClean="0"/>
              <a:t>Water is the most precious resource</a:t>
            </a:r>
          </a:p>
          <a:p>
            <a:r>
              <a:rPr lang="en-US" dirty="0" smtClean="0"/>
              <a:t>Available fresh water is not spread across the planet evenly</a:t>
            </a:r>
          </a:p>
          <a:p>
            <a:pPr lvl="1"/>
            <a:r>
              <a:rPr lang="en-US" dirty="0" smtClean="0"/>
              <a:t>Brazil, Indonesia, Papua New Guinea = water rich</a:t>
            </a:r>
          </a:p>
          <a:p>
            <a:pPr lvl="1"/>
            <a:r>
              <a:rPr lang="en-US" dirty="0" smtClean="0"/>
              <a:t>Australia = water poor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250" y="1527048"/>
            <a:ext cx="3177497" cy="47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8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access fresh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5262" y="1527048"/>
            <a:ext cx="423041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it rains, water passes through the space between soil &amp; rock it becomes groundwater</a:t>
            </a:r>
          </a:p>
          <a:p>
            <a:r>
              <a:rPr lang="en-US" dirty="0" smtClean="0"/>
              <a:t>Groundwater naturally comes to the surface at springs or oases</a:t>
            </a:r>
          </a:p>
          <a:p>
            <a:pPr lvl="1"/>
            <a:r>
              <a:rPr lang="en-US" dirty="0" smtClean="0"/>
              <a:t>Most of Perth’s water is drawn from an underground aquifer </a:t>
            </a:r>
          </a:p>
          <a:p>
            <a:pPr lvl="2"/>
            <a:r>
              <a:rPr lang="en-US" dirty="0" smtClean="0"/>
              <a:t>A layer of permeable rock that stores water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70" y="2803463"/>
            <a:ext cx="4372092" cy="20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4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access fresh water?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98077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Each country is shown in its correct location, its size shows the proportion of the world’s freshwater resources found there.</a:t>
            </a:r>
          </a:p>
          <a:p>
            <a:r>
              <a:rPr lang="en-US" dirty="0" smtClean="0"/>
              <a:t>Countries that appear fat are water rich</a:t>
            </a:r>
          </a:p>
          <a:p>
            <a:r>
              <a:rPr lang="en-US" dirty="0" smtClean="0"/>
              <a:t>Countries that appear thin are water poor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6" y="2507819"/>
            <a:ext cx="7703358" cy="379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5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fresh water does Australia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Australia has the lowest volume of water in rivers &amp; smallest number of permanent wetlands of any country except Antarctica. </a:t>
            </a:r>
          </a:p>
          <a:p>
            <a:r>
              <a:rPr lang="en-US" dirty="0" smtClean="0"/>
              <a:t>Australia’s water is not evenly distributed</a:t>
            </a:r>
          </a:p>
          <a:p>
            <a:pPr lvl="1"/>
            <a:r>
              <a:rPr lang="en-US" dirty="0" smtClean="0"/>
              <a:t>Northern Australia is water rich.</a:t>
            </a:r>
          </a:p>
          <a:p>
            <a:pPr lvl="1"/>
            <a:r>
              <a:rPr lang="en-US" dirty="0" smtClean="0"/>
              <a:t>Inner Australia receives very little rain</a:t>
            </a:r>
          </a:p>
          <a:p>
            <a:r>
              <a:rPr lang="en-US" dirty="0" smtClean="0"/>
              <a:t>All of Australia’s large cities and towns are on the coast</a:t>
            </a:r>
          </a:p>
          <a:p>
            <a:pPr lvl="1"/>
            <a:r>
              <a:rPr lang="en-US" dirty="0" smtClean="0"/>
              <a:t>Reliable rainfall on the coast makes these areas more livable than inner Australia</a:t>
            </a:r>
          </a:p>
          <a:p>
            <a:pPr lvl="1"/>
            <a:r>
              <a:rPr lang="en-US" dirty="0" smtClean="0"/>
              <a:t>Large # of water users has put strain on water resources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757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rain falls in Australia?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3072" y="1527048"/>
            <a:ext cx="4282599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Only the northern, eastern and south-western coasts receive good annual rainfall</a:t>
            </a:r>
          </a:p>
          <a:p>
            <a:r>
              <a:rPr lang="en-US" dirty="0" smtClean="0"/>
              <a:t>The climate of east coast is influenced by the Great Dividing Range</a:t>
            </a:r>
          </a:p>
          <a:p>
            <a:r>
              <a:rPr lang="en-US" dirty="0" smtClean="0"/>
              <a:t>Australia has a large variation in rainfall</a:t>
            </a:r>
          </a:p>
          <a:p>
            <a:pPr lvl="1"/>
            <a:r>
              <a:rPr lang="en-US" dirty="0" smtClean="0"/>
              <a:t>It is common for one part of the country to flood while the other has a long drought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96" y="2123276"/>
            <a:ext cx="4377376" cy="30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rain falls in Australia?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351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wettest place in Australia: Tully, Queensland</a:t>
            </a:r>
          </a:p>
          <a:p>
            <a:pPr lvl="1"/>
            <a:r>
              <a:rPr lang="en-US" dirty="0" smtClean="0"/>
              <a:t>4204 mm rainfall per year</a:t>
            </a:r>
          </a:p>
          <a:p>
            <a:pPr lvl="1"/>
            <a:r>
              <a:rPr lang="en-US" dirty="0" smtClean="0"/>
              <a:t>Receives so much rain because of location</a:t>
            </a:r>
          </a:p>
          <a:p>
            <a:pPr lvl="2"/>
            <a:r>
              <a:rPr lang="en-US" dirty="0" smtClean="0"/>
              <a:t>Within the tropics &amp; north-east slopes of Great Dividing Range</a:t>
            </a:r>
          </a:p>
          <a:p>
            <a:r>
              <a:rPr lang="en-US" dirty="0" smtClean="0"/>
              <a:t>The driest place in Australia: Lake Eyre, South Australia</a:t>
            </a:r>
          </a:p>
          <a:p>
            <a:pPr lvl="1"/>
            <a:r>
              <a:rPr lang="en-US" dirty="0" smtClean="0"/>
              <a:t>100 mm rainfall per year</a:t>
            </a:r>
          </a:p>
          <a:p>
            <a:pPr lvl="1"/>
            <a:r>
              <a:rPr lang="en-US" dirty="0" smtClean="0"/>
              <a:t>Lies far from any supply of moisture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576" y="1318307"/>
            <a:ext cx="3752924" cy="2113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576" y="4000863"/>
            <a:ext cx="3578960" cy="2384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91" y="3565986"/>
            <a:ext cx="293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Tully, Queensland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4255" y="6385001"/>
            <a:ext cx="311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Lake Eyre, South Australia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3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rain falls in Australia?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21321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communities rely on underground water</a:t>
            </a:r>
          </a:p>
          <a:p>
            <a:r>
              <a:rPr lang="en-US" dirty="0" smtClean="0"/>
              <a:t>Beneath eastern Australia is the world’s largest underground water supply</a:t>
            </a:r>
          </a:p>
          <a:p>
            <a:pPr lvl="1"/>
            <a:r>
              <a:rPr lang="en-US" dirty="0" smtClean="0"/>
              <a:t>Great Artesian Basin is over 1.7 million square kilometers &amp; covers 22% of Australia.</a:t>
            </a:r>
          </a:p>
          <a:p>
            <a:pPr lvl="1"/>
            <a:r>
              <a:rPr lang="en-US" dirty="0" smtClean="0"/>
              <a:t>This water is accessed by drilling a well &amp; pumping water to the surface with a windmill.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794" y="2275036"/>
            <a:ext cx="3175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4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117</TotalTime>
  <Words>513</Words>
  <Application>Microsoft Macintosh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Topic/Objective:</vt:lpstr>
      <vt:lpstr>Essential Question:</vt:lpstr>
      <vt:lpstr>How do we access fresh water?</vt:lpstr>
      <vt:lpstr>How do we access fresh water?</vt:lpstr>
      <vt:lpstr>How do we access fresh water?</vt:lpstr>
      <vt:lpstr>How much fresh water does Australia have?</vt:lpstr>
      <vt:lpstr>How much rain falls in Australia?</vt:lpstr>
      <vt:lpstr>How much rain falls in Australia?</vt:lpstr>
      <vt:lpstr>How much rain falls in Australia?</vt:lpstr>
      <vt:lpstr>How do rivers in Australia provide fresh water?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Topic/Objective:</dc:title>
  <dc:creator>Samantha Thayer</dc:creator>
  <cp:lastModifiedBy>Samantha Thayer</cp:lastModifiedBy>
  <cp:revision>12</cp:revision>
  <dcterms:created xsi:type="dcterms:W3CDTF">2017-03-13T02:23:54Z</dcterms:created>
  <dcterms:modified xsi:type="dcterms:W3CDTF">2017-03-13T04:21:21Z</dcterms:modified>
</cp:coreProperties>
</file>