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0" r:id="rId3"/>
    <p:sldId id="258" r:id="rId4"/>
    <p:sldId id="257" r:id="rId5"/>
    <p:sldId id="261" r:id="rId6"/>
    <p:sldId id="259" r:id="rId7"/>
    <p:sldId id="262" r:id="rId8"/>
    <p:sldId id="266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AAF7834-FE75-487C-8DBC-13A523A05BC6}" type="datetimeFigureOut">
              <a:rPr lang="en-AU" smtClean="0"/>
              <a:t>8/06/2016</a:t>
            </a:fld>
            <a:endParaRPr lang="en-A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AU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58D7F5C0-9447-4F60-BFD4-E366AB8ED08A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F7834-FE75-487C-8DBC-13A523A05BC6}" type="datetimeFigureOut">
              <a:rPr lang="en-AU" smtClean="0"/>
              <a:t>8/06/2016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7F5C0-9447-4F60-BFD4-E366AB8ED08A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F7834-FE75-487C-8DBC-13A523A05BC6}" type="datetimeFigureOut">
              <a:rPr lang="en-AU" smtClean="0"/>
              <a:t>8/06/2016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7F5C0-9447-4F60-BFD4-E366AB8ED08A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AAF7834-FE75-487C-8DBC-13A523A05BC6}" type="datetimeFigureOut">
              <a:rPr lang="en-AU" smtClean="0"/>
              <a:t>8/06/2016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7F5C0-9447-4F60-BFD4-E366AB8ED08A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AAF7834-FE75-487C-8DBC-13A523A05BC6}" type="datetimeFigureOut">
              <a:rPr lang="en-AU" smtClean="0"/>
              <a:t>8/06/2016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58D7F5C0-9447-4F60-BFD4-E366AB8ED08A}" type="slidenum">
              <a:rPr lang="en-AU" smtClean="0"/>
              <a:t>‹#›</a:t>
            </a:fld>
            <a:endParaRPr lang="en-AU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AAF7834-FE75-487C-8DBC-13A523A05BC6}" type="datetimeFigureOut">
              <a:rPr lang="en-AU" smtClean="0"/>
              <a:t>8/06/2016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8D7F5C0-9447-4F60-BFD4-E366AB8ED08A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AAF7834-FE75-487C-8DBC-13A523A05BC6}" type="datetimeFigureOut">
              <a:rPr lang="en-AU" smtClean="0"/>
              <a:t>8/06/2016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58D7F5C0-9447-4F60-BFD4-E366AB8ED08A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F7834-FE75-487C-8DBC-13A523A05BC6}" type="datetimeFigureOut">
              <a:rPr lang="en-AU" smtClean="0"/>
              <a:t>8/06/2016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7F5C0-9447-4F60-BFD4-E366AB8ED08A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AAF7834-FE75-487C-8DBC-13A523A05BC6}" type="datetimeFigureOut">
              <a:rPr lang="en-AU" smtClean="0"/>
              <a:t>8/06/2016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8D7F5C0-9447-4F60-BFD4-E366AB8ED08A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AAF7834-FE75-487C-8DBC-13A523A05BC6}" type="datetimeFigureOut">
              <a:rPr lang="en-AU" smtClean="0"/>
              <a:t>8/06/2016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58D7F5C0-9447-4F60-BFD4-E366AB8ED08A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AAF7834-FE75-487C-8DBC-13A523A05BC6}" type="datetimeFigureOut">
              <a:rPr lang="en-AU" smtClean="0"/>
              <a:t>8/06/2016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58D7F5C0-9447-4F60-BFD4-E366AB8ED08A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AAF7834-FE75-487C-8DBC-13A523A05BC6}" type="datetimeFigureOut">
              <a:rPr lang="en-AU" smtClean="0"/>
              <a:t>8/06/2016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AU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8D7F5C0-9447-4F60-BFD4-E366AB8ED08A}" type="slidenum">
              <a:rPr lang="en-AU" smtClean="0"/>
              <a:t>‹#›</a:t>
            </a:fld>
            <a:endParaRPr lang="en-A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Budgeting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026479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4044061"/>
              </p:ext>
            </p:extLst>
          </p:nvPr>
        </p:nvGraphicFramePr>
        <p:xfrm>
          <a:off x="1043608" y="1772816"/>
          <a:ext cx="7088872" cy="490309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004776"/>
                <a:gridCol w="555206"/>
                <a:gridCol w="2818226"/>
                <a:gridCol w="710664"/>
              </a:tblGrid>
              <a:tr h="5286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Fixed Expenses </a:t>
                      </a:r>
                      <a:endParaRPr lang="en-AU" sz="1600" b="1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(Per Week)</a:t>
                      </a:r>
                      <a:endParaRPr lang="en-A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 </a:t>
                      </a:r>
                      <a:endParaRPr lang="en-AU" sz="1600" b="1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$</a:t>
                      </a:r>
                      <a:endParaRPr lang="en-A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Variable Expenses</a:t>
                      </a:r>
                      <a:endParaRPr lang="en-AU" sz="1600" b="1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 (Annual Amount)</a:t>
                      </a:r>
                      <a:endParaRPr lang="en-A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AU" sz="16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$</a:t>
                      </a:r>
                      <a:endParaRPr lang="en-A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22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AU" sz="16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Food/snacks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AU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25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AU" sz="16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Birthday and Christmas presents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AU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8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AU" sz="16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Movies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AU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AU" sz="16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Clothes and Makeup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AU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600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8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AU" sz="16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Mobile Phone Plan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AU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AU" sz="16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CD’s or iTunes card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AU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150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8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AU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Savings</a:t>
                      </a:r>
                      <a:endParaRPr lang="en-A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AU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50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A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288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AU" sz="16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Total per week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AU" sz="16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100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A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A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2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Total Fixed Expenses per annum</a:t>
                      </a:r>
                      <a:endParaRPr lang="en-AU" sz="1600" b="1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 </a:t>
                      </a:r>
                      <a:endParaRPr lang="en-A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 </a:t>
                      </a:r>
                      <a:endParaRPr lang="en-A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Total Variable Expenses per annum</a:t>
                      </a:r>
                      <a:endParaRPr lang="en-A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A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1985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Questions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3200" dirty="0"/>
              <a:t>Does Lana have a budget surplus or deficit? </a:t>
            </a:r>
            <a:endParaRPr lang="en-US" sz="3200" dirty="0" smtClean="0"/>
          </a:p>
          <a:p>
            <a:pPr lvl="0"/>
            <a:r>
              <a:rPr lang="en-US" sz="3200" dirty="0" smtClean="0"/>
              <a:t>What are problem </a:t>
            </a:r>
            <a:r>
              <a:rPr lang="en-US" sz="3200" dirty="0"/>
              <a:t>areas in Lana’s </a:t>
            </a:r>
            <a:r>
              <a:rPr lang="en-US" sz="3200" dirty="0" smtClean="0"/>
              <a:t>budget? </a:t>
            </a:r>
            <a:endParaRPr lang="en-AU" sz="3200" dirty="0"/>
          </a:p>
          <a:p>
            <a:pPr lvl="0"/>
            <a:r>
              <a:rPr lang="en-US" sz="3200" dirty="0"/>
              <a:t>Is this budget realistic? </a:t>
            </a:r>
            <a:endParaRPr lang="en-AU" sz="3200" dirty="0"/>
          </a:p>
          <a:p>
            <a:pPr lvl="0"/>
            <a:r>
              <a:rPr lang="en-US" sz="3200" dirty="0"/>
              <a:t>Is there flexibility in this budget?</a:t>
            </a:r>
            <a:endParaRPr lang="en-AU" sz="3200" dirty="0"/>
          </a:p>
          <a:p>
            <a:pPr marL="64008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05919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Starter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4000" dirty="0"/>
              <a:t>What do you think it means </a:t>
            </a:r>
            <a:r>
              <a:rPr lang="en-AU" sz="4000" i="1" dirty="0"/>
              <a:t>“Fail to plan, plan to fail’?</a:t>
            </a:r>
            <a:endParaRPr lang="en-AU" sz="4000" dirty="0"/>
          </a:p>
        </p:txBody>
      </p:sp>
    </p:spTree>
    <p:extLst>
      <p:ext uri="{BB962C8B-B14F-4D97-AF65-F5344CB8AC3E}">
        <p14:creationId xmlns:p14="http://schemas.microsoft.com/office/powerpoint/2010/main" val="1525894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Objectives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600" dirty="0"/>
              <a:t>Students </a:t>
            </a:r>
            <a:r>
              <a:rPr lang="en-AU" sz="3600" dirty="0" smtClean="0"/>
              <a:t>can: </a:t>
            </a:r>
          </a:p>
          <a:p>
            <a:pPr lvl="1"/>
            <a:r>
              <a:rPr lang="en-AU" sz="3200" dirty="0" smtClean="0"/>
              <a:t>demonstrate </a:t>
            </a:r>
            <a:r>
              <a:rPr lang="en-AU" sz="3200" dirty="0"/>
              <a:t>a basic understanding of personal </a:t>
            </a:r>
            <a:r>
              <a:rPr lang="en-AU" sz="3200" dirty="0" smtClean="0"/>
              <a:t>money management </a:t>
            </a:r>
            <a:r>
              <a:rPr lang="en-AU" sz="3200" dirty="0"/>
              <a:t>and the role of </a:t>
            </a:r>
            <a:r>
              <a:rPr lang="en-AU" sz="3200" dirty="0" smtClean="0"/>
              <a:t>budgeting.</a:t>
            </a:r>
            <a:endParaRPr lang="en-AU" sz="3200" dirty="0"/>
          </a:p>
          <a:p>
            <a:pPr lvl="1"/>
            <a:r>
              <a:rPr lang="en-AU" sz="3200" dirty="0" smtClean="0"/>
              <a:t>explain </a:t>
            </a:r>
            <a:r>
              <a:rPr lang="en-AU" sz="3200" dirty="0"/>
              <a:t>why budgeting is important.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1991892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Budgets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3600" b="1" dirty="0" smtClean="0"/>
              <a:t>Budget</a:t>
            </a:r>
            <a:r>
              <a:rPr lang="en-AU" sz="3600" dirty="0" smtClean="0"/>
              <a:t> - a </a:t>
            </a:r>
            <a:r>
              <a:rPr lang="en-AU" sz="3600" dirty="0"/>
              <a:t>plan for saving, spending and managing money. H</a:t>
            </a:r>
            <a:r>
              <a:rPr lang="en-AU" sz="3600" dirty="0" smtClean="0"/>
              <a:t>as </a:t>
            </a:r>
            <a:r>
              <a:rPr lang="en-AU" sz="3600" b="1" dirty="0"/>
              <a:t>two parts</a:t>
            </a:r>
            <a:r>
              <a:rPr lang="en-AU" sz="3600" dirty="0" smtClean="0"/>
              <a:t>:</a:t>
            </a:r>
          </a:p>
          <a:p>
            <a:pPr lvl="1"/>
            <a:r>
              <a:rPr lang="en-AU" sz="3200" b="1" dirty="0"/>
              <a:t>income</a:t>
            </a:r>
            <a:r>
              <a:rPr lang="en-AU" sz="3200" dirty="0"/>
              <a:t> (wages, salary, interest from bank accounts etc</a:t>
            </a:r>
            <a:r>
              <a:rPr lang="en-AU" sz="3200" dirty="0" smtClean="0"/>
              <a:t>.)</a:t>
            </a:r>
          </a:p>
          <a:p>
            <a:pPr lvl="1"/>
            <a:r>
              <a:rPr lang="en-AU" sz="3200" b="1" dirty="0"/>
              <a:t>expenditure</a:t>
            </a:r>
            <a:r>
              <a:rPr lang="en-AU" sz="3200" dirty="0"/>
              <a:t> (mortgage repayments/rent, food, bills, mobile phone costs etc</a:t>
            </a:r>
            <a:r>
              <a:rPr lang="en-AU" sz="3200" dirty="0" smtClean="0"/>
              <a:t>.)</a:t>
            </a:r>
          </a:p>
          <a:p>
            <a:pPr lvl="1"/>
            <a:endParaRPr lang="en-AU" b="1" dirty="0" smtClean="0"/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41438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Fixed and Variable Expenses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3600" dirty="0"/>
              <a:t>T</a:t>
            </a:r>
            <a:r>
              <a:rPr lang="en-AU" sz="3600" dirty="0" smtClean="0"/>
              <a:t>wo </a:t>
            </a:r>
            <a:r>
              <a:rPr lang="en-AU" sz="3600" dirty="0"/>
              <a:t>main types of </a:t>
            </a:r>
            <a:r>
              <a:rPr lang="en-AU" sz="3600" b="1" dirty="0"/>
              <a:t>expenses</a:t>
            </a:r>
            <a:r>
              <a:rPr lang="en-AU" sz="3600" dirty="0"/>
              <a:t>, fixed </a:t>
            </a:r>
            <a:r>
              <a:rPr lang="en-AU" sz="3600" dirty="0" smtClean="0"/>
              <a:t>and </a:t>
            </a:r>
            <a:r>
              <a:rPr lang="en-AU" sz="3600" dirty="0"/>
              <a:t>variable expenses. </a:t>
            </a:r>
            <a:endParaRPr lang="en-AU" sz="3600" dirty="0" smtClean="0"/>
          </a:p>
          <a:p>
            <a:pPr lvl="1"/>
            <a:r>
              <a:rPr lang="en-AU" sz="3200" b="1" dirty="0" smtClean="0"/>
              <a:t>Fixed </a:t>
            </a:r>
            <a:r>
              <a:rPr lang="en-AU" sz="3200" b="1" dirty="0"/>
              <a:t>expenses </a:t>
            </a:r>
            <a:r>
              <a:rPr lang="en-AU" sz="3200" dirty="0"/>
              <a:t>tend to be about the same each month, for example rent. </a:t>
            </a:r>
            <a:endParaRPr lang="en-AU" sz="3200" dirty="0" smtClean="0"/>
          </a:p>
          <a:p>
            <a:pPr lvl="1"/>
            <a:r>
              <a:rPr lang="en-AU" sz="3200" b="1" dirty="0" smtClean="0"/>
              <a:t>Variable </a:t>
            </a:r>
            <a:r>
              <a:rPr lang="en-AU" sz="3200" b="1" dirty="0"/>
              <a:t>expenses </a:t>
            </a:r>
            <a:r>
              <a:rPr lang="en-AU" sz="3200" dirty="0"/>
              <a:t>tend to fluctuate each month, such as clothing. </a:t>
            </a:r>
            <a:r>
              <a:rPr lang="en-AU" dirty="0"/>
              <a:t>	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89648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Fixed and Variable expenses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/>
              <a:t>L</a:t>
            </a:r>
            <a:r>
              <a:rPr lang="en-AU" sz="3200" dirty="0" smtClean="0"/>
              <a:t>ist </a:t>
            </a:r>
            <a:r>
              <a:rPr lang="en-AU" sz="3200" dirty="0"/>
              <a:t>your family’s household expenses under </a:t>
            </a:r>
            <a:r>
              <a:rPr lang="en-AU" sz="3200" b="1" dirty="0" smtClean="0"/>
              <a:t>two </a:t>
            </a:r>
            <a:r>
              <a:rPr lang="en-AU" sz="3200" b="1" dirty="0"/>
              <a:t>headings, Fixed and Variable expenses</a:t>
            </a:r>
            <a:r>
              <a:rPr lang="en-AU" sz="3200" dirty="0"/>
              <a:t>. List as many expenses that you, your parents or your sisters/brothers pay for each week.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3703033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Putting a budget together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1. Pick a timeframe</a:t>
            </a:r>
          </a:p>
          <a:p>
            <a:r>
              <a:rPr lang="en-AU" dirty="0" smtClean="0"/>
              <a:t>2. Estimate your income</a:t>
            </a:r>
          </a:p>
          <a:p>
            <a:r>
              <a:rPr lang="en-AU" dirty="0" smtClean="0"/>
              <a:t>3. Estimate your expenses </a:t>
            </a:r>
          </a:p>
          <a:p>
            <a:r>
              <a:rPr lang="en-AU" dirty="0" smtClean="0"/>
              <a:t>4. Work out the difference</a:t>
            </a:r>
          </a:p>
          <a:p>
            <a:r>
              <a:rPr lang="en-AU" dirty="0" smtClean="0"/>
              <a:t>5. Adjust and plan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54357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673575344"/>
              </p:ext>
            </p:extLst>
          </p:nvPr>
        </p:nvGraphicFramePr>
        <p:xfrm>
          <a:off x="899592" y="548680"/>
          <a:ext cx="7112868" cy="60350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645138"/>
                <a:gridCol w="2467730"/>
              </a:tblGrid>
              <a:tr h="26512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dirty="0">
                          <a:effectLst/>
                        </a:rPr>
                        <a:t>Simple Budget Planner</a:t>
                      </a:r>
                      <a:endParaRPr lang="en-AU" sz="1800" dirty="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65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 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$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5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Income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 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5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Part-time wage (after tax)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 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5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Allowance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 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5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Other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 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5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Total Income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 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5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 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 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5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Less: Expenses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 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5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Mobile phone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 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5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Public transport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 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5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Clothing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 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5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Gifts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 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5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Donations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 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5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Magazines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 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5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Movies and DVDs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 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5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Food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 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5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Savings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 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5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Other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 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5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Total Expenses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 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5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 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 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5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>
                          <a:effectLst/>
                        </a:rPr>
                        <a:t>Net Savings / (Debt)</a:t>
                      </a:r>
                      <a:endParaRPr lang="en-AU" sz="18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800" dirty="0">
                          <a:effectLst/>
                        </a:rPr>
                        <a:t> </a:t>
                      </a:r>
                      <a:endParaRPr lang="en-AU" sz="1800" dirty="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7012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Example - Lana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2172902"/>
              </p:ext>
            </p:extLst>
          </p:nvPr>
        </p:nvGraphicFramePr>
        <p:xfrm>
          <a:off x="971600" y="1916832"/>
          <a:ext cx="7381052" cy="4401689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820323"/>
                <a:gridCol w="916003"/>
                <a:gridCol w="2620249"/>
                <a:gridCol w="1024477"/>
              </a:tblGrid>
              <a:tr h="6230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Weekly Regular Income</a:t>
                      </a:r>
                      <a:endParaRPr lang="en-A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$</a:t>
                      </a:r>
                      <a:endParaRPr lang="en-A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Occasional Income</a:t>
                      </a:r>
                      <a:endParaRPr lang="en-AU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$</a:t>
                      </a:r>
                      <a:endParaRPr lang="en-A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562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A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Pocket Money from Parents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AU" sz="1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25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AU" sz="14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Birthday Money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AU" sz="1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100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562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AU" sz="14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Wages from part-time job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AU" sz="1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85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AU" sz="14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Christmas Money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AU" sz="1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50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562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A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Total Per Week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AU" sz="1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110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AU" sz="14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Baby Sitting for Neighbour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AU" sz="1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150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405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 </a:t>
                      </a:r>
                      <a:endParaRPr lang="en-AU" sz="1600" b="1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Total </a:t>
                      </a:r>
                      <a:r>
                        <a:rPr lang="en-US" sz="1800" b="1" dirty="0">
                          <a:effectLst/>
                        </a:rPr>
                        <a:t>Income per annum</a:t>
                      </a:r>
                      <a:endParaRPr lang="en-AU" sz="1600" b="1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A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AU" sz="16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5,720</a:t>
                      </a:r>
                      <a:endParaRPr lang="en-A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 </a:t>
                      </a:r>
                      <a:endParaRPr lang="en-AU" sz="1600" b="1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Total </a:t>
                      </a:r>
                      <a:r>
                        <a:rPr lang="en-US" sz="1800" b="1" dirty="0">
                          <a:effectLst/>
                        </a:rPr>
                        <a:t>Other Income per annum</a:t>
                      </a:r>
                      <a:endParaRPr lang="en-A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AU" sz="16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300</a:t>
                      </a:r>
                      <a:endParaRPr lang="en-A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03279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49</TotalTime>
  <Words>294</Words>
  <Application>Microsoft Office PowerPoint</Application>
  <PresentationFormat>On-screen Show (4:3)</PresentationFormat>
  <Paragraphs>158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Verve</vt:lpstr>
      <vt:lpstr>Budgeting</vt:lpstr>
      <vt:lpstr>Starter</vt:lpstr>
      <vt:lpstr>Objectives</vt:lpstr>
      <vt:lpstr>Budgets</vt:lpstr>
      <vt:lpstr>Fixed and Variable Expenses</vt:lpstr>
      <vt:lpstr>Fixed and Variable expenses</vt:lpstr>
      <vt:lpstr>Putting a budget together</vt:lpstr>
      <vt:lpstr>PowerPoint Presentation</vt:lpstr>
      <vt:lpstr>Example - Lana</vt:lpstr>
      <vt:lpstr>PowerPoint Presentation</vt:lpstr>
      <vt:lpstr>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Budgeting</dc:title>
  <dc:creator>BARTOSIAK Michael</dc:creator>
  <cp:lastModifiedBy>BARTOSIAK Michael</cp:lastModifiedBy>
  <cp:revision>6</cp:revision>
  <dcterms:created xsi:type="dcterms:W3CDTF">2016-06-07T23:40:45Z</dcterms:created>
  <dcterms:modified xsi:type="dcterms:W3CDTF">2016-06-08T00:30:22Z</dcterms:modified>
</cp:coreProperties>
</file>