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B926D-A01E-4FD0-863A-CD8B0938639E}" type="datetimeFigureOut">
              <a:rPr lang="en-AU" smtClean="0"/>
              <a:t>6/11/2016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102C-0EE9-417E-95FE-CAAE803A0F5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B926D-A01E-4FD0-863A-CD8B0938639E}" type="datetimeFigureOut">
              <a:rPr lang="en-AU" smtClean="0"/>
              <a:t>6/11/2016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102C-0EE9-417E-95FE-CAAE803A0F5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B926D-A01E-4FD0-863A-CD8B0938639E}" type="datetimeFigureOut">
              <a:rPr lang="en-AU" smtClean="0"/>
              <a:t>6/11/2016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102C-0EE9-417E-95FE-CAAE803A0F5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B926D-A01E-4FD0-863A-CD8B0938639E}" type="datetimeFigureOut">
              <a:rPr lang="en-AU" smtClean="0"/>
              <a:t>6/11/2016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102C-0EE9-417E-95FE-CAAE803A0F5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B926D-A01E-4FD0-863A-CD8B0938639E}" type="datetimeFigureOut">
              <a:rPr lang="en-AU" smtClean="0"/>
              <a:t>6/11/2016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102C-0EE9-417E-95FE-CAAE803A0F5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B926D-A01E-4FD0-863A-CD8B0938639E}" type="datetimeFigureOut">
              <a:rPr lang="en-AU" smtClean="0"/>
              <a:t>6/11/2016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102C-0EE9-417E-95FE-CAAE803A0F5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B926D-A01E-4FD0-863A-CD8B0938639E}" type="datetimeFigureOut">
              <a:rPr lang="en-AU" smtClean="0"/>
              <a:t>6/11/2016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102C-0EE9-417E-95FE-CAAE803A0F5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B926D-A01E-4FD0-863A-CD8B0938639E}" type="datetimeFigureOut">
              <a:rPr lang="en-AU" smtClean="0"/>
              <a:t>6/11/2016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102C-0EE9-417E-95FE-CAAE803A0F5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B926D-A01E-4FD0-863A-CD8B0938639E}" type="datetimeFigureOut">
              <a:rPr lang="en-AU" smtClean="0"/>
              <a:t>6/11/2016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102C-0EE9-417E-95FE-CAAE803A0F5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B926D-A01E-4FD0-863A-CD8B0938639E}" type="datetimeFigureOut">
              <a:rPr lang="en-AU" smtClean="0"/>
              <a:t>6/11/2016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102C-0EE9-417E-95FE-CAAE803A0F5B}" type="slidenum">
              <a:rPr lang="en-AU" smtClean="0"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B926D-A01E-4FD0-863A-CD8B0938639E}" type="datetimeFigureOut">
              <a:rPr lang="en-AU" smtClean="0"/>
              <a:t>6/11/2016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BB102C-0EE9-417E-95FE-CAAE803A0F5B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5BB102C-0EE9-417E-95FE-CAAE803A0F5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07B926D-A01E-4FD0-863A-CD8B0938639E}" type="datetimeFigureOut">
              <a:rPr lang="en-AU" smtClean="0"/>
              <a:t>6/11/2016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TAXATION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5326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TAX EQUATION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8166721"/>
              </p:ext>
            </p:extLst>
          </p:nvPr>
        </p:nvGraphicFramePr>
        <p:xfrm>
          <a:off x="457200" y="1600200"/>
          <a:ext cx="7620000" cy="4663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620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800" dirty="0" smtClean="0"/>
                        <a:t>GROSS INCOME</a:t>
                      </a:r>
                      <a:endParaRPr lang="en-AU" sz="2800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800" dirty="0" smtClean="0"/>
                        <a:t>minus</a:t>
                      </a:r>
                      <a:endParaRPr lang="en-AU" sz="2800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800" b="1" dirty="0" smtClean="0">
                          <a:solidFill>
                            <a:schemeClr val="bg1"/>
                          </a:solidFill>
                        </a:rPr>
                        <a:t>EXEMPT INCOME</a:t>
                      </a:r>
                      <a:endParaRPr lang="en-AU" sz="2800" b="1" dirty="0">
                        <a:solidFill>
                          <a:schemeClr val="bg1"/>
                        </a:solidFill>
                      </a:endParaRPr>
                    </a:p>
                  </a:txBody>
                  <a:tcPr marL="84667" marR="84667"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800" dirty="0" smtClean="0"/>
                        <a:t>equals</a:t>
                      </a:r>
                      <a:endParaRPr lang="en-AU" sz="2800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800" b="1" dirty="0" smtClean="0">
                          <a:solidFill>
                            <a:schemeClr val="bg1"/>
                          </a:solidFill>
                        </a:rPr>
                        <a:t>ASSESSABLE INCOME</a:t>
                      </a:r>
                      <a:endParaRPr lang="en-AU" sz="2800" b="1" dirty="0">
                        <a:solidFill>
                          <a:schemeClr val="bg1"/>
                        </a:solidFill>
                      </a:endParaRPr>
                    </a:p>
                  </a:txBody>
                  <a:tcPr marL="84667" marR="84667"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800" dirty="0" smtClean="0"/>
                        <a:t>minus</a:t>
                      </a:r>
                      <a:endParaRPr lang="en-AU" sz="2800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800" b="1" dirty="0" smtClean="0">
                          <a:solidFill>
                            <a:schemeClr val="bg1"/>
                          </a:solidFill>
                        </a:rPr>
                        <a:t>ALLOWABLE DEDUCTIONS</a:t>
                      </a:r>
                      <a:endParaRPr lang="en-AU" sz="2800" b="1" dirty="0">
                        <a:solidFill>
                          <a:schemeClr val="bg1"/>
                        </a:solidFill>
                      </a:endParaRPr>
                    </a:p>
                  </a:txBody>
                  <a:tcPr marL="84667" marR="84667"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800" dirty="0" smtClean="0"/>
                        <a:t>equals</a:t>
                      </a:r>
                      <a:endParaRPr lang="en-AU" sz="2800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800" b="1" dirty="0" smtClean="0">
                          <a:solidFill>
                            <a:schemeClr val="bg1"/>
                          </a:solidFill>
                        </a:rPr>
                        <a:t>TAXABLE INCOME</a:t>
                      </a:r>
                      <a:endParaRPr lang="en-AU" sz="2800" b="1" dirty="0">
                        <a:solidFill>
                          <a:schemeClr val="bg1"/>
                        </a:solidFill>
                      </a:endParaRPr>
                    </a:p>
                  </a:txBody>
                  <a:tcPr marL="84667" marR="84667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2591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TAX EQUATION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7330825"/>
              </p:ext>
            </p:extLst>
          </p:nvPr>
        </p:nvGraphicFramePr>
        <p:xfrm>
          <a:off x="457200" y="1600200"/>
          <a:ext cx="7620000" cy="4663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620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800" dirty="0" smtClean="0"/>
                        <a:t>TAX ON TAXABLE INCOME</a:t>
                      </a:r>
                      <a:endParaRPr lang="en-AU" sz="2800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800" b="0" i="0" dirty="0" smtClean="0"/>
                        <a:t>minus</a:t>
                      </a:r>
                      <a:endParaRPr lang="en-AU" sz="2800" b="0" i="0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800" b="1" dirty="0" smtClean="0">
                          <a:solidFill>
                            <a:schemeClr val="bg1"/>
                          </a:solidFill>
                        </a:rPr>
                        <a:t>OFFSETS</a:t>
                      </a:r>
                      <a:endParaRPr lang="en-AU" sz="2800" b="1" dirty="0">
                        <a:solidFill>
                          <a:schemeClr val="bg1"/>
                        </a:solidFill>
                      </a:endParaRPr>
                    </a:p>
                  </a:txBody>
                  <a:tcPr marL="84667" marR="84667">
                    <a:solidFill>
                      <a:schemeClr val="tx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AU" sz="2800" dirty="0" smtClean="0"/>
                        <a:t>equals</a:t>
                      </a:r>
                      <a:endParaRPr lang="en-AU" sz="2800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800" b="1" dirty="0" smtClean="0">
                          <a:solidFill>
                            <a:schemeClr val="bg1"/>
                          </a:solidFill>
                        </a:rPr>
                        <a:t>GROSS TAX PAYABLE</a:t>
                      </a:r>
                      <a:endParaRPr lang="en-AU" sz="2800" b="1" dirty="0">
                        <a:solidFill>
                          <a:schemeClr val="bg1"/>
                        </a:solidFill>
                      </a:endParaRPr>
                    </a:p>
                  </a:txBody>
                  <a:tcPr marL="84667" marR="84667"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800" dirty="0" smtClean="0"/>
                        <a:t>minus</a:t>
                      </a:r>
                      <a:endParaRPr lang="en-AU" sz="2800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800" b="1" dirty="0" smtClean="0">
                          <a:solidFill>
                            <a:schemeClr val="bg1"/>
                          </a:solidFill>
                        </a:rPr>
                        <a:t>TAX CREDITS</a:t>
                      </a:r>
                      <a:endParaRPr lang="en-AU" sz="2800" b="1" dirty="0">
                        <a:solidFill>
                          <a:schemeClr val="bg1"/>
                        </a:solidFill>
                      </a:endParaRPr>
                    </a:p>
                  </a:txBody>
                  <a:tcPr marL="84667" marR="84667"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800" dirty="0" smtClean="0"/>
                        <a:t>equals</a:t>
                      </a:r>
                      <a:endParaRPr lang="en-AU" sz="2800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2800" b="1" dirty="0" smtClean="0">
                          <a:solidFill>
                            <a:schemeClr val="bg1"/>
                          </a:solidFill>
                        </a:rPr>
                        <a:t>NET TAX PAYABLE/(REFUNDABLE)</a:t>
                      </a:r>
                      <a:endParaRPr lang="en-AU" sz="2800" b="1" dirty="0">
                        <a:solidFill>
                          <a:schemeClr val="bg1"/>
                        </a:solidFill>
                      </a:endParaRPr>
                    </a:p>
                  </a:txBody>
                  <a:tcPr marL="84667" marR="84667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3939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Example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sz="2800" dirty="0" smtClean="0"/>
              <a:t>Nikki earns $420 per week working at the supermarket. She has no allowable deductions and qualifies for the low income tax offset of $235. She had $40 per week withheld from her pay. She earned $160 in interest from the bank. (Assume she worked 52 weeks). </a:t>
            </a:r>
          </a:p>
          <a:p>
            <a:endParaRPr lang="en-AU" sz="2800" dirty="0"/>
          </a:p>
          <a:p>
            <a:r>
              <a:rPr lang="en-AU" sz="2800" dirty="0" smtClean="0"/>
              <a:t>1. Calculate Nikki’s total assessable income </a:t>
            </a:r>
          </a:p>
          <a:p>
            <a:r>
              <a:rPr lang="en-AU" sz="2800" dirty="0" smtClean="0"/>
              <a:t>2. Calculate tax payable on this income using 2015/16 tax rates </a:t>
            </a:r>
          </a:p>
          <a:p>
            <a:r>
              <a:rPr lang="en-AU" sz="2800" dirty="0" smtClean="0"/>
              <a:t>3. Calculate tax payable or amount refundable to Nikki.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333680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161</TotalTime>
  <Words>128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Adjacency</vt:lpstr>
      <vt:lpstr>TAXATION</vt:lpstr>
      <vt:lpstr>THE TAX EQUATION</vt:lpstr>
      <vt:lpstr>THE TAX EQUATION</vt:lpstr>
      <vt:lpstr>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TAXATION</dc:title>
  <dc:creator>Michael</dc:creator>
  <cp:lastModifiedBy>Michael</cp:lastModifiedBy>
  <cp:revision>3</cp:revision>
  <dcterms:created xsi:type="dcterms:W3CDTF">2016-11-06T04:02:24Z</dcterms:created>
  <dcterms:modified xsi:type="dcterms:W3CDTF">2016-11-06T06:43:45Z</dcterms:modified>
</cp:coreProperties>
</file>