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2" r:id="rId3"/>
    <p:sldId id="257" r:id="rId4"/>
    <p:sldId id="273" r:id="rId5"/>
    <p:sldId id="258" r:id="rId6"/>
    <p:sldId id="261" r:id="rId7"/>
    <p:sldId id="262" r:id="rId8"/>
    <p:sldId id="260" r:id="rId9"/>
    <p:sldId id="276" r:id="rId10"/>
    <p:sldId id="263" r:id="rId11"/>
    <p:sldId id="264" r:id="rId12"/>
    <p:sldId id="266" r:id="rId13"/>
    <p:sldId id="277" r:id="rId14"/>
    <p:sldId id="279" r:id="rId15"/>
    <p:sldId id="278" r:id="rId16"/>
    <p:sldId id="265" r:id="rId17"/>
    <p:sldId id="267" r:id="rId18"/>
    <p:sldId id="268" r:id="rId19"/>
    <p:sldId id="269" r:id="rId20"/>
    <p:sldId id="271" r:id="rId21"/>
    <p:sldId id="259" r:id="rId22"/>
    <p:sldId id="270" r:id="rId23"/>
    <p:sldId id="274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8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04B65-E228-4934-BFCF-39E284338A70}" type="datetimeFigureOut">
              <a:rPr lang="en-AU" smtClean="0"/>
              <a:t>18/10/2016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3CD9E1C8-B4C5-4430-9FF6-7BAC1B7B2C28}" type="slidenum">
              <a:rPr lang="en-AU" smtClean="0"/>
              <a:t>‹#›</a:t>
            </a:fld>
            <a:endParaRPr lang="en-A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04B65-E228-4934-BFCF-39E284338A70}" type="datetimeFigureOut">
              <a:rPr lang="en-AU" smtClean="0"/>
              <a:t>18/10/2016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9E1C8-B4C5-4430-9FF6-7BAC1B7B2C2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04B65-E228-4934-BFCF-39E284338A70}" type="datetimeFigureOut">
              <a:rPr lang="en-AU" smtClean="0"/>
              <a:t>18/10/2016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9E1C8-B4C5-4430-9FF6-7BAC1B7B2C2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04B65-E228-4934-BFCF-39E284338A70}" type="datetimeFigureOut">
              <a:rPr lang="en-AU" smtClean="0"/>
              <a:t>18/10/2016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9E1C8-B4C5-4430-9FF6-7BAC1B7B2C2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04B65-E228-4934-BFCF-39E284338A70}" type="datetimeFigureOut">
              <a:rPr lang="en-AU" smtClean="0"/>
              <a:t>18/10/2016</a:t>
            </a:fld>
            <a:endParaRPr lang="en-A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9E1C8-B4C5-4430-9FF6-7BAC1B7B2C28}" type="slidenum">
              <a:rPr lang="en-AU" smtClean="0"/>
              <a:t>‹#›</a:t>
            </a:fld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04B65-E228-4934-BFCF-39E284338A70}" type="datetimeFigureOut">
              <a:rPr lang="en-AU" smtClean="0"/>
              <a:t>18/10/2016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9E1C8-B4C5-4430-9FF6-7BAC1B7B2C2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04B65-E228-4934-BFCF-39E284338A70}" type="datetimeFigureOut">
              <a:rPr lang="en-AU" smtClean="0"/>
              <a:t>18/10/2016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9E1C8-B4C5-4430-9FF6-7BAC1B7B2C2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04B65-E228-4934-BFCF-39E284338A70}" type="datetimeFigureOut">
              <a:rPr lang="en-AU" smtClean="0"/>
              <a:t>18/10/2016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9E1C8-B4C5-4430-9FF6-7BAC1B7B2C2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04B65-E228-4934-BFCF-39E284338A70}" type="datetimeFigureOut">
              <a:rPr lang="en-AU" smtClean="0"/>
              <a:t>18/10/2016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9E1C8-B4C5-4430-9FF6-7BAC1B7B2C2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04B65-E228-4934-BFCF-39E284338A70}" type="datetimeFigureOut">
              <a:rPr lang="en-AU" smtClean="0"/>
              <a:t>18/10/2016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9E1C8-B4C5-4430-9FF6-7BAC1B7B2C28}" type="slidenum">
              <a:rPr lang="en-AU" smtClean="0"/>
              <a:t>‹#›</a:t>
            </a:fld>
            <a:endParaRPr lang="en-A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04B65-E228-4934-BFCF-39E284338A70}" type="datetimeFigureOut">
              <a:rPr lang="en-AU" smtClean="0"/>
              <a:t>18/10/2016</a:t>
            </a:fld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9E1C8-B4C5-4430-9FF6-7BAC1B7B2C28}" type="slidenum">
              <a:rPr lang="en-AU" smtClean="0"/>
              <a:t>‹#›</a:t>
            </a:fld>
            <a:endParaRPr lang="en-A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9E04B65-E228-4934-BFCF-39E284338A70}" type="datetimeFigureOut">
              <a:rPr lang="en-AU" smtClean="0"/>
              <a:t>18/10/2016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3CD9E1C8-B4C5-4430-9FF6-7BAC1B7B2C28}" type="slidenum">
              <a:rPr lang="en-AU" smtClean="0"/>
              <a:t>‹#›</a:t>
            </a:fld>
            <a:endParaRPr lang="en-A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Taxation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00572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ASSESSABLE </a:t>
            </a:r>
            <a:r>
              <a:rPr lang="en-AU" dirty="0" smtClean="0"/>
              <a:t>INCOME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sz="2800" dirty="0" smtClean="0"/>
              <a:t>Income </a:t>
            </a:r>
            <a:r>
              <a:rPr lang="en-AU" sz="2800" dirty="0"/>
              <a:t>on which tax must be paid is called </a:t>
            </a:r>
            <a:r>
              <a:rPr lang="en-AU" sz="2800" b="1" dirty="0"/>
              <a:t>assessable income</a:t>
            </a:r>
            <a:r>
              <a:rPr lang="en-AU" sz="2800" dirty="0"/>
              <a:t>. N</a:t>
            </a:r>
            <a:r>
              <a:rPr lang="en-AU" sz="2800" dirty="0" smtClean="0"/>
              <a:t>ot </a:t>
            </a:r>
            <a:r>
              <a:rPr lang="en-AU" sz="2800" dirty="0"/>
              <a:t>all money received by an individual is considered to be assessable income. E</a:t>
            </a:r>
            <a:r>
              <a:rPr lang="en-AU" sz="2800" dirty="0" smtClean="0"/>
              <a:t>xamples </a:t>
            </a:r>
            <a:r>
              <a:rPr lang="en-AU" sz="2800" dirty="0"/>
              <a:t>of money that is </a:t>
            </a:r>
            <a:r>
              <a:rPr lang="en-AU" sz="2800" b="1" i="1" dirty="0"/>
              <a:t>not </a:t>
            </a:r>
            <a:r>
              <a:rPr lang="en-AU" sz="2800" dirty="0"/>
              <a:t>assessable income and therefore no tax is </a:t>
            </a:r>
            <a:r>
              <a:rPr lang="en-AU" sz="2800" dirty="0" smtClean="0"/>
              <a:t>paid (</a:t>
            </a:r>
            <a:r>
              <a:rPr lang="en-AU" sz="2800" b="1" dirty="0" smtClean="0"/>
              <a:t>exempt income</a:t>
            </a:r>
            <a:r>
              <a:rPr lang="en-AU" sz="2800" dirty="0" smtClean="0"/>
              <a:t>):</a:t>
            </a:r>
            <a:endParaRPr lang="en-AU" sz="2800" dirty="0"/>
          </a:p>
          <a:p>
            <a:pPr lvl="1"/>
            <a:r>
              <a:rPr lang="en-AU" sz="2400" dirty="0"/>
              <a:t>gifts</a:t>
            </a:r>
          </a:p>
          <a:p>
            <a:pPr lvl="1"/>
            <a:r>
              <a:rPr lang="en-AU" sz="2400" dirty="0"/>
              <a:t>pocket money</a:t>
            </a:r>
          </a:p>
          <a:p>
            <a:pPr lvl="1"/>
            <a:r>
              <a:rPr lang="en-AU" sz="2400" dirty="0"/>
              <a:t>inheritances</a:t>
            </a:r>
          </a:p>
          <a:p>
            <a:pPr lvl="1"/>
            <a:r>
              <a:rPr lang="en-AU" sz="2400" dirty="0"/>
              <a:t>lottery or prize winnings (or windfall gains).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59701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404664"/>
            <a:ext cx="7920880" cy="6120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43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Taxable income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200" dirty="0"/>
              <a:t>The amount of your income on which tax is payable is called </a:t>
            </a:r>
            <a:r>
              <a:rPr lang="en-AU" sz="3200" b="1" dirty="0"/>
              <a:t>taxable income</a:t>
            </a:r>
            <a:r>
              <a:rPr lang="en-AU" sz="3200" dirty="0"/>
              <a:t>. </a:t>
            </a:r>
            <a:endParaRPr lang="en-AU" sz="3200" dirty="0" smtClean="0"/>
          </a:p>
          <a:p>
            <a:endParaRPr lang="en-AU" sz="3200" dirty="0"/>
          </a:p>
          <a:p>
            <a:r>
              <a:rPr lang="en-AU" sz="2800" b="1" dirty="0" smtClean="0"/>
              <a:t>Taxable Income = Assessable </a:t>
            </a:r>
            <a:r>
              <a:rPr lang="en-AU" sz="2800" b="1" dirty="0"/>
              <a:t>Income – </a:t>
            </a:r>
            <a:r>
              <a:rPr lang="en-AU" sz="2800" b="1" dirty="0" smtClean="0"/>
              <a:t>Allowable Deductions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3932924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EXERCISE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2800" dirty="0" smtClean="0"/>
              <a:t>Pretend you are the ‘government’ of Rossmoyne SHS. Discuss and decide on a new project or service for the school. What is it and how much will it cost? </a:t>
            </a:r>
          </a:p>
          <a:p>
            <a:endParaRPr lang="en-AU" sz="2800" dirty="0"/>
          </a:p>
          <a:p>
            <a:r>
              <a:rPr lang="en-AU" sz="2800" dirty="0" smtClean="0"/>
              <a:t>You need to raise money for this project by taxing the members of the school. Suggest a form of taxation that could be imposed. How could this be enforced? 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40501673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286" y="1124744"/>
            <a:ext cx="8311781" cy="460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38174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BRAINSTORM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600" dirty="0" smtClean="0"/>
              <a:t>Possible advantages and disadvantages of reducing tax on income and increasing tax on goods and services. </a:t>
            </a:r>
            <a:endParaRPr lang="en-AU" sz="3600" dirty="0"/>
          </a:p>
        </p:txBody>
      </p:sp>
    </p:spTree>
    <p:extLst>
      <p:ext uri="{BB962C8B-B14F-4D97-AF65-F5344CB8AC3E}">
        <p14:creationId xmlns:p14="http://schemas.microsoft.com/office/powerpoint/2010/main" val="19266716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Deductions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b="1" dirty="0"/>
              <a:t>Allowable deductions </a:t>
            </a:r>
            <a:r>
              <a:rPr lang="en-AU" dirty="0"/>
              <a:t>are expenses that you may incur in the course of earning income and can be used to reduce your assessable income</a:t>
            </a:r>
            <a:r>
              <a:rPr lang="en-AU" dirty="0" smtClean="0"/>
              <a:t>.</a:t>
            </a:r>
          </a:p>
          <a:p>
            <a:endParaRPr lang="en-AU" dirty="0" smtClean="0"/>
          </a:p>
          <a:p>
            <a:r>
              <a:rPr lang="en-AU" dirty="0" smtClean="0"/>
              <a:t>Must be a legitimate link between the expense and your work. </a:t>
            </a:r>
            <a:r>
              <a:rPr lang="en-AU" dirty="0" err="1" smtClean="0"/>
              <a:t>Eg</a:t>
            </a:r>
            <a:r>
              <a:rPr lang="en-AU" dirty="0" smtClean="0"/>
              <a:t>. cost </a:t>
            </a:r>
            <a:r>
              <a:rPr lang="en-AU" dirty="0"/>
              <a:t>of tools and equipment used at </a:t>
            </a:r>
            <a:r>
              <a:rPr lang="en-AU" dirty="0" smtClean="0"/>
              <a:t>work for a builder.</a:t>
            </a:r>
            <a:endParaRPr lang="en-AU" dirty="0"/>
          </a:p>
          <a:p>
            <a:endParaRPr lang="en-AU" dirty="0"/>
          </a:p>
          <a:p>
            <a:r>
              <a:rPr lang="en-AU" dirty="0"/>
              <a:t>There are also a few allowable deductions not related to income-earning </a:t>
            </a:r>
            <a:r>
              <a:rPr lang="en-AU" dirty="0" smtClean="0"/>
              <a:t>activities. Some </a:t>
            </a:r>
            <a:r>
              <a:rPr lang="en-AU" dirty="0"/>
              <a:t>examples are:</a:t>
            </a:r>
          </a:p>
          <a:p>
            <a:pPr lvl="1"/>
            <a:r>
              <a:rPr lang="en-AU" dirty="0"/>
              <a:t>the costs of preparing a tax return</a:t>
            </a:r>
          </a:p>
          <a:p>
            <a:pPr lvl="1"/>
            <a:r>
              <a:rPr lang="en-AU" dirty="0"/>
              <a:t>gifts or donations, of $2 and over, paid to an approved charity.</a:t>
            </a:r>
          </a:p>
          <a:p>
            <a:endParaRPr lang="en-AU" dirty="0"/>
          </a:p>
          <a:p>
            <a:endParaRPr lang="en-AU" dirty="0" smtClean="0"/>
          </a:p>
          <a:p>
            <a:endParaRPr lang="en-AU" dirty="0" smtClean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3535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Income tax rates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b="1" dirty="0"/>
              <a:t>Income tax rates </a:t>
            </a:r>
            <a:r>
              <a:rPr lang="en-AU" dirty="0"/>
              <a:t>determine the proportion of taxable income which is paid as tax. </a:t>
            </a:r>
            <a:endParaRPr lang="en-AU" dirty="0" smtClean="0"/>
          </a:p>
          <a:p>
            <a:r>
              <a:rPr lang="en-AU" dirty="0" smtClean="0"/>
              <a:t>Expressed </a:t>
            </a:r>
            <a:r>
              <a:rPr lang="en-AU" dirty="0"/>
              <a:t>as a percentage or in cents per dollar. </a:t>
            </a:r>
            <a:endParaRPr lang="en-AU" dirty="0" smtClean="0"/>
          </a:p>
          <a:p>
            <a:endParaRPr lang="en-AU" dirty="0"/>
          </a:p>
          <a:p>
            <a:r>
              <a:rPr lang="en-AU" dirty="0" smtClean="0"/>
              <a:t>Does not include the </a:t>
            </a:r>
            <a:r>
              <a:rPr lang="en-AU" b="1" dirty="0" smtClean="0"/>
              <a:t>Medicare Levy</a:t>
            </a:r>
            <a:r>
              <a:rPr lang="en-AU" dirty="0" smtClean="0"/>
              <a:t> which is </a:t>
            </a:r>
            <a:r>
              <a:rPr lang="en-AU" dirty="0"/>
              <a:t>payable by most taxpayers </a:t>
            </a:r>
            <a:r>
              <a:rPr lang="en-AU" dirty="0" smtClean="0"/>
              <a:t>to cover the </a:t>
            </a:r>
            <a:r>
              <a:rPr lang="en-AU" dirty="0"/>
              <a:t>cost of the public health system. Normally, the Medicare levy is calculated at 2% of your taxable income</a:t>
            </a:r>
            <a:r>
              <a:rPr lang="en-AU" dirty="0" smtClean="0"/>
              <a:t>.</a:t>
            </a:r>
          </a:p>
          <a:p>
            <a:endParaRPr lang="en-AU" dirty="0"/>
          </a:p>
          <a:p>
            <a:r>
              <a:rPr lang="en-AU" dirty="0"/>
              <a:t>W</a:t>
            </a:r>
            <a:r>
              <a:rPr lang="en-AU" dirty="0" smtClean="0"/>
              <a:t>ithout </a:t>
            </a:r>
            <a:r>
              <a:rPr lang="en-AU" dirty="0"/>
              <a:t>a </a:t>
            </a:r>
            <a:r>
              <a:rPr lang="en-AU" b="1" dirty="0"/>
              <a:t>Tax File Number (TFN)</a:t>
            </a:r>
            <a:r>
              <a:rPr lang="en-AU" dirty="0" smtClean="0"/>
              <a:t> </a:t>
            </a:r>
            <a:r>
              <a:rPr lang="en-AU" dirty="0"/>
              <a:t>you get taxed at the top marginal tax rate. </a:t>
            </a:r>
            <a:r>
              <a:rPr lang="en-AU" dirty="0" smtClean="0"/>
              <a:t> </a:t>
            </a:r>
            <a:endParaRPr lang="en-AU" dirty="0"/>
          </a:p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66911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399266"/>
            <a:ext cx="6406654" cy="39654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36074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Example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If your taxable income is $30 000 per year, the tax is $2,242.  This is calculated as follows:</a:t>
            </a:r>
          </a:p>
          <a:p>
            <a:endParaRPr lang="en-AU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3939192"/>
              </p:ext>
            </p:extLst>
          </p:nvPr>
        </p:nvGraphicFramePr>
        <p:xfrm>
          <a:off x="179512" y="2996952"/>
          <a:ext cx="8784976" cy="33123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08639"/>
                <a:gridCol w="6476337"/>
              </a:tblGrid>
              <a:tr h="111223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2000" dirty="0">
                          <a:effectLst/>
                        </a:rPr>
                        <a:t>Taxable income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2000" dirty="0">
                          <a:effectLst/>
                        </a:rPr>
                        <a:t> </a:t>
                      </a:r>
                      <a:endParaRPr lang="en-AU" sz="2000" dirty="0">
                        <a:effectLst/>
                        <a:latin typeface="New Century Schlb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2000" dirty="0">
                          <a:effectLst/>
                        </a:rPr>
                        <a:t>Tax payable</a:t>
                      </a:r>
                      <a:endParaRPr lang="en-AU" sz="2000" dirty="0">
                        <a:effectLst/>
                        <a:latin typeface="New Century Schlb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305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$0 - $18 200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 </a:t>
                      </a:r>
                      <a:endParaRPr lang="en-AU" sz="2000">
                        <a:effectLst/>
                        <a:latin typeface="New Century Schlb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Nil</a:t>
                      </a:r>
                      <a:endParaRPr lang="en-AU" sz="2000">
                        <a:effectLst/>
                        <a:latin typeface="New Century Schlb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1223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$18 201 - $37 000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 </a:t>
                      </a:r>
                      <a:endParaRPr lang="en-AU" sz="2000">
                        <a:effectLst/>
                        <a:latin typeface="New Century Schlb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2000" dirty="0">
                          <a:effectLst/>
                        </a:rPr>
                        <a:t>$30 </a:t>
                      </a:r>
                      <a:r>
                        <a:rPr lang="en-AU" sz="2000" dirty="0" smtClean="0">
                          <a:effectLst/>
                        </a:rPr>
                        <a:t>000 - </a:t>
                      </a:r>
                      <a:r>
                        <a:rPr lang="en-AU" sz="2000" dirty="0">
                          <a:effectLst/>
                        </a:rPr>
                        <a:t>$18 201= $11 799  x 0.19 </a:t>
                      </a:r>
                      <a:endParaRPr lang="en-AU" sz="2000" dirty="0">
                        <a:effectLst/>
                        <a:latin typeface="New Century Schlb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739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2000">
                          <a:effectLst/>
                        </a:rPr>
                        <a:t>Total</a:t>
                      </a:r>
                      <a:endParaRPr lang="en-AU" sz="2000">
                        <a:effectLst/>
                        <a:latin typeface="New Century Schlb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2000" dirty="0">
                          <a:effectLst/>
                        </a:rPr>
                        <a:t>$2 242</a:t>
                      </a:r>
                      <a:endParaRPr lang="en-AU" sz="2000" dirty="0">
                        <a:effectLst/>
                        <a:latin typeface="New Century Schlbk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2925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Taxes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AU" sz="4000" i="1" dirty="0" smtClean="0"/>
              <a:t>‘The only sure thing in life are death and taxes’</a:t>
            </a:r>
            <a:endParaRPr lang="en-AU" sz="4000" i="1" dirty="0"/>
          </a:p>
        </p:txBody>
      </p:sp>
      <p:pic>
        <p:nvPicPr>
          <p:cNvPr id="1026" name="Picture 2" descr="C:\Users\Michael\AppData\Local\Microsoft\Windows\INetCache\IE\4HGP18TU\Wallet-256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3068960"/>
            <a:ext cx="2880320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39813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26128" y="620688"/>
            <a:ext cx="8260672" cy="827111"/>
          </a:xfrm>
        </p:spPr>
        <p:txBody>
          <a:bodyPr>
            <a:normAutofit fontScale="90000"/>
          </a:bodyPr>
          <a:lstStyle/>
          <a:p>
            <a:r>
              <a:rPr lang="en-AU" sz="3100" dirty="0"/>
              <a:t>Calculate </a:t>
            </a:r>
            <a:r>
              <a:rPr lang="en-AU" sz="3100" dirty="0" smtClean="0"/>
              <a:t>THE tax </a:t>
            </a:r>
            <a:r>
              <a:rPr lang="en-AU" sz="3100" dirty="0"/>
              <a:t>on the following taxable incomes. </a:t>
            </a:r>
            <a:r>
              <a:rPr lang="en-AU" dirty="0"/>
              <a:t/>
            </a:r>
            <a:br>
              <a:rPr lang="en-AU" dirty="0"/>
            </a:br>
            <a:endParaRPr lang="en-AU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082451"/>
              </p:ext>
            </p:extLst>
          </p:nvPr>
        </p:nvGraphicFramePr>
        <p:xfrm>
          <a:off x="395536" y="1916832"/>
          <a:ext cx="82296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2011680">
                <a:tc>
                  <a:txBody>
                    <a:bodyPr/>
                    <a:lstStyle/>
                    <a:p>
                      <a:r>
                        <a:rPr lang="en-AU" dirty="0" smtClean="0"/>
                        <a:t>$35,700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$60,000</a:t>
                      </a:r>
                    </a:p>
                    <a:p>
                      <a:endParaRPr lang="en-AU" dirty="0" smtClean="0"/>
                    </a:p>
                    <a:p>
                      <a:endParaRPr lang="en-AU" dirty="0" smtClean="0"/>
                    </a:p>
                    <a:p>
                      <a:endParaRPr lang="en-AU" dirty="0" smtClean="0"/>
                    </a:p>
                    <a:p>
                      <a:endParaRPr lang="en-AU" dirty="0" smtClean="0"/>
                    </a:p>
                    <a:p>
                      <a:endParaRPr lang="en-AU" dirty="0" smtClean="0"/>
                    </a:p>
                    <a:p>
                      <a:endParaRPr lang="en-AU" dirty="0" smtClean="0"/>
                    </a:p>
                    <a:p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$82,400 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$120,00</a:t>
                      </a:r>
                    </a:p>
                    <a:p>
                      <a:endParaRPr lang="en-AU" dirty="0" smtClean="0"/>
                    </a:p>
                    <a:p>
                      <a:endParaRPr lang="en-AU" dirty="0" smtClean="0"/>
                    </a:p>
                    <a:p>
                      <a:endParaRPr lang="en-AU" dirty="0" smtClean="0"/>
                    </a:p>
                    <a:p>
                      <a:endParaRPr lang="en-AU" dirty="0" smtClean="0"/>
                    </a:p>
                    <a:p>
                      <a:endParaRPr lang="en-AU" dirty="0" smtClean="0"/>
                    </a:p>
                    <a:p>
                      <a:endParaRPr lang="en-AU" dirty="0" smtClean="0"/>
                    </a:p>
                    <a:p>
                      <a:endParaRPr lang="en-A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362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TAX EXEMPTIONS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2800" dirty="0"/>
              <a:t>P</a:t>
            </a:r>
            <a:r>
              <a:rPr lang="en-AU" sz="2800" dirty="0" smtClean="0"/>
              <a:t>eople </a:t>
            </a:r>
            <a:r>
              <a:rPr lang="en-AU" sz="2800" dirty="0"/>
              <a:t>who earn less than $18 200 per year do not need to pay any </a:t>
            </a:r>
            <a:r>
              <a:rPr lang="en-AU" sz="2800" dirty="0" smtClean="0"/>
              <a:t>tax -  </a:t>
            </a:r>
            <a:r>
              <a:rPr lang="en-AU" sz="2800" b="1" dirty="0"/>
              <a:t>tax-free threshold</a:t>
            </a:r>
            <a:r>
              <a:rPr lang="en-AU" sz="2800" dirty="0"/>
              <a:t>. </a:t>
            </a:r>
            <a:endParaRPr lang="en-AU" sz="2800" dirty="0" smtClean="0"/>
          </a:p>
          <a:p>
            <a:r>
              <a:rPr lang="en-AU" sz="2800" dirty="0" smtClean="0"/>
              <a:t>People </a:t>
            </a:r>
            <a:r>
              <a:rPr lang="en-AU" sz="2800" dirty="0"/>
              <a:t>who receive certain pensions, such as the disability pension, do not need to pay any </a:t>
            </a:r>
            <a:r>
              <a:rPr lang="en-AU" sz="2800" dirty="0" smtClean="0"/>
              <a:t>tax. </a:t>
            </a:r>
          </a:p>
          <a:p>
            <a:r>
              <a:rPr lang="en-AU" sz="2800" dirty="0"/>
              <a:t>R</a:t>
            </a:r>
            <a:r>
              <a:rPr lang="en-AU" sz="2800" dirty="0" smtClean="0"/>
              <a:t>eligious</a:t>
            </a:r>
            <a:r>
              <a:rPr lang="en-AU" sz="2800" dirty="0"/>
              <a:t>, charitable, scientific and educational organisations are also exempt from paying tax.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7153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OFFSETS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AU" sz="2800" b="1" dirty="0" smtClean="0"/>
              <a:t>Offsets</a:t>
            </a:r>
            <a:r>
              <a:rPr lang="en-AU" sz="2800" dirty="0" smtClean="0"/>
              <a:t> directly </a:t>
            </a:r>
            <a:r>
              <a:rPr lang="en-AU" sz="2800" dirty="0"/>
              <a:t>reduce the amount of </a:t>
            </a:r>
            <a:r>
              <a:rPr lang="en-AU" sz="2800" dirty="0" smtClean="0"/>
              <a:t>tax payable </a:t>
            </a:r>
            <a:r>
              <a:rPr lang="en-AU" sz="2800" dirty="0"/>
              <a:t>on your taxable income</a:t>
            </a:r>
            <a:r>
              <a:rPr lang="en-AU" sz="2800" dirty="0" smtClean="0"/>
              <a:t>. </a:t>
            </a:r>
          </a:p>
          <a:p>
            <a:endParaRPr lang="en-AU" dirty="0" smtClean="0"/>
          </a:p>
          <a:p>
            <a:endParaRPr lang="en-AU" dirty="0"/>
          </a:p>
          <a:p>
            <a:endParaRPr lang="en-AU" dirty="0" smtClean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43429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PROCESS OF paying income tax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AU" sz="2800" dirty="0" smtClean="0"/>
              <a:t>Employer deducts tax from employee and sends it to ATO. Known as PAYG (Pay As You Go). </a:t>
            </a:r>
          </a:p>
          <a:p>
            <a:r>
              <a:rPr lang="en-AU" sz="2800" dirty="0" smtClean="0"/>
              <a:t>End of financial year employee receives group certificate detailing gross earnings and tax paid. </a:t>
            </a:r>
          </a:p>
          <a:p>
            <a:r>
              <a:rPr lang="en-AU" sz="2800" dirty="0" smtClean="0"/>
              <a:t>Employee completes tax return  including all income and deductions. </a:t>
            </a:r>
          </a:p>
          <a:p>
            <a:r>
              <a:rPr lang="en-AU" sz="2800" dirty="0" smtClean="0"/>
              <a:t>If not enough tax paid employee must pay extra or if too much has been paid employee receives a refund. 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1073872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is Tax?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200" dirty="0" smtClean="0"/>
              <a:t>Money governments </a:t>
            </a:r>
            <a:r>
              <a:rPr lang="en-AU" sz="3200" dirty="0"/>
              <a:t>collect to pay for services they provide to the community. </a:t>
            </a:r>
            <a:endParaRPr lang="en-AU" sz="3200" dirty="0" smtClean="0"/>
          </a:p>
          <a:p>
            <a:r>
              <a:rPr lang="en-AU" sz="3200" dirty="0" smtClean="0"/>
              <a:t>The </a:t>
            </a:r>
            <a:r>
              <a:rPr lang="en-AU" sz="3200" dirty="0" smtClean="0"/>
              <a:t>Australian Taxation Office (ATO) </a:t>
            </a:r>
            <a:r>
              <a:rPr lang="en-AU" sz="3200" dirty="0"/>
              <a:t>is responsible for the administration of the tax system in Australia. </a:t>
            </a:r>
          </a:p>
        </p:txBody>
      </p:sp>
    </p:spTree>
    <p:extLst>
      <p:ext uri="{BB962C8B-B14F-4D97-AF65-F5344CB8AC3E}">
        <p14:creationId xmlns:p14="http://schemas.microsoft.com/office/powerpoint/2010/main" val="3906337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IS TAX?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3600" dirty="0"/>
              <a:t>Collected from individuals and businesses. </a:t>
            </a:r>
            <a:endParaRPr lang="en-AU" sz="3600" dirty="0" smtClean="0"/>
          </a:p>
          <a:p>
            <a:r>
              <a:rPr lang="en-AU" sz="3600" dirty="0" smtClean="0"/>
              <a:t>Must complete an income tax return each financial year. </a:t>
            </a:r>
          </a:p>
          <a:p>
            <a:r>
              <a:rPr lang="en-AU" sz="3600" dirty="0" smtClean="0"/>
              <a:t>Financial year is from 1 </a:t>
            </a:r>
            <a:r>
              <a:rPr lang="en-AU" sz="3600" dirty="0"/>
              <a:t>J</a:t>
            </a:r>
            <a:r>
              <a:rPr lang="en-AU" sz="3600" dirty="0" smtClean="0"/>
              <a:t>uly to 30 June. </a:t>
            </a:r>
            <a:endParaRPr lang="en-AU" sz="3600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87886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Types of Taxes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72744"/>
          </a:xfrm>
        </p:spPr>
        <p:txBody>
          <a:bodyPr>
            <a:normAutofit fontScale="85000" lnSpcReduction="20000"/>
          </a:bodyPr>
          <a:lstStyle/>
          <a:p>
            <a:r>
              <a:rPr lang="en-AU" sz="3600" dirty="0"/>
              <a:t>The Australian Government collects a number of taxes including the following:</a:t>
            </a:r>
          </a:p>
          <a:p>
            <a:pPr lvl="1"/>
            <a:r>
              <a:rPr lang="en-AU" sz="3100" dirty="0"/>
              <a:t>Income Tax – money paid by individuals on how much they earn.</a:t>
            </a:r>
          </a:p>
          <a:p>
            <a:pPr lvl="1"/>
            <a:r>
              <a:rPr lang="en-AU" sz="3100" dirty="0"/>
              <a:t>Goods and Services Tax (GST) – 10% on processed goods and services. </a:t>
            </a:r>
          </a:p>
          <a:p>
            <a:pPr lvl="1"/>
            <a:r>
              <a:rPr lang="en-AU" sz="3100" dirty="0"/>
              <a:t>Company Tax – </a:t>
            </a:r>
            <a:r>
              <a:rPr lang="en-AU" sz="3100" dirty="0" smtClean="0"/>
              <a:t>30</a:t>
            </a:r>
            <a:r>
              <a:rPr lang="en-AU" sz="3100" dirty="0"/>
              <a:t>% flat rate of tax paid by companies on the income they earn</a:t>
            </a:r>
            <a:r>
              <a:rPr lang="en-AU" sz="3100" dirty="0" smtClean="0"/>
              <a:t>.</a:t>
            </a:r>
          </a:p>
          <a:p>
            <a:pPr lvl="1"/>
            <a:r>
              <a:rPr lang="en-AU" sz="3100" dirty="0" smtClean="0"/>
              <a:t>Capital Gains Tax – paid on profits </a:t>
            </a:r>
            <a:r>
              <a:rPr lang="en-AU" sz="3100" dirty="0"/>
              <a:t>from the sale of property or an investment</a:t>
            </a:r>
            <a:r>
              <a:rPr lang="en-AU" sz="3100" dirty="0" smtClean="0"/>
              <a:t>.</a:t>
            </a:r>
          </a:p>
          <a:p>
            <a:pPr lvl="1"/>
            <a:r>
              <a:rPr lang="en-AU" sz="3100" dirty="0" smtClean="0"/>
              <a:t>Fringe Benefits Tax – paid on </a:t>
            </a:r>
            <a:r>
              <a:rPr lang="en-AU" sz="3100" dirty="0"/>
              <a:t>non-cash benefits that an employer provides </a:t>
            </a:r>
            <a:r>
              <a:rPr lang="en-AU" sz="3100" dirty="0" smtClean="0"/>
              <a:t>“in </a:t>
            </a:r>
            <a:r>
              <a:rPr lang="en-AU" sz="3100" dirty="0"/>
              <a:t>respect of </a:t>
            </a:r>
            <a:r>
              <a:rPr lang="en-AU" sz="3100" dirty="0" smtClean="0"/>
              <a:t>employment”. </a:t>
            </a:r>
            <a:endParaRPr lang="en-AU" sz="3100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01569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19464"/>
            <a:ext cx="7992888" cy="6336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87191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/>
          <a:srcRect t="17437"/>
          <a:stretch>
            <a:fillRect/>
          </a:stretch>
        </p:blipFill>
        <p:spPr bwMode="auto">
          <a:xfrm>
            <a:off x="1043608" y="1700808"/>
            <a:ext cx="7128792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6128" y="764704"/>
            <a:ext cx="8260672" cy="683095"/>
          </a:xfrm>
        </p:spPr>
        <p:txBody>
          <a:bodyPr>
            <a:normAutofit fontScale="90000"/>
          </a:bodyPr>
          <a:lstStyle/>
          <a:p>
            <a:r>
              <a:rPr lang="en-AU" dirty="0"/>
              <a:t>How do governments use the revenue they collect?</a:t>
            </a:r>
            <a:br>
              <a:rPr lang="en-AU" dirty="0"/>
            </a:b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2489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TAX CLASSIFICATION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sz="2800" b="1" dirty="0"/>
              <a:t>Progressive taxes </a:t>
            </a:r>
            <a:r>
              <a:rPr lang="en-US" sz="2800" dirty="0"/>
              <a:t>– the higher the income, the higher the percentage of tax paid. </a:t>
            </a:r>
            <a:r>
              <a:rPr lang="en-US" sz="2800" dirty="0" err="1" smtClean="0"/>
              <a:t>Eg</a:t>
            </a:r>
            <a:r>
              <a:rPr lang="en-US" sz="2800" dirty="0" smtClean="0"/>
              <a:t>. Income tax.</a:t>
            </a:r>
            <a:endParaRPr lang="en-AU" sz="2800" dirty="0"/>
          </a:p>
          <a:p>
            <a:pPr lvl="0"/>
            <a:r>
              <a:rPr lang="en-US" sz="2800" b="1" dirty="0"/>
              <a:t>Proportional taxes </a:t>
            </a:r>
            <a:r>
              <a:rPr lang="en-US" sz="2800" dirty="0"/>
              <a:t>– the same percentage is levied, regardless of the level of income.  </a:t>
            </a:r>
            <a:r>
              <a:rPr lang="en-US" sz="2800" dirty="0" err="1" smtClean="0"/>
              <a:t>Eg</a:t>
            </a:r>
            <a:r>
              <a:rPr lang="en-US" sz="2800" dirty="0" smtClean="0"/>
              <a:t>. Company tax. </a:t>
            </a:r>
          </a:p>
          <a:p>
            <a:pPr lvl="0"/>
            <a:r>
              <a:rPr lang="en-US" sz="2800" b="1" dirty="0" smtClean="0"/>
              <a:t>Regressive </a:t>
            </a:r>
            <a:r>
              <a:rPr lang="en-US" sz="2800" b="1" dirty="0"/>
              <a:t>taxes </a:t>
            </a:r>
            <a:r>
              <a:rPr lang="en-US" sz="2800" dirty="0"/>
              <a:t>– the same dollar amount of tax is paid, regardless of the level of income.  </a:t>
            </a:r>
            <a:r>
              <a:rPr lang="en-US" sz="2800" dirty="0" err="1" smtClean="0"/>
              <a:t>Eg</a:t>
            </a:r>
            <a:r>
              <a:rPr lang="en-US" sz="2800" dirty="0" smtClean="0"/>
              <a:t>. The </a:t>
            </a:r>
            <a:r>
              <a:rPr lang="en-US" sz="2800" dirty="0"/>
              <a:t>levy on passengers at airports is a regressive tax.</a:t>
            </a:r>
            <a:endParaRPr lang="en-AU" sz="2800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18345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INCOME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3200" b="1" dirty="0"/>
              <a:t>Income </a:t>
            </a:r>
            <a:r>
              <a:rPr lang="en-AU" sz="3200" dirty="0"/>
              <a:t>is generally defined as the regular receipt of money. </a:t>
            </a:r>
            <a:endParaRPr lang="en-AU" sz="3200" dirty="0" smtClean="0"/>
          </a:p>
          <a:p>
            <a:endParaRPr lang="en-AU" sz="3200" dirty="0"/>
          </a:p>
          <a:p>
            <a:r>
              <a:rPr lang="en-AU" sz="3200" b="1" dirty="0"/>
              <a:t>Gross income </a:t>
            </a:r>
            <a:r>
              <a:rPr lang="en-AU" sz="3200" dirty="0"/>
              <a:t>- income before taxes and deductions. </a:t>
            </a:r>
          </a:p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113295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228</TotalTime>
  <Words>837</Words>
  <Application>Microsoft Office PowerPoint</Application>
  <PresentationFormat>On-screen Show (4:3)</PresentationFormat>
  <Paragraphs>100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Apothecary</vt:lpstr>
      <vt:lpstr>Taxation</vt:lpstr>
      <vt:lpstr>Taxes</vt:lpstr>
      <vt:lpstr>What is Tax?</vt:lpstr>
      <vt:lpstr>WHAT IS TAX?</vt:lpstr>
      <vt:lpstr>Types of Taxes</vt:lpstr>
      <vt:lpstr>PowerPoint Presentation</vt:lpstr>
      <vt:lpstr>How do governments use the revenue they collect? </vt:lpstr>
      <vt:lpstr>TAX CLASSIFICATION</vt:lpstr>
      <vt:lpstr>INCOME </vt:lpstr>
      <vt:lpstr>ASSESSABLE INCOME</vt:lpstr>
      <vt:lpstr>PowerPoint Presentation</vt:lpstr>
      <vt:lpstr>Taxable income</vt:lpstr>
      <vt:lpstr>EXERCISE</vt:lpstr>
      <vt:lpstr>PowerPoint Presentation</vt:lpstr>
      <vt:lpstr>BRAINSTORM</vt:lpstr>
      <vt:lpstr>Deductions</vt:lpstr>
      <vt:lpstr>Income tax rates</vt:lpstr>
      <vt:lpstr>PowerPoint Presentation</vt:lpstr>
      <vt:lpstr>Example</vt:lpstr>
      <vt:lpstr>Calculate THE tax on the following taxable incomes.  </vt:lpstr>
      <vt:lpstr>TAX EXEMPTIONS</vt:lpstr>
      <vt:lpstr>OFFSETS</vt:lpstr>
      <vt:lpstr>PROCESS OF paying income tax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Taxation</dc:title>
  <dc:creator>BARTOSIAK Michael</dc:creator>
  <cp:lastModifiedBy>Michael</cp:lastModifiedBy>
  <cp:revision>17</cp:revision>
  <dcterms:created xsi:type="dcterms:W3CDTF">2016-10-12T04:48:36Z</dcterms:created>
  <dcterms:modified xsi:type="dcterms:W3CDTF">2016-10-18T13:30:36Z</dcterms:modified>
</cp:coreProperties>
</file>