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321" r:id="rId3"/>
    <p:sldId id="322" r:id="rId4"/>
    <p:sldId id="326" r:id="rId5"/>
    <p:sldId id="328" r:id="rId6"/>
    <p:sldId id="329" r:id="rId7"/>
    <p:sldId id="327" r:id="rId8"/>
    <p:sldId id="325" r:id="rId9"/>
    <p:sldId id="323" r:id="rId10"/>
    <p:sldId id="333" r:id="rId11"/>
    <p:sldId id="324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Lucida Sans Unicod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Lucida Sans Unicod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Lucida Sans Unicod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Lucida Sans Unicod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Lucida Sans Unicode" pitchFamily="34" charset="0"/>
        <a:ea typeface="+mn-ea"/>
        <a:cs typeface="+mn-cs"/>
      </a:defRPr>
    </a:lvl5pPr>
    <a:lvl6pPr marL="2286000" algn="l" defTabSz="914400" rtl="0" eaLnBrk="1" latinLnBrk="0" hangingPunct="1">
      <a:defRPr sz="2700" kern="1200">
        <a:solidFill>
          <a:schemeClr val="tx1"/>
        </a:solidFill>
        <a:latin typeface="Lucida Sans Unicode" pitchFamily="34" charset="0"/>
        <a:ea typeface="+mn-ea"/>
        <a:cs typeface="+mn-cs"/>
      </a:defRPr>
    </a:lvl6pPr>
    <a:lvl7pPr marL="2743200" algn="l" defTabSz="914400" rtl="0" eaLnBrk="1" latinLnBrk="0" hangingPunct="1">
      <a:defRPr sz="2700" kern="1200">
        <a:solidFill>
          <a:schemeClr val="tx1"/>
        </a:solidFill>
        <a:latin typeface="Lucida Sans Unicode" pitchFamily="34" charset="0"/>
        <a:ea typeface="+mn-ea"/>
        <a:cs typeface="+mn-cs"/>
      </a:defRPr>
    </a:lvl7pPr>
    <a:lvl8pPr marL="3200400" algn="l" defTabSz="914400" rtl="0" eaLnBrk="1" latinLnBrk="0" hangingPunct="1">
      <a:defRPr sz="2700" kern="1200">
        <a:solidFill>
          <a:schemeClr val="tx1"/>
        </a:solidFill>
        <a:latin typeface="Lucida Sans Unicode" pitchFamily="34" charset="0"/>
        <a:ea typeface="+mn-ea"/>
        <a:cs typeface="+mn-cs"/>
      </a:defRPr>
    </a:lvl8pPr>
    <a:lvl9pPr marL="3657600" algn="l" defTabSz="914400" rtl="0" eaLnBrk="1" latinLnBrk="0" hangingPunct="1">
      <a:defRPr sz="2700" kern="1200">
        <a:solidFill>
          <a:schemeClr val="tx1"/>
        </a:solidFill>
        <a:latin typeface="Lucida Sans Unicod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628" autoAdjust="0"/>
  </p:normalViewPr>
  <p:slideViewPr>
    <p:cSldViewPr>
      <p:cViewPr varScale="1">
        <p:scale>
          <a:sx n="54" d="100"/>
          <a:sy n="54" d="100"/>
        </p:scale>
        <p:origin x="-128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</a:defRPr>
            </a:lvl1pPr>
          </a:lstStyle>
          <a:p>
            <a:pPr>
              <a:defRPr/>
            </a:pPr>
            <a:fld id="{C25AC686-160F-4276-9A0E-08AB57622CD5}" type="datetimeFigureOut">
              <a:rPr lang="en-AU"/>
              <a:pPr>
                <a:defRPr/>
              </a:pPr>
              <a:t>5/05/2016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AU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AU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</a:defRPr>
            </a:lvl1pPr>
          </a:lstStyle>
          <a:p>
            <a:pPr>
              <a:defRPr/>
            </a:pPr>
            <a:fld id="{81560A74-4941-4C34-B510-432ABD72C826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755789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sz="1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7E95CA-67E0-4DC5-8242-205899DDE1AC}" type="slidenum">
              <a:rPr lang="en-A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A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sz="1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7E95CA-67E0-4DC5-8242-205899DDE1AC}" type="slidenum">
              <a:rPr lang="en-A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A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sz="1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7E95CA-67E0-4DC5-8242-205899DDE1AC}" type="slidenum">
              <a:rPr lang="en-A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A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sz="1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7E95CA-67E0-4DC5-8242-205899DDE1AC}" type="slidenum">
              <a:rPr lang="en-A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A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sz="1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7E95CA-67E0-4DC5-8242-205899DDE1AC}" type="slidenum">
              <a:rPr lang="en-A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A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sz="1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7E95CA-67E0-4DC5-8242-205899DDE1AC}" type="slidenum">
              <a:rPr lang="en-A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A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sz="1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7E95CA-67E0-4DC5-8242-205899DDE1AC}" type="slidenum">
              <a:rPr lang="en-A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A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sz="1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7E95CA-67E0-4DC5-8242-205899DDE1AC}" type="slidenum">
              <a:rPr lang="en-A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A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sz="1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7E95CA-67E0-4DC5-8242-205899DDE1AC}" type="slidenum">
              <a:rPr lang="en-A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9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</a:endParaRPr>
            </a:p>
          </p:txBody>
        </p:sp>
        <p:sp>
          <p:nvSpPr>
            <p:cNvPr id="8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/>
            </a:p>
          </p:txBody>
        </p:sp>
        <p:cxnSp>
          <p:nvCxnSpPr>
            <p:cNvPr id="10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26531E7-EE9D-4026-B647-6E0229781E3C}" type="datetimeFigureOut">
              <a:rPr lang="en-AU"/>
              <a:pPr>
                <a:defRPr/>
              </a:pPr>
              <a:t>5/05/2016</a:t>
            </a:fld>
            <a:endParaRPr lang="en-AU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AU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0DECF80A-EBC8-4DEF-BD13-CB6EA9489CD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AB6804-479B-4927-959E-6CAA7CFDED9C}" type="datetimeFigureOut">
              <a:rPr lang="en-AU"/>
              <a:pPr>
                <a:defRPr/>
              </a:pPr>
              <a:t>5/05/2016</a:t>
            </a:fld>
            <a:endParaRPr lang="en-A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A741E-48DF-491E-A48A-829CCA91728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904F8-B742-40C4-95F2-FC34DBC35397}" type="datetimeFigureOut">
              <a:rPr lang="en-AU"/>
              <a:pPr>
                <a:defRPr/>
              </a:pPr>
              <a:t>5/05/2016</a:t>
            </a:fld>
            <a:endParaRPr lang="en-A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753A8E-9F7D-430E-B9B0-981C4C8E034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1BD2CB-5427-4B58-A591-DC25161F66C9}" type="datetimeFigureOut">
              <a:rPr lang="en-AU"/>
              <a:pPr>
                <a:defRPr/>
              </a:pPr>
              <a:t>5/05/2016</a:t>
            </a:fld>
            <a:endParaRPr lang="en-A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00E9DD-48A1-4C1A-AFA4-192147474D2B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6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5" name="Chevron 7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9915B23-E702-459E-A8DF-6C55FD7F06DB}" type="datetimeFigureOut">
              <a:rPr lang="en-AU"/>
              <a:pPr>
                <a:defRPr/>
              </a:pPr>
              <a:t>5/05/2016</a:t>
            </a:fld>
            <a:endParaRPr lang="en-A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A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5D483A3-0950-4942-86CC-F561BCD42206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F8D8386-EF2A-4853-80DB-CC656794319F}" type="datetimeFigureOut">
              <a:rPr lang="en-AU"/>
              <a:pPr>
                <a:defRPr/>
              </a:pPr>
              <a:t>5/05/2016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48156DF-1622-483E-A293-CB9C247A2DB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A429735-35C6-4449-A748-6AB4F4FA8D49}" type="datetimeFigureOut">
              <a:rPr lang="en-AU"/>
              <a:pPr>
                <a:defRPr/>
              </a:pPr>
              <a:t>5/05/2016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7AF7449-957E-4497-A9B1-9F0AA7A7201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9285363-3907-4DBB-BA9D-718C8F1ED157}" type="datetimeFigureOut">
              <a:rPr lang="en-AU"/>
              <a:pPr>
                <a:defRPr/>
              </a:pPr>
              <a:t>5/05/2016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6A8E0C1-6312-4F3D-96DC-DEBE0F80BF5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89028-F2B2-47D6-8387-264F17D300E5}" type="datetimeFigureOut">
              <a:rPr lang="en-AU"/>
              <a:pPr>
                <a:defRPr/>
              </a:pPr>
              <a:t>5/05/2016</a:t>
            </a:fld>
            <a:endParaRPr lang="en-AU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B4C97A-BABA-4C90-93F9-038CD205361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D80BBA7-28FF-46B2-9344-F9AC650319B0}" type="datetimeFigureOut">
              <a:rPr lang="en-AU"/>
              <a:pPr>
                <a:defRPr/>
              </a:pPr>
              <a:t>5/05/2016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BC71ADC-83A1-4707-BF46-73922AF2459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7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</a:endParaRPr>
          </a:p>
        </p:txBody>
      </p:sp>
      <p:sp>
        <p:nvSpPr>
          <p:cNvPr id="6" name="Freeform 8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</a:endParaRPr>
          </a:p>
        </p:txBody>
      </p:sp>
      <p:sp>
        <p:nvSpPr>
          <p:cNvPr id="7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cxnSp>
        <p:nvCxnSpPr>
          <p:cNvPr id="8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11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0" name="Chevron 12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4D1FE0F-637D-4DC4-B20F-3204BC48A4C1}" type="datetimeFigureOut">
              <a:rPr lang="en-AU"/>
              <a:pPr>
                <a:defRPr/>
              </a:pPr>
              <a:t>5/05/2016</a:t>
            </a:fld>
            <a:endParaRPr lang="en-AU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AU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F60A5E3C-D2ED-4645-B063-22280C41909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B554348A-4B3B-472C-BC20-A08B82D7EC78}" type="datetimeFigureOut">
              <a:rPr lang="en-AU"/>
              <a:pPr>
                <a:defRPr/>
              </a:pPr>
              <a:t>5/05/2016</a:t>
            </a:fld>
            <a:endParaRPr lang="en-A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n-A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1000" b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A90CBD44-199B-4D5A-A6DC-9ABFB1791B01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8" r:id="rId2"/>
    <p:sldLayoutId id="2147483673" r:id="rId3"/>
    <p:sldLayoutId id="2147483674" r:id="rId4"/>
    <p:sldLayoutId id="2147483675" r:id="rId5"/>
    <p:sldLayoutId id="2147483676" r:id="rId6"/>
    <p:sldLayoutId id="2147483669" r:id="rId7"/>
    <p:sldLayoutId id="2147483677" r:id="rId8"/>
    <p:sldLayoutId id="2147483678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tx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tx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tx1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tx1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tx1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sz="6600" dirty="0" smtClean="0"/>
              <a:t>Australian Cohesion</a:t>
            </a:r>
            <a:endParaRPr lang="en-AU" sz="6600" dirty="0"/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eaLnBrk="1" hangingPunct="1"/>
            <a:r>
              <a:rPr lang="en-AU" dirty="0" smtClean="0"/>
              <a:t>Civics and Citizenship</a:t>
            </a:r>
          </a:p>
        </p:txBody>
      </p:sp>
      <p:pic>
        <p:nvPicPr>
          <p:cNvPr id="21506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619250" cy="1885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8175" y="0"/>
            <a:ext cx="9272679" cy="7029400"/>
          </a:xfrm>
        </p:spPr>
      </p:pic>
      <p:sp>
        <p:nvSpPr>
          <p:cNvPr id="4" name="AutoShape 2" descr="http://content.jacplus.com.au/secure/ebooks/07303/0730314294/images/lightwindow/5_source-0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8798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218487" cy="4306887"/>
          </a:xfrm>
        </p:spPr>
        <p:txBody>
          <a:bodyPr>
            <a:normAutofit/>
          </a:bodyPr>
          <a:lstStyle/>
          <a:p>
            <a:pPr algn="just" eaLnBrk="1" hangingPunct="1">
              <a:buFont typeface="Wingdings 3" pitchFamily="18" charset="2"/>
              <a:buNone/>
            </a:pPr>
            <a:endParaRPr lang="en-AU" sz="2200" dirty="0" smtClean="0"/>
          </a:p>
          <a:p>
            <a:r>
              <a:rPr lang="en-AU" sz="2400" dirty="0"/>
              <a:t>Australian society largely follows the rule of law, resulting in the majority of our communities remaining safe and </a:t>
            </a:r>
            <a:r>
              <a:rPr lang="en-AU" sz="2400" dirty="0" smtClean="0"/>
              <a:t>peaceful</a:t>
            </a:r>
          </a:p>
          <a:p>
            <a:endParaRPr lang="en-AU" sz="2400" dirty="0"/>
          </a:p>
          <a:p>
            <a:r>
              <a:rPr lang="en-AU" sz="2400" dirty="0" smtClean="0"/>
              <a:t>The only time martial law was declared was during the Eureka Stockade</a:t>
            </a:r>
          </a:p>
          <a:p>
            <a:endParaRPr lang="en-AU" sz="2400" dirty="0"/>
          </a:p>
          <a:p>
            <a:r>
              <a:rPr lang="en-AU" sz="2400" dirty="0" smtClean="0"/>
              <a:t>A major recent time when lawless has threatened our society was during the 2005 Cronulla Riots. </a:t>
            </a:r>
            <a:endParaRPr lang="en-AU" sz="2000" dirty="0" smtClean="0"/>
          </a:p>
          <a:p>
            <a:pPr algn="just" eaLnBrk="1" hangingPunct="1">
              <a:buNone/>
            </a:pPr>
            <a:endParaRPr lang="en-AU" sz="2400" dirty="0" smtClean="0"/>
          </a:p>
          <a:p>
            <a:pPr algn="just" eaLnBrk="1" hangingPunct="1"/>
            <a:endParaRPr lang="en-AU" sz="1500" dirty="0" smtClean="0"/>
          </a:p>
          <a:p>
            <a:pPr lvl="1" algn="just" eaLnBrk="1" hangingPunct="1">
              <a:buFont typeface="Verdana" pitchFamily="34" charset="0"/>
              <a:buNone/>
            </a:pPr>
            <a:endParaRPr lang="en-AU" sz="1900" dirty="0" smtClean="0"/>
          </a:p>
          <a:p>
            <a:pPr algn="just" eaLnBrk="1" hangingPunct="1"/>
            <a:endParaRPr lang="en-AU" sz="2200" dirty="0" smtClean="0"/>
          </a:p>
          <a:p>
            <a:pPr eaLnBrk="1" hangingPunct="1"/>
            <a:endParaRPr lang="en-AU" sz="25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9176" cy="115699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dirty="0" smtClean="0"/>
              <a:t>Lawlessness</a:t>
            </a:r>
            <a:endParaRPr lang="en-AU" dirty="0"/>
          </a:p>
        </p:txBody>
      </p:sp>
      <p:pic>
        <p:nvPicPr>
          <p:cNvPr id="5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619250" cy="188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43297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218487" cy="4306887"/>
          </a:xfrm>
        </p:spPr>
        <p:txBody>
          <a:bodyPr>
            <a:normAutofit/>
          </a:bodyPr>
          <a:lstStyle/>
          <a:p>
            <a:pPr algn="just" eaLnBrk="1" hangingPunct="1">
              <a:buFont typeface="Wingdings 3" pitchFamily="18" charset="2"/>
              <a:buNone/>
            </a:pPr>
            <a:endParaRPr lang="en-AU" sz="2200" dirty="0" smtClean="0"/>
          </a:p>
          <a:p>
            <a:r>
              <a:rPr lang="en-AU" sz="2400" dirty="0"/>
              <a:t>Australian communities tend to take democracy for granted. </a:t>
            </a:r>
            <a:endParaRPr lang="en-AU" sz="2400" dirty="0" smtClean="0"/>
          </a:p>
          <a:p>
            <a:endParaRPr lang="en-AU" sz="2400" dirty="0"/>
          </a:p>
          <a:p>
            <a:r>
              <a:rPr lang="en-AU" sz="2400" dirty="0" smtClean="0"/>
              <a:t>However, if you examine history, many societies and political systems have fallen – even those that appeared stable</a:t>
            </a:r>
          </a:p>
          <a:p>
            <a:endParaRPr lang="en-AU" sz="2400" dirty="0"/>
          </a:p>
          <a:p>
            <a:pPr algn="just" eaLnBrk="1" hangingPunct="1">
              <a:buNone/>
            </a:pPr>
            <a:endParaRPr lang="en-AU" sz="2400" dirty="0" smtClean="0"/>
          </a:p>
          <a:p>
            <a:pPr algn="just" eaLnBrk="1" hangingPunct="1"/>
            <a:endParaRPr lang="en-AU" sz="1500" dirty="0" smtClean="0"/>
          </a:p>
          <a:p>
            <a:pPr lvl="1" algn="just" eaLnBrk="1" hangingPunct="1">
              <a:buFont typeface="Verdana" pitchFamily="34" charset="0"/>
              <a:buNone/>
            </a:pPr>
            <a:endParaRPr lang="en-AU" sz="1900" dirty="0" smtClean="0"/>
          </a:p>
          <a:p>
            <a:pPr algn="just" eaLnBrk="1" hangingPunct="1"/>
            <a:endParaRPr lang="en-AU" sz="2200" dirty="0" smtClean="0"/>
          </a:p>
          <a:p>
            <a:pPr eaLnBrk="1" hangingPunct="1"/>
            <a:endParaRPr lang="en-AU" sz="25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9176" cy="115699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dirty="0" smtClean="0"/>
              <a:t>Overview</a:t>
            </a:r>
            <a:endParaRPr lang="en-AU" dirty="0"/>
          </a:p>
        </p:txBody>
      </p:sp>
      <p:pic>
        <p:nvPicPr>
          <p:cNvPr id="5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619250" cy="188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81517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424167" cy="4306887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buFont typeface="Wingdings 3" pitchFamily="18" charset="2"/>
              <a:buNone/>
            </a:pPr>
            <a:endParaRPr lang="en-AU" sz="2200" dirty="0" smtClean="0"/>
          </a:p>
          <a:p>
            <a:r>
              <a:rPr lang="en-AU" sz="2400" dirty="0"/>
              <a:t>The threats that a society faces may vary in terms of significance. </a:t>
            </a:r>
            <a:endParaRPr lang="en-AU" sz="2400" dirty="0" smtClean="0"/>
          </a:p>
          <a:p>
            <a:endParaRPr lang="en-AU" sz="2400" dirty="0"/>
          </a:p>
          <a:p>
            <a:r>
              <a:rPr lang="en-AU" sz="2400" dirty="0"/>
              <a:t>Some communities around the world are threatened by war and violence, others by poverty and </a:t>
            </a:r>
            <a:r>
              <a:rPr lang="en-AU" sz="2400" dirty="0" smtClean="0"/>
              <a:t>famine</a:t>
            </a:r>
          </a:p>
          <a:p>
            <a:endParaRPr lang="en-AU" sz="2400" dirty="0"/>
          </a:p>
          <a:p>
            <a:r>
              <a:rPr lang="en-AU" sz="2400" dirty="0" smtClean="0"/>
              <a:t>In Australia, the main threats to democracy are:</a:t>
            </a:r>
          </a:p>
          <a:p>
            <a:pPr lvl="1"/>
            <a:r>
              <a:rPr lang="en-AU" dirty="0"/>
              <a:t>organised crime</a:t>
            </a:r>
          </a:p>
          <a:p>
            <a:pPr lvl="1"/>
            <a:r>
              <a:rPr lang="en-AU" dirty="0"/>
              <a:t>vested interests</a:t>
            </a:r>
          </a:p>
          <a:p>
            <a:pPr lvl="1"/>
            <a:r>
              <a:rPr lang="en-AU" dirty="0"/>
              <a:t>corruption</a:t>
            </a:r>
          </a:p>
          <a:p>
            <a:pPr lvl="1"/>
            <a:r>
              <a:rPr lang="en-AU" dirty="0" smtClean="0"/>
              <a:t>lawlessness</a:t>
            </a:r>
            <a:endParaRPr lang="en-AU" dirty="0"/>
          </a:p>
          <a:p>
            <a:pPr lvl="1"/>
            <a:endParaRPr lang="en-AU" sz="2000" dirty="0" smtClean="0"/>
          </a:p>
          <a:p>
            <a:pPr algn="just" eaLnBrk="1" hangingPunct="1">
              <a:buNone/>
            </a:pPr>
            <a:endParaRPr lang="en-AU" sz="2400" dirty="0" smtClean="0"/>
          </a:p>
          <a:p>
            <a:pPr algn="just" eaLnBrk="1" hangingPunct="1"/>
            <a:endParaRPr lang="en-AU" sz="1500" dirty="0" smtClean="0"/>
          </a:p>
          <a:p>
            <a:pPr lvl="1" algn="just" eaLnBrk="1" hangingPunct="1">
              <a:buFont typeface="Verdana" pitchFamily="34" charset="0"/>
              <a:buNone/>
            </a:pPr>
            <a:endParaRPr lang="en-AU" sz="1900" dirty="0" smtClean="0"/>
          </a:p>
          <a:p>
            <a:pPr algn="just" eaLnBrk="1" hangingPunct="1"/>
            <a:endParaRPr lang="en-AU" sz="2200" dirty="0" smtClean="0"/>
          </a:p>
          <a:p>
            <a:pPr eaLnBrk="1" hangingPunct="1"/>
            <a:endParaRPr lang="en-AU" sz="25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9176" cy="115699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dirty="0" smtClean="0"/>
              <a:t>Threats</a:t>
            </a:r>
            <a:endParaRPr lang="en-AU" dirty="0"/>
          </a:p>
        </p:txBody>
      </p:sp>
      <p:pic>
        <p:nvPicPr>
          <p:cNvPr id="5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619250" cy="188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43297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218487" cy="4306887"/>
          </a:xfrm>
        </p:spPr>
        <p:txBody>
          <a:bodyPr>
            <a:normAutofit/>
          </a:bodyPr>
          <a:lstStyle/>
          <a:p>
            <a:pPr algn="just" eaLnBrk="1" hangingPunct="1">
              <a:buFont typeface="Wingdings 3" pitchFamily="18" charset="2"/>
              <a:buNone/>
            </a:pPr>
            <a:endParaRPr lang="en-AU" sz="2200" dirty="0" smtClean="0"/>
          </a:p>
          <a:p>
            <a:r>
              <a:rPr lang="en-AU" sz="2400" dirty="0"/>
              <a:t>According to the Australian Crime Commission, the major types of organised criminal activity can be classified into </a:t>
            </a:r>
            <a:r>
              <a:rPr lang="en-AU" sz="2400" dirty="0" smtClean="0"/>
              <a:t>two </a:t>
            </a:r>
            <a:r>
              <a:rPr lang="en-AU" sz="2400" dirty="0"/>
              <a:t>main groups</a:t>
            </a:r>
            <a:r>
              <a:rPr lang="en-AU" sz="2400" dirty="0" smtClean="0"/>
              <a:t>:</a:t>
            </a:r>
          </a:p>
          <a:p>
            <a:endParaRPr lang="en-AU" sz="2400" dirty="0" smtClean="0"/>
          </a:p>
          <a:p>
            <a:pPr lvl="1"/>
            <a:r>
              <a:rPr lang="en-AU" dirty="0"/>
              <a:t>criminal </a:t>
            </a:r>
            <a:r>
              <a:rPr lang="en-AU" dirty="0" smtClean="0"/>
              <a:t>syndicates</a:t>
            </a:r>
          </a:p>
          <a:p>
            <a:pPr lvl="1"/>
            <a:endParaRPr lang="en-AU" dirty="0"/>
          </a:p>
          <a:p>
            <a:pPr lvl="1"/>
            <a:r>
              <a:rPr lang="en-AU" dirty="0"/>
              <a:t>outlaw motorcycle </a:t>
            </a:r>
            <a:r>
              <a:rPr lang="en-AU" dirty="0" smtClean="0"/>
              <a:t>gangs</a:t>
            </a:r>
          </a:p>
          <a:p>
            <a:pPr lvl="1"/>
            <a:endParaRPr lang="en-AU" dirty="0"/>
          </a:p>
          <a:p>
            <a:pPr lvl="1"/>
            <a:endParaRPr lang="en-AU" sz="2000" dirty="0"/>
          </a:p>
          <a:p>
            <a:pPr algn="just" eaLnBrk="1" hangingPunct="1">
              <a:buNone/>
            </a:pPr>
            <a:endParaRPr lang="en-AU" sz="2400" dirty="0" smtClean="0"/>
          </a:p>
          <a:p>
            <a:pPr algn="just" eaLnBrk="1" hangingPunct="1"/>
            <a:endParaRPr lang="en-AU" sz="1500" dirty="0" smtClean="0"/>
          </a:p>
          <a:p>
            <a:pPr lvl="1" algn="just" eaLnBrk="1" hangingPunct="1">
              <a:buFont typeface="Verdana" pitchFamily="34" charset="0"/>
              <a:buNone/>
            </a:pPr>
            <a:endParaRPr lang="en-AU" sz="1900" dirty="0" smtClean="0"/>
          </a:p>
          <a:p>
            <a:pPr algn="just" eaLnBrk="1" hangingPunct="1"/>
            <a:endParaRPr lang="en-AU" sz="2200" dirty="0" smtClean="0"/>
          </a:p>
          <a:p>
            <a:pPr eaLnBrk="1" hangingPunct="1"/>
            <a:endParaRPr lang="en-AU" sz="25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9176" cy="115699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dirty="0" smtClean="0"/>
              <a:t>Organised Crime</a:t>
            </a:r>
            <a:endParaRPr lang="en-AU" dirty="0"/>
          </a:p>
        </p:txBody>
      </p:sp>
      <p:pic>
        <p:nvPicPr>
          <p:cNvPr id="5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619250" cy="188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87076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218487" cy="4306887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 typeface="Wingdings 3" pitchFamily="18" charset="2"/>
              <a:buNone/>
            </a:pPr>
            <a:endParaRPr lang="en-AU" sz="2200" dirty="0" smtClean="0"/>
          </a:p>
          <a:p>
            <a:r>
              <a:rPr lang="en-AU" sz="2400" dirty="0"/>
              <a:t>Criminal syndicates are responsible for the majority of organised criminal activity in Australia</a:t>
            </a:r>
            <a:r>
              <a:rPr lang="en-AU" sz="2400" dirty="0" smtClean="0"/>
              <a:t>.</a:t>
            </a:r>
          </a:p>
          <a:p>
            <a:endParaRPr lang="en-AU" sz="2400" dirty="0"/>
          </a:p>
          <a:p>
            <a:r>
              <a:rPr lang="en-AU" sz="2400" dirty="0" smtClean="0"/>
              <a:t>The structure of these organisations can seem similar to regular businesses </a:t>
            </a:r>
          </a:p>
          <a:p>
            <a:endParaRPr lang="en-AU" sz="2400" dirty="0"/>
          </a:p>
          <a:p>
            <a:r>
              <a:rPr lang="en-AU" sz="2400" dirty="0"/>
              <a:t>Criminal syndicates usually involve large-scale criminal activity including the sale of illicit drugs and firearms, financial crimes, match fixing in sport and money laundering.</a:t>
            </a:r>
            <a:endParaRPr lang="en-AU" sz="2400" dirty="0" smtClean="0"/>
          </a:p>
          <a:p>
            <a:pPr algn="just" eaLnBrk="1" hangingPunct="1"/>
            <a:endParaRPr lang="en-AU" sz="1500" dirty="0" smtClean="0"/>
          </a:p>
          <a:p>
            <a:pPr lvl="1" algn="just" eaLnBrk="1" hangingPunct="1">
              <a:buFont typeface="Verdana" pitchFamily="34" charset="0"/>
              <a:buNone/>
            </a:pPr>
            <a:endParaRPr lang="en-AU" sz="1900" dirty="0" smtClean="0"/>
          </a:p>
          <a:p>
            <a:pPr algn="just" eaLnBrk="1" hangingPunct="1"/>
            <a:endParaRPr lang="en-AU" sz="2200" dirty="0" smtClean="0"/>
          </a:p>
          <a:p>
            <a:pPr eaLnBrk="1" hangingPunct="1"/>
            <a:endParaRPr lang="en-AU" sz="25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9176" cy="115699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dirty="0" smtClean="0"/>
              <a:t>Criminal Syndicates</a:t>
            </a:r>
            <a:endParaRPr lang="en-AU" dirty="0"/>
          </a:p>
        </p:txBody>
      </p:sp>
      <p:pic>
        <p:nvPicPr>
          <p:cNvPr id="5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619250" cy="188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07150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218487" cy="4306887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 typeface="Wingdings 3" pitchFamily="18" charset="2"/>
              <a:buNone/>
            </a:pPr>
            <a:endParaRPr lang="en-AU" sz="2200" dirty="0" smtClean="0"/>
          </a:p>
          <a:p>
            <a:r>
              <a:rPr lang="en-AU" sz="2400" dirty="0" smtClean="0"/>
              <a:t>Are different from those who legitimately enjoy meeting and riding motorcycles</a:t>
            </a:r>
          </a:p>
          <a:p>
            <a:endParaRPr lang="en-AU" sz="2400" dirty="0"/>
          </a:p>
          <a:p>
            <a:r>
              <a:rPr lang="en-AU" sz="2400" dirty="0"/>
              <a:t>Some of these gangs are not only involved in criminal activity, but also frequently engage in violent behaviour while undertaking these crimes</a:t>
            </a:r>
            <a:r>
              <a:rPr lang="en-AU" sz="2400" dirty="0" smtClean="0"/>
              <a:t>.</a:t>
            </a:r>
          </a:p>
          <a:p>
            <a:endParaRPr lang="en-AU" sz="2400" dirty="0"/>
          </a:p>
          <a:p>
            <a:r>
              <a:rPr lang="en-AU" sz="2400" dirty="0"/>
              <a:t>The potential impact of outlaw motorcycle gangs on Australian communities was deemed so significant that all states have passed legislation severely restricting gang activity.</a:t>
            </a:r>
            <a:endParaRPr lang="en-AU" sz="2400" dirty="0" smtClean="0"/>
          </a:p>
          <a:p>
            <a:pPr algn="just" eaLnBrk="1" hangingPunct="1"/>
            <a:endParaRPr lang="en-AU" sz="1500" dirty="0" smtClean="0"/>
          </a:p>
          <a:p>
            <a:pPr lvl="1" algn="just" eaLnBrk="1" hangingPunct="1">
              <a:buFont typeface="Verdana" pitchFamily="34" charset="0"/>
              <a:buNone/>
            </a:pPr>
            <a:endParaRPr lang="en-AU" sz="1900" dirty="0" smtClean="0"/>
          </a:p>
          <a:p>
            <a:pPr algn="just" eaLnBrk="1" hangingPunct="1"/>
            <a:endParaRPr lang="en-AU" sz="2200" dirty="0" smtClean="0"/>
          </a:p>
          <a:p>
            <a:pPr eaLnBrk="1" hangingPunct="1"/>
            <a:endParaRPr lang="en-AU" sz="25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9176" cy="115699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dirty="0" smtClean="0"/>
              <a:t>Outlaw Motorcycle Gangs</a:t>
            </a:r>
            <a:endParaRPr lang="en-AU" dirty="0"/>
          </a:p>
        </p:txBody>
      </p:sp>
      <p:pic>
        <p:nvPicPr>
          <p:cNvPr id="5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619250" cy="188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07150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218487" cy="4306887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buFont typeface="Wingdings 3" pitchFamily="18" charset="2"/>
              <a:buNone/>
            </a:pPr>
            <a:endParaRPr lang="en-AU" sz="2200" dirty="0" smtClean="0"/>
          </a:p>
          <a:p>
            <a:r>
              <a:rPr lang="en-AU" sz="2400" dirty="0" smtClean="0"/>
              <a:t>Is where an individual has a strong personal interest in a situation and could take advantage of it. </a:t>
            </a:r>
          </a:p>
          <a:p>
            <a:endParaRPr lang="en-AU" sz="2400" dirty="0"/>
          </a:p>
          <a:p>
            <a:r>
              <a:rPr lang="en-AU" sz="2400" dirty="0"/>
              <a:t>The conflict of interest that can have the most significant impact on Australian society occurs in our political </a:t>
            </a:r>
            <a:r>
              <a:rPr lang="en-AU" sz="2400" dirty="0" smtClean="0"/>
              <a:t>system</a:t>
            </a:r>
          </a:p>
          <a:p>
            <a:endParaRPr lang="en-AU" sz="2400" dirty="0"/>
          </a:p>
          <a:p>
            <a:r>
              <a:rPr lang="en-AU" sz="2400" dirty="0"/>
              <a:t>Before beginning their terms of office, politicians must disclose any potential conflict of interest that may interfere with their position and </a:t>
            </a:r>
            <a:r>
              <a:rPr lang="en-AU" sz="2400" dirty="0" smtClean="0"/>
              <a:t>responsibilities, however…</a:t>
            </a:r>
          </a:p>
          <a:p>
            <a:pPr algn="just" eaLnBrk="1" hangingPunct="1"/>
            <a:endParaRPr lang="en-AU" sz="1500" dirty="0" smtClean="0"/>
          </a:p>
          <a:p>
            <a:pPr lvl="1" algn="just" eaLnBrk="1" hangingPunct="1">
              <a:buFont typeface="Verdana" pitchFamily="34" charset="0"/>
              <a:buNone/>
            </a:pPr>
            <a:endParaRPr lang="en-AU" sz="1900" dirty="0" smtClean="0"/>
          </a:p>
          <a:p>
            <a:pPr algn="just" eaLnBrk="1" hangingPunct="1"/>
            <a:endParaRPr lang="en-AU" sz="2200" dirty="0" smtClean="0"/>
          </a:p>
          <a:p>
            <a:pPr eaLnBrk="1" hangingPunct="1"/>
            <a:endParaRPr lang="en-AU" sz="25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9176" cy="115699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dirty="0" smtClean="0"/>
              <a:t>Vested Interests</a:t>
            </a:r>
            <a:endParaRPr lang="en-AU" dirty="0"/>
          </a:p>
        </p:txBody>
      </p:sp>
      <p:pic>
        <p:nvPicPr>
          <p:cNvPr id="5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619250" cy="188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87076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218487" cy="4306887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buFont typeface="Wingdings 3" pitchFamily="18" charset="2"/>
              <a:buNone/>
            </a:pPr>
            <a:endParaRPr lang="en-AU" sz="2200" dirty="0" smtClean="0"/>
          </a:p>
          <a:p>
            <a:r>
              <a:rPr lang="en-AU" sz="2400" dirty="0"/>
              <a:t>Elected as the member for Fairfax in the 2013 federal election, Palmer has amassed a large personal fortune due to his involvement in the mining industry</a:t>
            </a:r>
            <a:r>
              <a:rPr lang="en-AU" sz="2400" dirty="0" smtClean="0"/>
              <a:t>.</a:t>
            </a:r>
          </a:p>
          <a:p>
            <a:endParaRPr lang="en-AU" sz="2400" dirty="0"/>
          </a:p>
          <a:p>
            <a:r>
              <a:rPr lang="en-AU" sz="2400" dirty="0"/>
              <a:t>Although he has disclosed his assets to parliament, his critics claim that Palmer’s opinion and eventual vote on government legislation will be influenced by his business </a:t>
            </a:r>
            <a:r>
              <a:rPr lang="en-AU" sz="2400" dirty="0" smtClean="0"/>
              <a:t>interests</a:t>
            </a:r>
          </a:p>
          <a:p>
            <a:endParaRPr lang="en-AU" sz="2400" dirty="0"/>
          </a:p>
          <a:p>
            <a:r>
              <a:rPr lang="en-AU" sz="2400" dirty="0"/>
              <a:t>They argue that there is no more clear example of this conflicted interest than the proposed repeal of the 2011 mining tax (known as the Minerals Resource Rent Tax</a:t>
            </a:r>
            <a:endParaRPr lang="en-AU" sz="2400" dirty="0" smtClean="0"/>
          </a:p>
          <a:p>
            <a:pPr algn="just" eaLnBrk="1" hangingPunct="1"/>
            <a:endParaRPr lang="en-AU" sz="1500" dirty="0" smtClean="0"/>
          </a:p>
          <a:p>
            <a:pPr lvl="1" algn="just" eaLnBrk="1" hangingPunct="1">
              <a:buFont typeface="Verdana" pitchFamily="34" charset="0"/>
              <a:buNone/>
            </a:pPr>
            <a:endParaRPr lang="en-AU" sz="1900" dirty="0" smtClean="0"/>
          </a:p>
          <a:p>
            <a:pPr algn="just" eaLnBrk="1" hangingPunct="1"/>
            <a:endParaRPr lang="en-AU" sz="2200" dirty="0" smtClean="0"/>
          </a:p>
          <a:p>
            <a:pPr eaLnBrk="1" hangingPunct="1"/>
            <a:endParaRPr lang="en-AU" sz="25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9176" cy="115699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dirty="0" smtClean="0"/>
              <a:t>Clive Palmer</a:t>
            </a:r>
            <a:endParaRPr lang="en-AU" dirty="0"/>
          </a:p>
        </p:txBody>
      </p:sp>
      <p:pic>
        <p:nvPicPr>
          <p:cNvPr id="5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619250" cy="188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43297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218487" cy="4306887"/>
          </a:xfrm>
        </p:spPr>
        <p:txBody>
          <a:bodyPr>
            <a:normAutofit/>
          </a:bodyPr>
          <a:lstStyle/>
          <a:p>
            <a:pPr algn="just" eaLnBrk="1" hangingPunct="1">
              <a:buFont typeface="Wingdings 3" pitchFamily="18" charset="2"/>
              <a:buNone/>
            </a:pPr>
            <a:endParaRPr lang="en-AU" sz="2200" dirty="0" smtClean="0"/>
          </a:p>
          <a:p>
            <a:r>
              <a:rPr lang="en-AU" sz="2400" dirty="0"/>
              <a:t>Australian politics is relatively free from corruption. </a:t>
            </a:r>
            <a:endParaRPr lang="en-AU" sz="2400" dirty="0" smtClean="0"/>
          </a:p>
          <a:p>
            <a:endParaRPr lang="en-AU" sz="2400" dirty="0"/>
          </a:p>
          <a:p>
            <a:r>
              <a:rPr lang="en-AU" sz="2400" dirty="0"/>
              <a:t> Forms of political corruption may </a:t>
            </a:r>
            <a:r>
              <a:rPr lang="en-AU" sz="2400" dirty="0" smtClean="0"/>
              <a:t>include:</a:t>
            </a:r>
          </a:p>
          <a:p>
            <a:pPr lvl="1"/>
            <a:r>
              <a:rPr lang="en-AU" sz="2000" dirty="0" smtClean="0"/>
              <a:t>Bribery</a:t>
            </a:r>
          </a:p>
          <a:p>
            <a:pPr lvl="1"/>
            <a:r>
              <a:rPr lang="en-AU" sz="2000" dirty="0" smtClean="0"/>
              <a:t>Embezzlement</a:t>
            </a:r>
          </a:p>
          <a:p>
            <a:pPr lvl="1"/>
            <a:r>
              <a:rPr lang="en-AU" sz="2000" dirty="0" smtClean="0"/>
              <a:t>Repression of political opponents</a:t>
            </a:r>
          </a:p>
          <a:p>
            <a:pPr lvl="1"/>
            <a:endParaRPr lang="en-AU" sz="2000" dirty="0"/>
          </a:p>
          <a:p>
            <a:r>
              <a:rPr lang="en-AU" sz="2400" dirty="0" smtClean="0"/>
              <a:t>One of Australia’s most significant cases of corruption was the </a:t>
            </a:r>
            <a:r>
              <a:rPr lang="en-AU" sz="2400" i="1" dirty="0" smtClean="0"/>
              <a:t>Rum Rebellion</a:t>
            </a:r>
          </a:p>
          <a:p>
            <a:endParaRPr lang="en-AU" sz="2400" dirty="0" smtClean="0"/>
          </a:p>
          <a:p>
            <a:pPr algn="just" eaLnBrk="1" hangingPunct="1">
              <a:buNone/>
            </a:pPr>
            <a:endParaRPr lang="en-AU" sz="2400" dirty="0" smtClean="0"/>
          </a:p>
          <a:p>
            <a:pPr algn="just" eaLnBrk="1" hangingPunct="1"/>
            <a:endParaRPr lang="en-AU" sz="1500" dirty="0" smtClean="0"/>
          </a:p>
          <a:p>
            <a:pPr lvl="1" algn="just" eaLnBrk="1" hangingPunct="1">
              <a:buFont typeface="Verdana" pitchFamily="34" charset="0"/>
              <a:buNone/>
            </a:pPr>
            <a:endParaRPr lang="en-AU" sz="1900" dirty="0" smtClean="0"/>
          </a:p>
          <a:p>
            <a:pPr algn="just" eaLnBrk="1" hangingPunct="1"/>
            <a:endParaRPr lang="en-AU" sz="2200" dirty="0" smtClean="0"/>
          </a:p>
          <a:p>
            <a:pPr eaLnBrk="1" hangingPunct="1"/>
            <a:endParaRPr lang="en-AU" sz="25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9176" cy="115699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dirty="0" smtClean="0"/>
              <a:t>Corruption</a:t>
            </a:r>
            <a:endParaRPr lang="en-AU" dirty="0"/>
          </a:p>
        </p:txBody>
      </p:sp>
      <p:pic>
        <p:nvPicPr>
          <p:cNvPr id="5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619250" cy="188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43297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985</TotalTime>
  <Words>397</Words>
  <Application>Microsoft Office PowerPoint</Application>
  <PresentationFormat>On-screen Show (4:3)</PresentationFormat>
  <Paragraphs>107</Paragraphs>
  <Slides>11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Australian Cohesion</vt:lpstr>
      <vt:lpstr>Overview</vt:lpstr>
      <vt:lpstr>Threats</vt:lpstr>
      <vt:lpstr>Organised Crime</vt:lpstr>
      <vt:lpstr>Criminal Syndicates</vt:lpstr>
      <vt:lpstr>Outlaw Motorcycle Gangs</vt:lpstr>
      <vt:lpstr>Vested Interests</vt:lpstr>
      <vt:lpstr>Clive Palmer</vt:lpstr>
      <vt:lpstr>Corruption</vt:lpstr>
      <vt:lpstr>PowerPoint Presentation</vt:lpstr>
      <vt:lpstr>Lawlessness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Dane</dc:creator>
  <cp:lastModifiedBy>WILLIAMS Dane</cp:lastModifiedBy>
  <cp:revision>186</cp:revision>
  <dcterms:created xsi:type="dcterms:W3CDTF">2013-06-03T00:43:59Z</dcterms:created>
  <dcterms:modified xsi:type="dcterms:W3CDTF">2016-05-05T04:16:10Z</dcterms:modified>
</cp:coreProperties>
</file>