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29" autoAdjust="0"/>
  </p:normalViewPr>
  <p:slideViewPr>
    <p:cSldViewPr>
      <p:cViewPr varScale="1">
        <p:scale>
          <a:sx n="107" d="100"/>
          <a:sy n="107" d="100"/>
        </p:scale>
        <p:origin x="-1014" y="-84"/>
      </p:cViewPr>
      <p:guideLst>
        <p:guide orient="horz" pos="2160"/>
        <p:guide pos="2880"/>
      </p:guideLst>
    </p:cSldViewPr>
  </p:slideViewPr>
  <p:outlineViewPr>
    <p:cViewPr>
      <p:scale>
        <a:sx n="33" d="100"/>
        <a:sy n="33" d="100"/>
      </p:scale>
      <p:origin x="0" y="481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5C9356EF-E06D-4716-80C6-9EBAF7AEF002}" type="datetimeFigureOut">
              <a:rPr lang="en-AU" smtClean="0"/>
              <a:t>24/05/2016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BFF22374-8C85-4569-A565-EFA5B5332170}" type="slidenum">
              <a:rPr lang="en-AU" smtClean="0"/>
              <a:t>‹#›</a:t>
            </a:fld>
            <a:endParaRPr lang="en-AU"/>
          </a:p>
        </p:txBody>
      </p:sp>
    </p:spTree>
    <p:extLst>
      <p:ext uri="{BB962C8B-B14F-4D97-AF65-F5344CB8AC3E}">
        <p14:creationId xmlns:p14="http://schemas.microsoft.com/office/powerpoint/2010/main" val="3779188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5C9356EF-E06D-4716-80C6-9EBAF7AEF002}" type="datetimeFigureOut">
              <a:rPr lang="en-AU" smtClean="0"/>
              <a:t>24/05/2016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BFF22374-8C85-4569-A565-EFA5B5332170}" type="slidenum">
              <a:rPr lang="en-AU" smtClean="0"/>
              <a:t>‹#›</a:t>
            </a:fld>
            <a:endParaRPr lang="en-AU"/>
          </a:p>
        </p:txBody>
      </p:sp>
    </p:spTree>
    <p:extLst>
      <p:ext uri="{BB962C8B-B14F-4D97-AF65-F5344CB8AC3E}">
        <p14:creationId xmlns:p14="http://schemas.microsoft.com/office/powerpoint/2010/main" val="4257644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5C9356EF-E06D-4716-80C6-9EBAF7AEF002}" type="datetimeFigureOut">
              <a:rPr lang="en-AU" smtClean="0"/>
              <a:t>24/05/2016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BFF22374-8C85-4569-A565-EFA5B5332170}" type="slidenum">
              <a:rPr lang="en-AU" smtClean="0"/>
              <a:t>‹#›</a:t>
            </a:fld>
            <a:endParaRPr lang="en-AU"/>
          </a:p>
        </p:txBody>
      </p:sp>
    </p:spTree>
    <p:extLst>
      <p:ext uri="{BB962C8B-B14F-4D97-AF65-F5344CB8AC3E}">
        <p14:creationId xmlns:p14="http://schemas.microsoft.com/office/powerpoint/2010/main" val="2739531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5C9356EF-E06D-4716-80C6-9EBAF7AEF002}" type="datetimeFigureOut">
              <a:rPr lang="en-AU" smtClean="0"/>
              <a:t>24/05/2016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BFF22374-8C85-4569-A565-EFA5B5332170}" type="slidenum">
              <a:rPr lang="en-AU" smtClean="0"/>
              <a:t>‹#›</a:t>
            </a:fld>
            <a:endParaRPr lang="en-AU"/>
          </a:p>
        </p:txBody>
      </p:sp>
    </p:spTree>
    <p:extLst>
      <p:ext uri="{BB962C8B-B14F-4D97-AF65-F5344CB8AC3E}">
        <p14:creationId xmlns:p14="http://schemas.microsoft.com/office/powerpoint/2010/main" val="3992006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9356EF-E06D-4716-80C6-9EBAF7AEF002}" type="datetimeFigureOut">
              <a:rPr lang="en-AU" smtClean="0"/>
              <a:t>24/05/2016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BFF22374-8C85-4569-A565-EFA5B5332170}" type="slidenum">
              <a:rPr lang="en-AU" smtClean="0"/>
              <a:t>‹#›</a:t>
            </a:fld>
            <a:endParaRPr lang="en-AU"/>
          </a:p>
        </p:txBody>
      </p:sp>
    </p:spTree>
    <p:extLst>
      <p:ext uri="{BB962C8B-B14F-4D97-AF65-F5344CB8AC3E}">
        <p14:creationId xmlns:p14="http://schemas.microsoft.com/office/powerpoint/2010/main" val="2224238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5C9356EF-E06D-4716-80C6-9EBAF7AEF002}" type="datetimeFigureOut">
              <a:rPr lang="en-AU" smtClean="0"/>
              <a:t>24/05/2016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BFF22374-8C85-4569-A565-EFA5B5332170}" type="slidenum">
              <a:rPr lang="en-AU" smtClean="0"/>
              <a:t>‹#›</a:t>
            </a:fld>
            <a:endParaRPr lang="en-AU"/>
          </a:p>
        </p:txBody>
      </p:sp>
    </p:spTree>
    <p:extLst>
      <p:ext uri="{BB962C8B-B14F-4D97-AF65-F5344CB8AC3E}">
        <p14:creationId xmlns:p14="http://schemas.microsoft.com/office/powerpoint/2010/main" val="390297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5C9356EF-E06D-4716-80C6-9EBAF7AEF002}" type="datetimeFigureOut">
              <a:rPr lang="en-AU" smtClean="0"/>
              <a:t>24/05/2016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BFF22374-8C85-4569-A565-EFA5B5332170}" type="slidenum">
              <a:rPr lang="en-AU" smtClean="0"/>
              <a:t>‹#›</a:t>
            </a:fld>
            <a:endParaRPr lang="en-AU"/>
          </a:p>
        </p:txBody>
      </p:sp>
    </p:spTree>
    <p:extLst>
      <p:ext uri="{BB962C8B-B14F-4D97-AF65-F5344CB8AC3E}">
        <p14:creationId xmlns:p14="http://schemas.microsoft.com/office/powerpoint/2010/main" val="827604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5C9356EF-E06D-4716-80C6-9EBAF7AEF002}" type="datetimeFigureOut">
              <a:rPr lang="en-AU" smtClean="0"/>
              <a:t>24/05/2016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BFF22374-8C85-4569-A565-EFA5B5332170}" type="slidenum">
              <a:rPr lang="en-AU" smtClean="0"/>
              <a:t>‹#›</a:t>
            </a:fld>
            <a:endParaRPr lang="en-AU"/>
          </a:p>
        </p:txBody>
      </p:sp>
    </p:spTree>
    <p:extLst>
      <p:ext uri="{BB962C8B-B14F-4D97-AF65-F5344CB8AC3E}">
        <p14:creationId xmlns:p14="http://schemas.microsoft.com/office/powerpoint/2010/main" val="2752469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9356EF-E06D-4716-80C6-9EBAF7AEF002}" type="datetimeFigureOut">
              <a:rPr lang="en-AU" smtClean="0"/>
              <a:t>24/05/2016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BFF22374-8C85-4569-A565-EFA5B5332170}" type="slidenum">
              <a:rPr lang="en-AU" smtClean="0"/>
              <a:t>‹#›</a:t>
            </a:fld>
            <a:endParaRPr lang="en-AU"/>
          </a:p>
        </p:txBody>
      </p:sp>
    </p:spTree>
    <p:extLst>
      <p:ext uri="{BB962C8B-B14F-4D97-AF65-F5344CB8AC3E}">
        <p14:creationId xmlns:p14="http://schemas.microsoft.com/office/powerpoint/2010/main" val="3803598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9356EF-E06D-4716-80C6-9EBAF7AEF002}" type="datetimeFigureOut">
              <a:rPr lang="en-AU" smtClean="0"/>
              <a:t>24/05/2016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BFF22374-8C85-4569-A565-EFA5B5332170}" type="slidenum">
              <a:rPr lang="en-AU" smtClean="0"/>
              <a:t>‹#›</a:t>
            </a:fld>
            <a:endParaRPr lang="en-AU"/>
          </a:p>
        </p:txBody>
      </p:sp>
    </p:spTree>
    <p:extLst>
      <p:ext uri="{BB962C8B-B14F-4D97-AF65-F5344CB8AC3E}">
        <p14:creationId xmlns:p14="http://schemas.microsoft.com/office/powerpoint/2010/main" val="827809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9356EF-E06D-4716-80C6-9EBAF7AEF002}" type="datetimeFigureOut">
              <a:rPr lang="en-AU" smtClean="0"/>
              <a:t>24/05/2016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BFF22374-8C85-4569-A565-EFA5B5332170}" type="slidenum">
              <a:rPr lang="en-AU" smtClean="0"/>
              <a:t>‹#›</a:t>
            </a:fld>
            <a:endParaRPr lang="en-AU"/>
          </a:p>
        </p:txBody>
      </p:sp>
    </p:spTree>
    <p:extLst>
      <p:ext uri="{BB962C8B-B14F-4D97-AF65-F5344CB8AC3E}">
        <p14:creationId xmlns:p14="http://schemas.microsoft.com/office/powerpoint/2010/main" val="3309522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9356EF-E06D-4716-80C6-9EBAF7AEF002}" type="datetimeFigureOut">
              <a:rPr lang="en-AU" smtClean="0"/>
              <a:t>24/05/2016</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F22374-8C85-4569-A565-EFA5B5332170}" type="slidenum">
              <a:rPr lang="en-AU" smtClean="0"/>
              <a:t>‹#›</a:t>
            </a:fld>
            <a:endParaRPr lang="en-AU"/>
          </a:p>
        </p:txBody>
      </p:sp>
    </p:spTree>
    <p:extLst>
      <p:ext uri="{BB962C8B-B14F-4D97-AF65-F5344CB8AC3E}">
        <p14:creationId xmlns:p14="http://schemas.microsoft.com/office/powerpoint/2010/main" val="18150567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emf"/><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smtClean="0"/>
              <a:t>Income Statement and Balance Sheet Revision</a:t>
            </a:r>
            <a:endParaRPr lang="en-AU" dirty="0"/>
          </a:p>
        </p:txBody>
      </p:sp>
      <p:sp>
        <p:nvSpPr>
          <p:cNvPr id="3" name="Subtitle 2"/>
          <p:cNvSpPr>
            <a:spLocks noGrp="1"/>
          </p:cNvSpPr>
          <p:nvPr>
            <p:ph type="subTitle" idx="1"/>
          </p:nvPr>
        </p:nvSpPr>
        <p:spPr/>
        <p:txBody>
          <a:bodyPr/>
          <a:lstStyle/>
          <a:p>
            <a:endParaRPr lang="en-AU"/>
          </a:p>
        </p:txBody>
      </p:sp>
    </p:spTree>
    <p:extLst>
      <p:ext uri="{BB962C8B-B14F-4D97-AF65-F5344CB8AC3E}">
        <p14:creationId xmlns:p14="http://schemas.microsoft.com/office/powerpoint/2010/main" val="2156238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AU" dirty="0" smtClean="0"/>
              <a:t>Income vs. Expenses</a:t>
            </a:r>
            <a:endParaRPr lang="en-AU" dirty="0"/>
          </a:p>
        </p:txBody>
      </p:sp>
      <p:sp>
        <p:nvSpPr>
          <p:cNvPr id="6" name="Text Placeholder 5"/>
          <p:cNvSpPr>
            <a:spLocks noGrp="1"/>
          </p:cNvSpPr>
          <p:nvPr>
            <p:ph type="body" idx="1"/>
          </p:nvPr>
        </p:nvSpPr>
        <p:spPr/>
        <p:txBody>
          <a:bodyPr/>
          <a:lstStyle/>
          <a:p>
            <a:r>
              <a:rPr lang="en-AU" dirty="0" smtClean="0"/>
              <a:t>Income	</a:t>
            </a:r>
            <a:endParaRPr lang="en-AU" dirty="0"/>
          </a:p>
        </p:txBody>
      </p:sp>
      <p:sp>
        <p:nvSpPr>
          <p:cNvPr id="7" name="Content Placeholder 6"/>
          <p:cNvSpPr>
            <a:spLocks noGrp="1"/>
          </p:cNvSpPr>
          <p:nvPr>
            <p:ph sz="half" idx="2"/>
          </p:nvPr>
        </p:nvSpPr>
        <p:spPr/>
        <p:txBody>
          <a:bodyPr/>
          <a:lstStyle/>
          <a:p>
            <a:r>
              <a:rPr lang="en-AU" dirty="0" smtClean="0"/>
              <a:t>Money received by the business</a:t>
            </a:r>
          </a:p>
          <a:p>
            <a:r>
              <a:rPr lang="en-AU" dirty="0" err="1" smtClean="0"/>
              <a:t>Eg</a:t>
            </a:r>
            <a:r>
              <a:rPr lang="en-AU" dirty="0" smtClean="0"/>
              <a:t>. Rent received, discount received, fees received, gain from sale of asset</a:t>
            </a:r>
            <a:endParaRPr lang="en-AU" dirty="0"/>
          </a:p>
        </p:txBody>
      </p:sp>
      <p:sp>
        <p:nvSpPr>
          <p:cNvPr id="8" name="Text Placeholder 7"/>
          <p:cNvSpPr>
            <a:spLocks noGrp="1"/>
          </p:cNvSpPr>
          <p:nvPr>
            <p:ph type="body" sz="quarter" idx="3"/>
          </p:nvPr>
        </p:nvSpPr>
        <p:spPr/>
        <p:txBody>
          <a:bodyPr/>
          <a:lstStyle/>
          <a:p>
            <a:r>
              <a:rPr lang="en-AU" dirty="0" smtClean="0"/>
              <a:t>Expense</a:t>
            </a:r>
            <a:endParaRPr lang="en-AU" dirty="0"/>
          </a:p>
        </p:txBody>
      </p:sp>
      <p:sp>
        <p:nvSpPr>
          <p:cNvPr id="9" name="Content Placeholder 8"/>
          <p:cNvSpPr>
            <a:spLocks noGrp="1"/>
          </p:cNvSpPr>
          <p:nvPr>
            <p:ph sz="quarter" idx="4"/>
          </p:nvPr>
        </p:nvSpPr>
        <p:spPr/>
        <p:txBody>
          <a:bodyPr/>
          <a:lstStyle/>
          <a:p>
            <a:r>
              <a:rPr lang="en-AU" dirty="0" smtClean="0"/>
              <a:t>Money paid by the business</a:t>
            </a:r>
          </a:p>
          <a:p>
            <a:r>
              <a:rPr lang="en-AU" dirty="0" err="1" smtClean="0"/>
              <a:t>Eg</a:t>
            </a:r>
            <a:r>
              <a:rPr lang="en-AU" dirty="0" smtClean="0"/>
              <a:t>. Petrol, wages, rent, telephone, rates, interest paid, discount allowed</a:t>
            </a:r>
            <a:endParaRPr lang="en-AU" dirty="0"/>
          </a:p>
        </p:txBody>
      </p:sp>
    </p:spTree>
    <p:extLst>
      <p:ext uri="{BB962C8B-B14F-4D97-AF65-F5344CB8AC3E}">
        <p14:creationId xmlns:p14="http://schemas.microsoft.com/office/powerpoint/2010/main" val="33699836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3568" y="620688"/>
            <a:ext cx="8640960" cy="5385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Smiley Face 8"/>
          <p:cNvSpPr/>
          <p:nvPr/>
        </p:nvSpPr>
        <p:spPr>
          <a:xfrm>
            <a:off x="6660232" y="927415"/>
            <a:ext cx="216024" cy="216024"/>
          </a:xfrm>
          <a:prstGeom prst="smileyFac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AU"/>
          </a:p>
        </p:txBody>
      </p:sp>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0232" y="1175397"/>
            <a:ext cx="2381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0231" y="1484784"/>
            <a:ext cx="2381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8777" y="2060848"/>
            <a:ext cx="2381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8777" y="2348880"/>
            <a:ext cx="2381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7"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0230" y="2924944"/>
            <a:ext cx="2381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8"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49181" y="3191346"/>
            <a:ext cx="2381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49181" y="3789040"/>
            <a:ext cx="2381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3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8776" y="4037238"/>
            <a:ext cx="2381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31"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6273" y="4365104"/>
            <a:ext cx="2381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32"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74819" y="5157192"/>
            <a:ext cx="2381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33"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11505" y="5439574"/>
            <a:ext cx="2381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4">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436096" y="1808239"/>
            <a:ext cx="2381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36096" y="2622716"/>
            <a:ext cx="2381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36095" y="3439544"/>
            <a:ext cx="2381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36096" y="4609579"/>
            <a:ext cx="2381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36096" y="4912717"/>
            <a:ext cx="2381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06458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12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12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2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12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13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513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02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030"/>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5132"/>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51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Income Statement</a:t>
            </a:r>
            <a:endParaRPr lang="en-AU"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47664" y="2348880"/>
            <a:ext cx="6772275" cy="281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Oval 3"/>
          <p:cNvSpPr/>
          <p:nvPr/>
        </p:nvSpPr>
        <p:spPr>
          <a:xfrm>
            <a:off x="2699792" y="1988840"/>
            <a:ext cx="4464496" cy="100811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ln>
                <a:solidFill>
                  <a:schemeClr val="tx2"/>
                </a:solidFill>
              </a:ln>
            </a:endParaRPr>
          </a:p>
        </p:txBody>
      </p:sp>
      <p:sp>
        <p:nvSpPr>
          <p:cNvPr id="5" name="TextBox 4"/>
          <p:cNvSpPr txBox="1"/>
          <p:nvPr/>
        </p:nvSpPr>
        <p:spPr>
          <a:xfrm>
            <a:off x="5796136" y="1597442"/>
            <a:ext cx="1656184" cy="369332"/>
          </a:xfrm>
          <a:prstGeom prst="rect">
            <a:avLst/>
          </a:prstGeom>
          <a:noFill/>
        </p:spPr>
        <p:txBody>
          <a:bodyPr wrap="square" rtlCol="0">
            <a:spAutoFit/>
          </a:bodyPr>
          <a:lstStyle/>
          <a:p>
            <a:r>
              <a:rPr lang="en-AU" dirty="0" smtClean="0">
                <a:solidFill>
                  <a:schemeClr val="tx2"/>
                </a:solidFill>
              </a:rPr>
              <a:t>Title and date</a:t>
            </a:r>
            <a:endParaRPr lang="en-AU" dirty="0">
              <a:solidFill>
                <a:schemeClr val="tx2"/>
              </a:solidFill>
            </a:endParaRPr>
          </a:p>
        </p:txBody>
      </p:sp>
      <p:sp>
        <p:nvSpPr>
          <p:cNvPr id="6" name="Rectangle 5"/>
          <p:cNvSpPr/>
          <p:nvPr/>
        </p:nvSpPr>
        <p:spPr>
          <a:xfrm>
            <a:off x="5724128" y="3068960"/>
            <a:ext cx="792088" cy="64807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TextBox 6"/>
          <p:cNvSpPr txBox="1"/>
          <p:nvPr/>
        </p:nvSpPr>
        <p:spPr>
          <a:xfrm>
            <a:off x="6732240" y="3140968"/>
            <a:ext cx="1872208" cy="646331"/>
          </a:xfrm>
          <a:prstGeom prst="rect">
            <a:avLst/>
          </a:prstGeom>
          <a:noFill/>
          <a:ln>
            <a:noFill/>
          </a:ln>
        </p:spPr>
        <p:txBody>
          <a:bodyPr wrap="square" rtlCol="0">
            <a:spAutoFit/>
          </a:bodyPr>
          <a:lstStyle/>
          <a:p>
            <a:r>
              <a:rPr lang="en-AU" dirty="0" smtClean="0">
                <a:solidFill>
                  <a:srgbClr val="FF0000"/>
                </a:solidFill>
              </a:rPr>
              <a:t>Total income calculated</a:t>
            </a:r>
            <a:endParaRPr lang="en-AU" dirty="0">
              <a:solidFill>
                <a:srgbClr val="FF0000"/>
              </a:solidFill>
            </a:endParaRPr>
          </a:p>
        </p:txBody>
      </p:sp>
      <p:sp>
        <p:nvSpPr>
          <p:cNvPr id="8" name="Rectangle 7"/>
          <p:cNvSpPr/>
          <p:nvPr/>
        </p:nvSpPr>
        <p:spPr>
          <a:xfrm>
            <a:off x="5076056" y="3861048"/>
            <a:ext cx="648072" cy="936104"/>
          </a:xfrm>
          <a:prstGeom prst="rect">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TextBox 8"/>
          <p:cNvSpPr txBox="1"/>
          <p:nvPr/>
        </p:nvSpPr>
        <p:spPr>
          <a:xfrm>
            <a:off x="5652120" y="4469224"/>
            <a:ext cx="1080120" cy="307777"/>
          </a:xfrm>
          <a:prstGeom prst="rect">
            <a:avLst/>
          </a:prstGeom>
          <a:noFill/>
        </p:spPr>
        <p:txBody>
          <a:bodyPr wrap="square" rtlCol="0">
            <a:spAutoFit/>
          </a:bodyPr>
          <a:lstStyle/>
          <a:p>
            <a:r>
              <a:rPr lang="en-AU" sz="1400" dirty="0" smtClean="0"/>
              <a:t>25,600</a:t>
            </a:r>
            <a:endParaRPr lang="en-AU" sz="1400" dirty="0"/>
          </a:p>
        </p:txBody>
      </p:sp>
      <p:cxnSp>
        <p:nvCxnSpPr>
          <p:cNvPr id="11" name="Curved Connector 10"/>
          <p:cNvCxnSpPr/>
          <p:nvPr/>
        </p:nvCxnSpPr>
        <p:spPr>
          <a:xfrm rot="16200000" flipH="1">
            <a:off x="5636064" y="4165136"/>
            <a:ext cx="392152" cy="216024"/>
          </a:xfrm>
          <a:prstGeom prst="curvedConnector3">
            <a:avLst/>
          </a:prstGeom>
          <a:ln w="28575">
            <a:tailEnd type="arrow"/>
          </a:ln>
        </p:spPr>
        <p:style>
          <a:lnRef idx="1">
            <a:schemeClr val="accent4"/>
          </a:lnRef>
          <a:fillRef idx="0">
            <a:schemeClr val="accent4"/>
          </a:fillRef>
          <a:effectRef idx="0">
            <a:schemeClr val="accent4"/>
          </a:effectRef>
          <a:fontRef idx="minor">
            <a:schemeClr val="tx1"/>
          </a:fontRef>
        </p:style>
      </p:cxnSp>
      <p:sp>
        <p:nvSpPr>
          <p:cNvPr id="12" name="TextBox 11"/>
          <p:cNvSpPr txBox="1"/>
          <p:nvPr/>
        </p:nvSpPr>
        <p:spPr>
          <a:xfrm>
            <a:off x="5688124" y="4658652"/>
            <a:ext cx="864096" cy="276999"/>
          </a:xfrm>
          <a:prstGeom prst="rect">
            <a:avLst/>
          </a:prstGeom>
          <a:noFill/>
        </p:spPr>
        <p:txBody>
          <a:bodyPr wrap="square" rtlCol="0">
            <a:spAutoFit/>
          </a:bodyPr>
          <a:lstStyle/>
          <a:p>
            <a:r>
              <a:rPr lang="en-AU" sz="1200" dirty="0" smtClean="0"/>
              <a:t>75,400</a:t>
            </a:r>
            <a:endParaRPr lang="en-AU" sz="1200" dirty="0"/>
          </a:p>
        </p:txBody>
      </p:sp>
      <p:sp>
        <p:nvSpPr>
          <p:cNvPr id="13" name="Rounded Rectangle 12"/>
          <p:cNvSpPr/>
          <p:nvPr/>
        </p:nvSpPr>
        <p:spPr>
          <a:xfrm>
            <a:off x="5724128" y="4658652"/>
            <a:ext cx="576064" cy="354524"/>
          </a:xfrm>
          <a:prstGeom prst="round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TextBox 13"/>
          <p:cNvSpPr txBox="1"/>
          <p:nvPr/>
        </p:nvSpPr>
        <p:spPr>
          <a:xfrm>
            <a:off x="5400092" y="5013176"/>
            <a:ext cx="3276364" cy="1754326"/>
          </a:xfrm>
          <a:prstGeom prst="rect">
            <a:avLst/>
          </a:prstGeom>
          <a:noFill/>
        </p:spPr>
        <p:txBody>
          <a:bodyPr wrap="square" rtlCol="0">
            <a:spAutoFit/>
          </a:bodyPr>
          <a:lstStyle/>
          <a:p>
            <a:r>
              <a:rPr lang="en-AU" b="1" dirty="0" smtClean="0">
                <a:solidFill>
                  <a:schemeClr val="accent5"/>
                </a:solidFill>
              </a:rPr>
              <a:t>Income – expenses = Profit</a:t>
            </a:r>
          </a:p>
          <a:p>
            <a:endParaRPr lang="en-AU" b="1" dirty="0">
              <a:solidFill>
                <a:schemeClr val="accent5"/>
              </a:solidFill>
            </a:endParaRPr>
          </a:p>
          <a:p>
            <a:r>
              <a:rPr lang="en-AU" b="1" dirty="0" smtClean="0">
                <a:solidFill>
                  <a:schemeClr val="accent5"/>
                </a:solidFill>
              </a:rPr>
              <a:t>If the figure is negative it is then a loss, and is written in brackets.</a:t>
            </a:r>
          </a:p>
          <a:p>
            <a:endParaRPr lang="en-AU" b="1" dirty="0">
              <a:solidFill>
                <a:schemeClr val="accent5"/>
              </a:solidFill>
            </a:endParaRPr>
          </a:p>
          <a:p>
            <a:r>
              <a:rPr lang="en-AU" b="1" dirty="0" err="1" smtClean="0">
                <a:solidFill>
                  <a:schemeClr val="accent5"/>
                </a:solidFill>
              </a:rPr>
              <a:t>Eg</a:t>
            </a:r>
            <a:r>
              <a:rPr lang="en-AU" b="1" dirty="0" smtClean="0">
                <a:solidFill>
                  <a:schemeClr val="accent5"/>
                </a:solidFill>
              </a:rPr>
              <a:t>. (5,000)</a:t>
            </a:r>
            <a:endParaRPr lang="en-AU" b="1" dirty="0">
              <a:solidFill>
                <a:schemeClr val="accent5"/>
              </a:solidFill>
            </a:endParaRPr>
          </a:p>
        </p:txBody>
      </p:sp>
    </p:spTree>
    <p:extLst>
      <p:ext uri="{BB962C8B-B14F-4D97-AF65-F5344CB8AC3E}">
        <p14:creationId xmlns:p14="http://schemas.microsoft.com/office/powerpoint/2010/main" val="3740120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p:bldP spid="8" grpId="0" animBg="1"/>
      <p:bldP spid="9" grpId="0"/>
      <p:bldP spid="12" grpId="0"/>
      <p:bldP spid="13" grpId="0" animBg="1"/>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4933" y="44624"/>
            <a:ext cx="8229600" cy="1143000"/>
          </a:xfrm>
        </p:spPr>
        <p:txBody>
          <a:bodyPr>
            <a:normAutofit fontScale="90000"/>
          </a:bodyPr>
          <a:lstStyle/>
          <a:p>
            <a:r>
              <a:rPr lang="en-AU" dirty="0" smtClean="0"/>
              <a:t>The following is a prepared income statement:</a:t>
            </a:r>
            <a:endParaRPr lang="en-AU" dirty="0"/>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55820" y="1196752"/>
            <a:ext cx="6908234" cy="2160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Down Arrow 3"/>
          <p:cNvSpPr/>
          <p:nvPr/>
        </p:nvSpPr>
        <p:spPr>
          <a:xfrm>
            <a:off x="4716016" y="3789040"/>
            <a:ext cx="288032"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aphicFrame>
        <p:nvGraphicFramePr>
          <p:cNvPr id="5" name="Table 4"/>
          <p:cNvGraphicFramePr>
            <a:graphicFrameLocks noGrp="1"/>
          </p:cNvGraphicFramePr>
          <p:nvPr>
            <p:extLst>
              <p:ext uri="{D42A27DB-BD31-4B8C-83A1-F6EECF244321}">
                <p14:modId xmlns:p14="http://schemas.microsoft.com/office/powerpoint/2010/main" val="4133069751"/>
              </p:ext>
            </p:extLst>
          </p:nvPr>
        </p:nvGraphicFramePr>
        <p:xfrm>
          <a:off x="1873632" y="3356992"/>
          <a:ext cx="5472609" cy="3268980"/>
        </p:xfrm>
        <a:graphic>
          <a:graphicData uri="http://schemas.openxmlformats.org/drawingml/2006/table">
            <a:tbl>
              <a:tblPr firstRow="1" bandRow="1">
                <a:tableStyleId>{5C22544A-7EE6-4342-B048-85BDC9FD1C3A}</a:tableStyleId>
              </a:tblPr>
              <a:tblGrid>
                <a:gridCol w="3562464"/>
                <a:gridCol w="936104"/>
                <a:gridCol w="974041"/>
              </a:tblGrid>
              <a:tr h="242228">
                <a:tc>
                  <a:txBody>
                    <a:bodyPr/>
                    <a:lstStyle/>
                    <a:p>
                      <a:pPr algn="l"/>
                      <a:r>
                        <a:rPr lang="en-AU" sz="1050" dirty="0" smtClean="0"/>
                        <a:t>Income</a:t>
                      </a:r>
                      <a:endParaRPr lang="en-AU" sz="1050" dirty="0"/>
                    </a:p>
                  </a:txBody>
                  <a:tcPr/>
                </a:tc>
                <a:tc>
                  <a:txBody>
                    <a:bodyPr/>
                    <a:lstStyle/>
                    <a:p>
                      <a:pPr algn="ctr"/>
                      <a:r>
                        <a:rPr lang="en-AU" sz="1050" dirty="0" smtClean="0"/>
                        <a:t>$</a:t>
                      </a:r>
                      <a:endParaRPr lang="en-AU" sz="1050" dirty="0"/>
                    </a:p>
                  </a:txBody>
                  <a:tcPr/>
                </a:tc>
                <a:tc>
                  <a:txBody>
                    <a:bodyPr/>
                    <a:lstStyle/>
                    <a:p>
                      <a:pPr algn="ctr"/>
                      <a:r>
                        <a:rPr lang="en-AU" sz="1050" dirty="0" smtClean="0"/>
                        <a:t>$</a:t>
                      </a:r>
                      <a:endParaRPr lang="en-AU" sz="1050" dirty="0"/>
                    </a:p>
                  </a:txBody>
                  <a:tcPr/>
                </a:tc>
              </a:tr>
              <a:tr h="242228">
                <a:tc>
                  <a:txBody>
                    <a:bodyPr/>
                    <a:lstStyle/>
                    <a:p>
                      <a:r>
                        <a:rPr lang="en-AU" sz="1050" dirty="0" smtClean="0"/>
                        <a:t>Interest Earned</a:t>
                      </a:r>
                      <a:endParaRPr lang="en-AU" sz="1050" dirty="0"/>
                    </a:p>
                  </a:txBody>
                  <a:tcPr/>
                </a:tc>
                <a:tc>
                  <a:txBody>
                    <a:bodyPr/>
                    <a:lstStyle/>
                    <a:p>
                      <a:endParaRPr lang="en-AU" sz="1050" dirty="0"/>
                    </a:p>
                  </a:txBody>
                  <a:tcPr/>
                </a:tc>
                <a:tc>
                  <a:txBody>
                    <a:bodyPr/>
                    <a:lstStyle/>
                    <a:p>
                      <a:r>
                        <a:rPr lang="en-AU" sz="1050" dirty="0" smtClean="0"/>
                        <a:t>1,900</a:t>
                      </a:r>
                      <a:endParaRPr lang="en-AU" sz="1050" dirty="0"/>
                    </a:p>
                  </a:txBody>
                  <a:tcPr/>
                </a:tc>
              </a:tr>
              <a:tr h="242228">
                <a:tc>
                  <a:txBody>
                    <a:bodyPr/>
                    <a:lstStyle/>
                    <a:p>
                      <a:r>
                        <a:rPr lang="en-AU" sz="1050" dirty="0" smtClean="0"/>
                        <a:t>Tourist Fess</a:t>
                      </a:r>
                      <a:endParaRPr lang="en-AU" sz="1050" dirty="0"/>
                    </a:p>
                  </a:txBody>
                  <a:tcPr/>
                </a:tc>
                <a:tc>
                  <a:txBody>
                    <a:bodyPr/>
                    <a:lstStyle/>
                    <a:p>
                      <a:endParaRPr lang="en-AU" sz="1050" dirty="0"/>
                    </a:p>
                  </a:txBody>
                  <a:tcPr/>
                </a:tc>
                <a:tc>
                  <a:txBody>
                    <a:bodyPr/>
                    <a:lstStyle/>
                    <a:p>
                      <a:r>
                        <a:rPr lang="en-AU" sz="1050" dirty="0" smtClean="0"/>
                        <a:t>111,200</a:t>
                      </a:r>
                      <a:endParaRPr lang="en-AU" sz="1050" dirty="0"/>
                    </a:p>
                  </a:txBody>
                  <a:tcPr/>
                </a:tc>
              </a:tr>
              <a:tr h="242228">
                <a:tc>
                  <a:txBody>
                    <a:bodyPr/>
                    <a:lstStyle/>
                    <a:p>
                      <a:endParaRPr lang="en-AU" sz="1050"/>
                    </a:p>
                  </a:txBody>
                  <a:tcPr/>
                </a:tc>
                <a:tc>
                  <a:txBody>
                    <a:bodyPr/>
                    <a:lstStyle/>
                    <a:p>
                      <a:endParaRPr lang="en-AU" sz="1050" dirty="0"/>
                    </a:p>
                  </a:txBody>
                  <a:tcPr/>
                </a:tc>
                <a:tc>
                  <a:txBody>
                    <a:bodyPr/>
                    <a:lstStyle/>
                    <a:p>
                      <a:r>
                        <a:rPr lang="en-AU" sz="1050" u="sng" dirty="0" smtClean="0"/>
                        <a:t>113,100</a:t>
                      </a:r>
                      <a:endParaRPr lang="en-AU" sz="1050" u="sng" dirty="0"/>
                    </a:p>
                  </a:txBody>
                  <a:tcPr/>
                </a:tc>
              </a:tr>
              <a:tr h="242228">
                <a:tc>
                  <a:txBody>
                    <a:bodyPr/>
                    <a:lstStyle/>
                    <a:p>
                      <a:r>
                        <a:rPr lang="en-AU" sz="1050" b="1" dirty="0" smtClean="0"/>
                        <a:t>Less Expenses</a:t>
                      </a:r>
                      <a:endParaRPr lang="en-AU" sz="1050" b="1" dirty="0"/>
                    </a:p>
                  </a:txBody>
                  <a:tcPr/>
                </a:tc>
                <a:tc>
                  <a:txBody>
                    <a:bodyPr/>
                    <a:lstStyle/>
                    <a:p>
                      <a:endParaRPr lang="en-AU" sz="1050" dirty="0"/>
                    </a:p>
                  </a:txBody>
                  <a:tcPr/>
                </a:tc>
                <a:tc>
                  <a:txBody>
                    <a:bodyPr/>
                    <a:lstStyle/>
                    <a:p>
                      <a:endParaRPr lang="en-AU" sz="1050"/>
                    </a:p>
                  </a:txBody>
                  <a:tcPr/>
                </a:tc>
              </a:tr>
              <a:tr h="242228">
                <a:tc>
                  <a:txBody>
                    <a:bodyPr/>
                    <a:lstStyle/>
                    <a:p>
                      <a:r>
                        <a:rPr lang="en-AU" sz="1050" dirty="0" smtClean="0"/>
                        <a:t>Interest on Loan</a:t>
                      </a:r>
                      <a:endParaRPr lang="en-AU" sz="1050" dirty="0"/>
                    </a:p>
                  </a:txBody>
                  <a:tcPr/>
                </a:tc>
                <a:tc>
                  <a:txBody>
                    <a:bodyPr/>
                    <a:lstStyle/>
                    <a:p>
                      <a:r>
                        <a:rPr lang="en-AU" sz="1050" dirty="0" smtClean="0"/>
                        <a:t>2,000</a:t>
                      </a:r>
                      <a:endParaRPr lang="en-AU" sz="1050" dirty="0"/>
                    </a:p>
                  </a:txBody>
                  <a:tcPr/>
                </a:tc>
                <a:tc>
                  <a:txBody>
                    <a:bodyPr/>
                    <a:lstStyle/>
                    <a:p>
                      <a:endParaRPr lang="en-AU" sz="1050" dirty="0"/>
                    </a:p>
                  </a:txBody>
                  <a:tcPr/>
                </a:tc>
              </a:tr>
              <a:tr h="242228">
                <a:tc>
                  <a:txBody>
                    <a:bodyPr/>
                    <a:lstStyle/>
                    <a:p>
                      <a:r>
                        <a:rPr lang="en-AU" sz="1050" dirty="0" smtClean="0"/>
                        <a:t>General</a:t>
                      </a:r>
                      <a:r>
                        <a:rPr lang="en-AU" sz="1050" baseline="0" dirty="0" smtClean="0"/>
                        <a:t> Office Exp.</a:t>
                      </a:r>
                      <a:endParaRPr lang="en-AU" sz="1050" dirty="0"/>
                    </a:p>
                  </a:txBody>
                  <a:tcPr/>
                </a:tc>
                <a:tc>
                  <a:txBody>
                    <a:bodyPr/>
                    <a:lstStyle/>
                    <a:p>
                      <a:r>
                        <a:rPr lang="en-AU" sz="1050" dirty="0" smtClean="0"/>
                        <a:t>18,300</a:t>
                      </a:r>
                      <a:endParaRPr lang="en-AU" sz="1050" dirty="0"/>
                    </a:p>
                  </a:txBody>
                  <a:tcPr/>
                </a:tc>
                <a:tc>
                  <a:txBody>
                    <a:bodyPr/>
                    <a:lstStyle/>
                    <a:p>
                      <a:endParaRPr lang="en-AU" sz="1050" dirty="0"/>
                    </a:p>
                  </a:txBody>
                  <a:tcPr/>
                </a:tc>
              </a:tr>
              <a:tr h="242228">
                <a:tc>
                  <a:txBody>
                    <a:bodyPr/>
                    <a:lstStyle/>
                    <a:p>
                      <a:r>
                        <a:rPr lang="en-AU" sz="1050" dirty="0" smtClean="0"/>
                        <a:t>Telephone</a:t>
                      </a:r>
                      <a:r>
                        <a:rPr lang="en-AU" sz="1050" baseline="0" dirty="0" smtClean="0"/>
                        <a:t> Exp.</a:t>
                      </a:r>
                      <a:endParaRPr lang="en-AU" sz="1050" dirty="0"/>
                    </a:p>
                  </a:txBody>
                  <a:tcPr/>
                </a:tc>
                <a:tc>
                  <a:txBody>
                    <a:bodyPr/>
                    <a:lstStyle/>
                    <a:p>
                      <a:r>
                        <a:rPr lang="en-AU" sz="1050" dirty="0" smtClean="0"/>
                        <a:t>10,800</a:t>
                      </a:r>
                      <a:endParaRPr lang="en-AU" sz="1050" dirty="0"/>
                    </a:p>
                  </a:txBody>
                  <a:tcPr/>
                </a:tc>
                <a:tc>
                  <a:txBody>
                    <a:bodyPr/>
                    <a:lstStyle/>
                    <a:p>
                      <a:endParaRPr lang="en-AU" sz="1050" dirty="0"/>
                    </a:p>
                  </a:txBody>
                  <a:tcPr/>
                </a:tc>
              </a:tr>
              <a:tr h="242228">
                <a:tc>
                  <a:txBody>
                    <a:bodyPr/>
                    <a:lstStyle/>
                    <a:p>
                      <a:r>
                        <a:rPr lang="en-AU" sz="1050" dirty="0" smtClean="0"/>
                        <a:t>Repairs to tourist equipment</a:t>
                      </a:r>
                      <a:endParaRPr lang="en-AU" sz="1050" dirty="0"/>
                    </a:p>
                  </a:txBody>
                  <a:tcPr/>
                </a:tc>
                <a:tc>
                  <a:txBody>
                    <a:bodyPr/>
                    <a:lstStyle/>
                    <a:p>
                      <a:r>
                        <a:rPr lang="en-AU" sz="1050" dirty="0" smtClean="0"/>
                        <a:t>3,200</a:t>
                      </a:r>
                      <a:endParaRPr lang="en-AU" sz="1050" dirty="0"/>
                    </a:p>
                  </a:txBody>
                  <a:tcPr/>
                </a:tc>
                <a:tc>
                  <a:txBody>
                    <a:bodyPr/>
                    <a:lstStyle/>
                    <a:p>
                      <a:endParaRPr lang="en-AU" sz="1050" dirty="0"/>
                    </a:p>
                  </a:txBody>
                  <a:tcPr/>
                </a:tc>
              </a:tr>
              <a:tr h="242228">
                <a:tc>
                  <a:txBody>
                    <a:bodyPr/>
                    <a:lstStyle/>
                    <a:p>
                      <a:r>
                        <a:rPr lang="en-AU" sz="1050" dirty="0" smtClean="0"/>
                        <a:t>Office Salaries</a:t>
                      </a:r>
                      <a:endParaRPr lang="en-AU" sz="1050" dirty="0"/>
                    </a:p>
                  </a:txBody>
                  <a:tcPr/>
                </a:tc>
                <a:tc>
                  <a:txBody>
                    <a:bodyPr/>
                    <a:lstStyle/>
                    <a:p>
                      <a:r>
                        <a:rPr lang="en-AU" sz="1050" dirty="0" smtClean="0"/>
                        <a:t>36,000</a:t>
                      </a:r>
                      <a:endParaRPr lang="en-AU" sz="1050" dirty="0"/>
                    </a:p>
                  </a:txBody>
                  <a:tcPr/>
                </a:tc>
                <a:tc>
                  <a:txBody>
                    <a:bodyPr/>
                    <a:lstStyle/>
                    <a:p>
                      <a:endParaRPr lang="en-AU" sz="1050"/>
                    </a:p>
                  </a:txBody>
                  <a:tcPr/>
                </a:tc>
              </a:tr>
              <a:tr h="242228">
                <a:tc>
                  <a:txBody>
                    <a:bodyPr/>
                    <a:lstStyle/>
                    <a:p>
                      <a:r>
                        <a:rPr lang="en-AU" sz="1050" dirty="0" smtClean="0"/>
                        <a:t>Bad debts</a:t>
                      </a:r>
                      <a:endParaRPr lang="en-AU" sz="1050" dirty="0"/>
                    </a:p>
                  </a:txBody>
                  <a:tcPr/>
                </a:tc>
                <a:tc>
                  <a:txBody>
                    <a:bodyPr/>
                    <a:lstStyle/>
                    <a:p>
                      <a:r>
                        <a:rPr lang="en-AU" sz="1050" dirty="0" smtClean="0"/>
                        <a:t>100</a:t>
                      </a:r>
                      <a:endParaRPr lang="en-AU" sz="1050" dirty="0"/>
                    </a:p>
                  </a:txBody>
                  <a:tcPr/>
                </a:tc>
                <a:tc>
                  <a:txBody>
                    <a:bodyPr/>
                    <a:lstStyle/>
                    <a:p>
                      <a:endParaRPr lang="en-AU" sz="1050"/>
                    </a:p>
                  </a:txBody>
                  <a:tcPr/>
                </a:tc>
              </a:tr>
              <a:tr h="242228">
                <a:tc>
                  <a:txBody>
                    <a:bodyPr/>
                    <a:lstStyle/>
                    <a:p>
                      <a:r>
                        <a:rPr lang="en-AU" sz="1050" dirty="0" smtClean="0"/>
                        <a:t>Salary</a:t>
                      </a:r>
                      <a:r>
                        <a:rPr lang="en-AU" sz="1050" baseline="0" dirty="0" smtClean="0"/>
                        <a:t> office staff</a:t>
                      </a:r>
                      <a:endParaRPr lang="en-AU" sz="1050" dirty="0"/>
                    </a:p>
                  </a:txBody>
                  <a:tcPr/>
                </a:tc>
                <a:tc>
                  <a:txBody>
                    <a:bodyPr/>
                    <a:lstStyle/>
                    <a:p>
                      <a:r>
                        <a:rPr lang="en-AU" sz="1050" u="sng" dirty="0" smtClean="0"/>
                        <a:t>56,000</a:t>
                      </a:r>
                      <a:endParaRPr lang="en-AU" sz="1050" u="sng" dirty="0"/>
                    </a:p>
                  </a:txBody>
                  <a:tcPr/>
                </a:tc>
                <a:tc>
                  <a:txBody>
                    <a:bodyPr/>
                    <a:lstStyle/>
                    <a:p>
                      <a:r>
                        <a:rPr lang="en-AU" sz="1050" u="sng" dirty="0" smtClean="0"/>
                        <a:t>126,400</a:t>
                      </a:r>
                      <a:endParaRPr lang="en-AU" sz="1050" u="sng" dirty="0"/>
                    </a:p>
                  </a:txBody>
                  <a:tcPr/>
                </a:tc>
              </a:tr>
              <a:tr h="242228">
                <a:tc>
                  <a:txBody>
                    <a:bodyPr/>
                    <a:lstStyle/>
                    <a:p>
                      <a:r>
                        <a:rPr lang="en-AU" sz="1050" b="1" dirty="0" smtClean="0"/>
                        <a:t>Profit / (loss)</a:t>
                      </a:r>
                      <a:endParaRPr lang="en-AU" sz="1050" b="1" dirty="0"/>
                    </a:p>
                  </a:txBody>
                  <a:tcPr/>
                </a:tc>
                <a:tc>
                  <a:txBody>
                    <a:bodyPr/>
                    <a:lstStyle/>
                    <a:p>
                      <a:endParaRPr lang="en-AU" sz="1050"/>
                    </a:p>
                  </a:txBody>
                  <a:tcPr/>
                </a:tc>
                <a:tc>
                  <a:txBody>
                    <a:bodyPr/>
                    <a:lstStyle/>
                    <a:p>
                      <a:r>
                        <a:rPr lang="en-AU" sz="1050" dirty="0" smtClean="0"/>
                        <a:t>(13,300)</a:t>
                      </a:r>
                      <a:endParaRPr lang="en-AU" sz="1050" dirty="0"/>
                    </a:p>
                  </a:txBody>
                  <a:tcPr/>
                </a:tc>
              </a:tr>
            </a:tbl>
          </a:graphicData>
        </a:graphic>
      </p:graphicFrame>
      <p:sp>
        <p:nvSpPr>
          <p:cNvPr id="6" name="Rectangle 5"/>
          <p:cNvSpPr/>
          <p:nvPr/>
        </p:nvSpPr>
        <p:spPr>
          <a:xfrm>
            <a:off x="6300192" y="4077072"/>
            <a:ext cx="792088" cy="28803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11117" y="6093296"/>
            <a:ext cx="817563"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7452320" y="3382592"/>
            <a:ext cx="1512168" cy="954107"/>
          </a:xfrm>
          <a:prstGeom prst="rect">
            <a:avLst/>
          </a:prstGeom>
          <a:noFill/>
        </p:spPr>
        <p:txBody>
          <a:bodyPr wrap="square" rtlCol="0">
            <a:spAutoFit/>
          </a:bodyPr>
          <a:lstStyle/>
          <a:p>
            <a:r>
              <a:rPr lang="en-AU" sz="1400" dirty="0" smtClean="0">
                <a:solidFill>
                  <a:srgbClr val="FF0000"/>
                </a:solidFill>
              </a:rPr>
              <a:t>Income added together, expenses added together</a:t>
            </a:r>
            <a:endParaRPr lang="en-AU" sz="1400" dirty="0">
              <a:solidFill>
                <a:srgbClr val="FF0000"/>
              </a:solidFill>
            </a:endParaRPr>
          </a:p>
        </p:txBody>
      </p:sp>
      <p:sp>
        <p:nvSpPr>
          <p:cNvPr id="8" name="Oval 7"/>
          <p:cNvSpPr/>
          <p:nvPr/>
        </p:nvSpPr>
        <p:spPr>
          <a:xfrm>
            <a:off x="6300192" y="6404446"/>
            <a:ext cx="792088" cy="26491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TextBox 8"/>
          <p:cNvSpPr txBox="1"/>
          <p:nvPr/>
        </p:nvSpPr>
        <p:spPr>
          <a:xfrm>
            <a:off x="7560332" y="4365104"/>
            <a:ext cx="1296144" cy="2308324"/>
          </a:xfrm>
          <a:prstGeom prst="rect">
            <a:avLst/>
          </a:prstGeom>
          <a:noFill/>
        </p:spPr>
        <p:txBody>
          <a:bodyPr wrap="square" rtlCol="0">
            <a:spAutoFit/>
          </a:bodyPr>
          <a:lstStyle/>
          <a:p>
            <a:r>
              <a:rPr lang="en-AU" b="1" dirty="0" smtClean="0">
                <a:solidFill>
                  <a:schemeClr val="accent1"/>
                </a:solidFill>
              </a:rPr>
              <a:t>Income less expenses = -13,300</a:t>
            </a:r>
          </a:p>
          <a:p>
            <a:endParaRPr lang="en-AU" b="1" dirty="0">
              <a:solidFill>
                <a:schemeClr val="accent1"/>
              </a:solidFill>
            </a:endParaRPr>
          </a:p>
          <a:p>
            <a:r>
              <a:rPr lang="en-AU" b="1" dirty="0" smtClean="0">
                <a:solidFill>
                  <a:schemeClr val="accent1"/>
                </a:solidFill>
              </a:rPr>
              <a:t>Hence a loss presented in brackets</a:t>
            </a:r>
            <a:endParaRPr lang="en-AU" b="1" dirty="0">
              <a:solidFill>
                <a:schemeClr val="accent1"/>
              </a:solidFill>
            </a:endParaRPr>
          </a:p>
        </p:txBody>
      </p:sp>
    </p:spTree>
    <p:extLst>
      <p:ext uri="{BB962C8B-B14F-4D97-AF65-F5344CB8AC3E}">
        <p14:creationId xmlns:p14="http://schemas.microsoft.com/office/powerpoint/2010/main" val="1402111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animBg="1"/>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Income Statements for trading businesses</a:t>
            </a:r>
            <a:endParaRPr lang="en-AU" dirty="0"/>
          </a:p>
        </p:txBody>
      </p:sp>
      <p:sp>
        <p:nvSpPr>
          <p:cNvPr id="3" name="Content Placeholder 2"/>
          <p:cNvSpPr>
            <a:spLocks noGrp="1"/>
          </p:cNvSpPr>
          <p:nvPr>
            <p:ph idx="1"/>
          </p:nvPr>
        </p:nvSpPr>
        <p:spPr/>
        <p:txBody>
          <a:bodyPr/>
          <a:lstStyle/>
          <a:p>
            <a:r>
              <a:rPr lang="en-AU" dirty="0" smtClean="0"/>
              <a:t>Part of the income statement for a trading business is different to that of an income statement for a service business.</a:t>
            </a:r>
          </a:p>
          <a:p>
            <a:r>
              <a:rPr lang="en-AU" dirty="0" smtClean="0"/>
              <a:t>Main source of income for a trading business is derived from the sales of a product and therefore we must include a new element known as </a:t>
            </a:r>
            <a:r>
              <a:rPr lang="en-AU" u="sng" dirty="0" smtClean="0">
                <a:solidFill>
                  <a:srgbClr val="FF0000"/>
                </a:solidFill>
              </a:rPr>
              <a:t>Cost of Goods Sold </a:t>
            </a:r>
            <a:r>
              <a:rPr lang="en-AU" dirty="0" smtClean="0"/>
              <a:t>or Cost of Sales</a:t>
            </a:r>
            <a:endParaRPr lang="en-AU" dirty="0"/>
          </a:p>
        </p:txBody>
      </p:sp>
    </p:spTree>
    <p:extLst>
      <p:ext uri="{BB962C8B-B14F-4D97-AF65-F5344CB8AC3E}">
        <p14:creationId xmlns:p14="http://schemas.microsoft.com/office/powerpoint/2010/main" val="24796500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Cost of Goods Sold (COGS)</a:t>
            </a:r>
            <a:endParaRPr lang="en-AU" dirty="0"/>
          </a:p>
        </p:txBody>
      </p:sp>
      <p:sp>
        <p:nvSpPr>
          <p:cNvPr id="3" name="Content Placeholder 2"/>
          <p:cNvSpPr>
            <a:spLocks noGrp="1"/>
          </p:cNvSpPr>
          <p:nvPr>
            <p:ph idx="1"/>
          </p:nvPr>
        </p:nvSpPr>
        <p:spPr>
          <a:xfrm>
            <a:off x="457200" y="1412776"/>
            <a:ext cx="8229600" cy="4968552"/>
          </a:xfrm>
          <a:ln>
            <a:noFill/>
          </a:ln>
        </p:spPr>
        <p:txBody>
          <a:bodyPr>
            <a:normAutofit fontScale="92500" lnSpcReduction="20000"/>
          </a:bodyPr>
          <a:lstStyle/>
          <a:p>
            <a:pPr marL="0" indent="0">
              <a:buNone/>
            </a:pPr>
            <a:r>
              <a:rPr lang="en-AU" dirty="0" smtClean="0"/>
              <a:t>COGS can include all expenses incurred to obtain the product, and prepare the item for sale. Can include:</a:t>
            </a:r>
          </a:p>
          <a:p>
            <a:r>
              <a:rPr lang="en-AU" dirty="0" smtClean="0"/>
              <a:t>Freight</a:t>
            </a:r>
          </a:p>
          <a:p>
            <a:r>
              <a:rPr lang="en-AU" dirty="0" smtClean="0"/>
              <a:t>Packaging costs</a:t>
            </a:r>
          </a:p>
          <a:p>
            <a:r>
              <a:rPr lang="en-AU" dirty="0" smtClean="0"/>
              <a:t>Custom duty</a:t>
            </a:r>
          </a:p>
          <a:p>
            <a:r>
              <a:rPr lang="en-AU" dirty="0" smtClean="0"/>
              <a:t>Any other buying expenses</a:t>
            </a:r>
          </a:p>
          <a:p>
            <a:pPr marL="0" indent="0">
              <a:buNone/>
            </a:pPr>
            <a:r>
              <a:rPr lang="en-AU" dirty="0" smtClean="0"/>
              <a:t>The COGS figure is deducted from the sales figure to give us </a:t>
            </a:r>
            <a:r>
              <a:rPr lang="en-AU" u="sng" dirty="0" smtClean="0"/>
              <a:t>gross profit </a:t>
            </a:r>
            <a:r>
              <a:rPr lang="en-AU" dirty="0" smtClean="0"/>
              <a:t>figure.</a:t>
            </a:r>
          </a:p>
          <a:p>
            <a:pPr marL="0" indent="0">
              <a:buNone/>
            </a:pPr>
            <a:endParaRPr lang="en-AU" dirty="0"/>
          </a:p>
          <a:p>
            <a:pPr marL="0" indent="0" algn="ctr">
              <a:buNone/>
            </a:pPr>
            <a:r>
              <a:rPr lang="en-AU" sz="4700" dirty="0">
                <a:solidFill>
                  <a:srgbClr val="FF0000"/>
                </a:solidFill>
              </a:rPr>
              <a:t>SALES – COGS = Gross Profit</a:t>
            </a:r>
          </a:p>
          <a:p>
            <a:endParaRPr lang="en-AU" dirty="0"/>
          </a:p>
        </p:txBody>
      </p:sp>
    </p:spTree>
    <p:extLst>
      <p:ext uri="{BB962C8B-B14F-4D97-AF65-F5344CB8AC3E}">
        <p14:creationId xmlns:p14="http://schemas.microsoft.com/office/powerpoint/2010/main" val="19699957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For example….</a:t>
            </a:r>
            <a:endParaRPr lang="en-AU" dirty="0"/>
          </a:p>
        </p:txBody>
      </p:sp>
      <p:sp>
        <p:nvSpPr>
          <p:cNvPr id="3" name="Content Placeholder 2"/>
          <p:cNvSpPr>
            <a:spLocks noGrp="1"/>
          </p:cNvSpPr>
          <p:nvPr>
            <p:ph idx="1"/>
          </p:nvPr>
        </p:nvSpPr>
        <p:spPr/>
        <p:txBody>
          <a:bodyPr>
            <a:normAutofit lnSpcReduction="10000"/>
          </a:bodyPr>
          <a:lstStyle/>
          <a:p>
            <a:r>
              <a:rPr lang="en-AU" dirty="0" err="1" smtClean="0"/>
              <a:t>Tarkan</a:t>
            </a:r>
            <a:r>
              <a:rPr lang="en-AU" dirty="0" smtClean="0"/>
              <a:t> sells basketball shoes in his shop, over a year he makes 10,000 pairs which cost him $20 each including freight, material and labour. </a:t>
            </a:r>
          </a:p>
          <a:p>
            <a:r>
              <a:rPr lang="en-AU" dirty="0" smtClean="0"/>
              <a:t>COGS: 10,000x20= $200,000</a:t>
            </a:r>
          </a:p>
          <a:p>
            <a:r>
              <a:rPr lang="en-AU" dirty="0" smtClean="0"/>
              <a:t>His sales are $500,000</a:t>
            </a:r>
          </a:p>
          <a:p>
            <a:r>
              <a:rPr lang="en-AU" dirty="0" smtClean="0"/>
              <a:t>His Gross Profit is calculated by subtracting his COGS from his sales</a:t>
            </a:r>
          </a:p>
          <a:p>
            <a:r>
              <a:rPr lang="en-AU" dirty="0" smtClean="0"/>
              <a:t>His Gross Profit is $300,000</a:t>
            </a:r>
            <a:endParaRPr lang="en-AU" dirty="0"/>
          </a:p>
        </p:txBody>
      </p:sp>
    </p:spTree>
    <p:extLst>
      <p:ext uri="{BB962C8B-B14F-4D97-AF65-F5344CB8AC3E}">
        <p14:creationId xmlns:p14="http://schemas.microsoft.com/office/powerpoint/2010/main" val="14898225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Complete the Income Statement</a:t>
            </a:r>
            <a:endParaRPr lang="en-AU" dirty="0"/>
          </a:p>
        </p:txBody>
      </p:sp>
      <p:sp>
        <p:nvSpPr>
          <p:cNvPr id="3" name="Content Placeholder 2"/>
          <p:cNvSpPr>
            <a:spLocks noGrp="1"/>
          </p:cNvSpPr>
          <p:nvPr>
            <p:ph idx="1"/>
          </p:nvPr>
        </p:nvSpPr>
        <p:spPr/>
        <p:txBody>
          <a:bodyPr/>
          <a:lstStyle/>
          <a:p>
            <a:endParaRPr lang="en-AU" dirty="0"/>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946" y="2276872"/>
            <a:ext cx="6772275" cy="3148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5364088" y="4581128"/>
            <a:ext cx="936104" cy="369332"/>
          </a:xfrm>
          <a:prstGeom prst="rect">
            <a:avLst/>
          </a:prstGeom>
          <a:noFill/>
        </p:spPr>
        <p:txBody>
          <a:bodyPr wrap="square" rtlCol="0">
            <a:spAutoFit/>
          </a:bodyPr>
          <a:lstStyle/>
          <a:p>
            <a:r>
              <a:rPr lang="en-AU" dirty="0" smtClean="0"/>
              <a:t>21,200</a:t>
            </a:r>
            <a:endParaRPr lang="en-AU" dirty="0"/>
          </a:p>
        </p:txBody>
      </p:sp>
      <p:sp>
        <p:nvSpPr>
          <p:cNvPr id="7" name="TextBox 6"/>
          <p:cNvSpPr txBox="1"/>
          <p:nvPr/>
        </p:nvSpPr>
        <p:spPr>
          <a:xfrm>
            <a:off x="5390550" y="4869160"/>
            <a:ext cx="792088" cy="369332"/>
          </a:xfrm>
          <a:prstGeom prst="rect">
            <a:avLst/>
          </a:prstGeom>
          <a:noFill/>
        </p:spPr>
        <p:txBody>
          <a:bodyPr wrap="square" rtlCol="0">
            <a:spAutoFit/>
          </a:bodyPr>
          <a:lstStyle/>
          <a:p>
            <a:r>
              <a:rPr lang="en-AU" dirty="0" smtClean="0"/>
              <a:t>7,000</a:t>
            </a:r>
            <a:endParaRPr lang="en-AU" dirty="0"/>
          </a:p>
        </p:txBody>
      </p:sp>
      <p:sp>
        <p:nvSpPr>
          <p:cNvPr id="8" name="TextBox 7"/>
          <p:cNvSpPr txBox="1"/>
          <p:nvPr/>
        </p:nvSpPr>
        <p:spPr>
          <a:xfrm>
            <a:off x="6201088" y="4598572"/>
            <a:ext cx="2592288" cy="646331"/>
          </a:xfrm>
          <a:prstGeom prst="rect">
            <a:avLst/>
          </a:prstGeom>
          <a:noFill/>
        </p:spPr>
        <p:txBody>
          <a:bodyPr wrap="square" rtlCol="0">
            <a:spAutoFit/>
          </a:bodyPr>
          <a:lstStyle/>
          <a:p>
            <a:r>
              <a:rPr lang="en-AU" b="1" dirty="0" smtClean="0">
                <a:solidFill>
                  <a:schemeClr val="accent3"/>
                </a:solidFill>
              </a:rPr>
              <a:t>Total Income – Expenses = Profit</a:t>
            </a:r>
            <a:endParaRPr lang="en-AU" b="1" dirty="0">
              <a:solidFill>
                <a:schemeClr val="accent3"/>
              </a:solidFill>
            </a:endParaRPr>
          </a:p>
        </p:txBody>
      </p:sp>
      <p:sp>
        <p:nvSpPr>
          <p:cNvPr id="9" name="TextBox 8"/>
          <p:cNvSpPr txBox="1"/>
          <p:nvPr/>
        </p:nvSpPr>
        <p:spPr>
          <a:xfrm>
            <a:off x="6182638" y="2708920"/>
            <a:ext cx="1800200" cy="646331"/>
          </a:xfrm>
          <a:prstGeom prst="rect">
            <a:avLst/>
          </a:prstGeom>
          <a:noFill/>
        </p:spPr>
        <p:txBody>
          <a:bodyPr wrap="square" rtlCol="0">
            <a:spAutoFit/>
          </a:bodyPr>
          <a:lstStyle/>
          <a:p>
            <a:r>
              <a:rPr lang="en-AU" b="1" dirty="0" smtClean="0">
                <a:solidFill>
                  <a:schemeClr val="accent1"/>
                </a:solidFill>
              </a:rPr>
              <a:t>Sales- COGS = Gross Profit</a:t>
            </a:r>
            <a:endParaRPr lang="en-AU" b="1" dirty="0">
              <a:solidFill>
                <a:schemeClr val="accent1"/>
              </a:solidFill>
            </a:endParaRPr>
          </a:p>
        </p:txBody>
      </p:sp>
    </p:spTree>
    <p:extLst>
      <p:ext uri="{BB962C8B-B14F-4D97-AF65-F5344CB8AC3E}">
        <p14:creationId xmlns:p14="http://schemas.microsoft.com/office/powerpoint/2010/main" val="2115172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What is the difference between Assets, Liabilities, Expenses and Income?</a:t>
            </a:r>
            <a:endParaRPr lang="en-AU" dirty="0"/>
          </a:p>
        </p:txBody>
      </p:sp>
      <p:sp>
        <p:nvSpPr>
          <p:cNvPr id="5" name="Content Placeholder 4"/>
          <p:cNvSpPr>
            <a:spLocks noGrp="1"/>
          </p:cNvSpPr>
          <p:nvPr>
            <p:ph idx="1"/>
          </p:nvPr>
        </p:nvSpPr>
        <p:spPr/>
        <p:txBody>
          <a:bodyPr/>
          <a:lstStyle/>
          <a:p>
            <a:r>
              <a:rPr lang="en-AU" dirty="0" smtClean="0"/>
              <a:t>Expenses are bills that need to be paid</a:t>
            </a:r>
          </a:p>
          <a:p>
            <a:r>
              <a:rPr lang="en-AU" dirty="0" smtClean="0"/>
              <a:t>A liability is the debt</a:t>
            </a:r>
          </a:p>
          <a:p>
            <a:r>
              <a:rPr lang="en-AU" dirty="0" err="1" smtClean="0"/>
              <a:t>Eg</a:t>
            </a:r>
            <a:r>
              <a:rPr lang="en-AU" dirty="0" smtClean="0"/>
              <a:t>: Mortgage is a liability, interest on the mortgage is an expense</a:t>
            </a:r>
          </a:p>
          <a:p>
            <a:r>
              <a:rPr lang="en-AU" dirty="0" smtClean="0"/>
              <a:t>An asset is something owned and income is money being received:</a:t>
            </a:r>
          </a:p>
          <a:p>
            <a:r>
              <a:rPr lang="en-AU" dirty="0" err="1" smtClean="0"/>
              <a:t>Eg</a:t>
            </a:r>
            <a:r>
              <a:rPr lang="en-AU" dirty="0" smtClean="0"/>
              <a:t>: hire fees received on a ute is income, and the ute is an asset</a:t>
            </a:r>
          </a:p>
          <a:p>
            <a:endParaRPr lang="en-AU" dirty="0"/>
          </a:p>
        </p:txBody>
      </p:sp>
    </p:spTree>
    <p:extLst>
      <p:ext uri="{BB962C8B-B14F-4D97-AF65-F5344CB8AC3E}">
        <p14:creationId xmlns:p14="http://schemas.microsoft.com/office/powerpoint/2010/main" val="37825496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AU" dirty="0" smtClean="0"/>
              <a:t>Balance Sheets</a:t>
            </a:r>
            <a:endParaRPr lang="en-AU" dirty="0"/>
          </a:p>
        </p:txBody>
      </p:sp>
      <p:sp>
        <p:nvSpPr>
          <p:cNvPr id="5" name="Text Placeholder 4"/>
          <p:cNvSpPr>
            <a:spLocks noGrp="1"/>
          </p:cNvSpPr>
          <p:nvPr>
            <p:ph type="body" idx="1"/>
          </p:nvPr>
        </p:nvSpPr>
        <p:spPr>
          <a:xfrm>
            <a:off x="1043608" y="1916832"/>
            <a:ext cx="4040188" cy="639762"/>
          </a:xfrm>
        </p:spPr>
        <p:txBody>
          <a:bodyPr/>
          <a:lstStyle/>
          <a:p>
            <a:pPr algn="ctr"/>
            <a:r>
              <a:rPr lang="en-AU" dirty="0" smtClean="0"/>
              <a:t>T-Format</a:t>
            </a:r>
            <a:endParaRPr lang="en-AU" dirty="0"/>
          </a:p>
        </p:txBody>
      </p:sp>
      <p:sp>
        <p:nvSpPr>
          <p:cNvPr id="7" name="Text Placeholder 6"/>
          <p:cNvSpPr>
            <a:spLocks noGrp="1"/>
          </p:cNvSpPr>
          <p:nvPr>
            <p:ph type="body" sz="quarter" idx="3"/>
          </p:nvPr>
        </p:nvSpPr>
        <p:spPr>
          <a:xfrm>
            <a:off x="5364088" y="1556792"/>
            <a:ext cx="4041775" cy="639762"/>
          </a:xfrm>
        </p:spPr>
        <p:txBody>
          <a:bodyPr/>
          <a:lstStyle/>
          <a:p>
            <a:r>
              <a:rPr lang="en-AU" dirty="0" smtClean="0"/>
              <a:t>Narrative Format</a:t>
            </a:r>
            <a:endParaRPr lang="en-AU" dirty="0"/>
          </a:p>
        </p:txBody>
      </p:sp>
      <p:pic>
        <p:nvPicPr>
          <p:cNvPr id="6146" name="Picture 2"/>
          <p:cNvPicPr>
            <a:picLocks noGrp="1" noChangeAspect="1" noChangeArrowheads="1"/>
          </p:cNvPicPr>
          <p:nvPr>
            <p:ph sz="quarter" idx="4"/>
          </p:nvPr>
        </p:nvPicPr>
        <p:blipFill>
          <a:blip r:embed="rId2" cstate="print">
            <a:extLst>
              <a:ext uri="{28A0092B-C50C-407E-A947-70E740481C1C}">
                <a14:useLocalDpi xmlns:a14="http://schemas.microsoft.com/office/drawing/2010/main" val="0"/>
              </a:ext>
            </a:extLst>
          </a:blip>
          <a:srcRect/>
          <a:stretch>
            <a:fillRect/>
          </a:stretch>
        </p:blipFill>
        <p:spPr bwMode="auto">
          <a:xfrm>
            <a:off x="5004048" y="2348880"/>
            <a:ext cx="4041775" cy="35465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Grp="1" noChangeAspect="1" noChangeArrowheads="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bwMode="auto">
          <a:xfrm>
            <a:off x="107503" y="2780928"/>
            <a:ext cx="5316245" cy="2232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437643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 T-Format Balance Sheet</a:t>
            </a:r>
            <a:endParaRPr lang="en-AU"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25538" y="1698626"/>
            <a:ext cx="6892925" cy="333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Oval 3"/>
          <p:cNvSpPr/>
          <p:nvPr/>
        </p:nvSpPr>
        <p:spPr>
          <a:xfrm>
            <a:off x="3131840" y="1340768"/>
            <a:ext cx="2880320" cy="115212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TextBox 4"/>
          <p:cNvSpPr txBox="1"/>
          <p:nvPr/>
        </p:nvSpPr>
        <p:spPr>
          <a:xfrm>
            <a:off x="5796136" y="1340768"/>
            <a:ext cx="2088232" cy="369332"/>
          </a:xfrm>
          <a:prstGeom prst="rect">
            <a:avLst/>
          </a:prstGeom>
          <a:noFill/>
        </p:spPr>
        <p:txBody>
          <a:bodyPr wrap="square" rtlCol="0">
            <a:spAutoFit/>
          </a:bodyPr>
          <a:lstStyle/>
          <a:p>
            <a:r>
              <a:rPr lang="en-AU" dirty="0" smtClean="0">
                <a:solidFill>
                  <a:srgbClr val="FF0000"/>
                </a:solidFill>
              </a:rPr>
              <a:t>Title and date</a:t>
            </a:r>
            <a:endParaRPr lang="en-AU" dirty="0">
              <a:solidFill>
                <a:srgbClr val="FF0000"/>
              </a:solidFill>
            </a:endParaRPr>
          </a:p>
        </p:txBody>
      </p:sp>
      <p:sp>
        <p:nvSpPr>
          <p:cNvPr id="6" name="Rectangle 5"/>
          <p:cNvSpPr/>
          <p:nvPr/>
        </p:nvSpPr>
        <p:spPr>
          <a:xfrm>
            <a:off x="971600" y="2204864"/>
            <a:ext cx="1728192" cy="432048"/>
          </a:xfrm>
          <a:prstGeom prst="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5538" y="3203575"/>
            <a:ext cx="17557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90206" y="5035551"/>
            <a:ext cx="1762788" cy="1477328"/>
          </a:xfrm>
          <a:prstGeom prst="rect">
            <a:avLst/>
          </a:prstGeom>
          <a:noFill/>
        </p:spPr>
        <p:txBody>
          <a:bodyPr wrap="square" rtlCol="0">
            <a:spAutoFit/>
          </a:bodyPr>
          <a:lstStyle/>
          <a:p>
            <a:r>
              <a:rPr lang="en-AU" dirty="0" smtClean="0">
                <a:solidFill>
                  <a:srgbClr val="7030A0"/>
                </a:solidFill>
              </a:rPr>
              <a:t>Current and non-current assets and liabilities have been established</a:t>
            </a:r>
            <a:endParaRPr lang="en-AU" dirty="0">
              <a:solidFill>
                <a:srgbClr val="7030A0"/>
              </a:solidFill>
            </a:endParaRPr>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3138488"/>
            <a:ext cx="17557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5826" y="2214730"/>
            <a:ext cx="17557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ounded Rectangle 7"/>
          <p:cNvSpPr/>
          <p:nvPr/>
        </p:nvSpPr>
        <p:spPr>
          <a:xfrm>
            <a:off x="3563888" y="4509121"/>
            <a:ext cx="1041938" cy="432048"/>
          </a:xfrm>
          <a:prstGeom prst="roundRect">
            <a:avLst/>
          </a:prstGeom>
          <a:noFill/>
          <a:ln w="571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3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20272" y="3861048"/>
            <a:ext cx="109696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Box 8"/>
          <p:cNvSpPr txBox="1"/>
          <p:nvPr/>
        </p:nvSpPr>
        <p:spPr>
          <a:xfrm>
            <a:off x="3563888" y="5174050"/>
            <a:ext cx="1800200" cy="1200329"/>
          </a:xfrm>
          <a:prstGeom prst="rect">
            <a:avLst/>
          </a:prstGeom>
          <a:noFill/>
        </p:spPr>
        <p:txBody>
          <a:bodyPr wrap="square" rtlCol="0">
            <a:spAutoFit/>
          </a:bodyPr>
          <a:lstStyle/>
          <a:p>
            <a:r>
              <a:rPr lang="en-AU" b="1" dirty="0" smtClean="0">
                <a:solidFill>
                  <a:schemeClr val="accent3"/>
                </a:solidFill>
              </a:rPr>
              <a:t>Total assets and total liabilities have been calculated</a:t>
            </a:r>
            <a:endParaRPr lang="en-AU" b="1" dirty="0">
              <a:solidFill>
                <a:schemeClr val="accent3"/>
              </a:solidFill>
            </a:endParaRPr>
          </a:p>
        </p:txBody>
      </p:sp>
      <p:sp>
        <p:nvSpPr>
          <p:cNvPr id="10" name="5-Point Star 9"/>
          <p:cNvSpPr/>
          <p:nvPr/>
        </p:nvSpPr>
        <p:spPr>
          <a:xfrm>
            <a:off x="7236174" y="3916364"/>
            <a:ext cx="1080120" cy="1024805"/>
          </a:xfrm>
          <a:prstGeom prst="star5">
            <a:avLst/>
          </a:prstGeom>
          <a:noFill/>
          <a:ln w="571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TextBox 10"/>
          <p:cNvSpPr txBox="1"/>
          <p:nvPr/>
        </p:nvSpPr>
        <p:spPr>
          <a:xfrm>
            <a:off x="6592059" y="5035550"/>
            <a:ext cx="1656184" cy="1754326"/>
          </a:xfrm>
          <a:prstGeom prst="rect">
            <a:avLst/>
          </a:prstGeom>
          <a:noFill/>
        </p:spPr>
        <p:txBody>
          <a:bodyPr wrap="square" rtlCol="0">
            <a:spAutoFit/>
          </a:bodyPr>
          <a:lstStyle/>
          <a:p>
            <a:r>
              <a:rPr lang="en-AU" b="1" dirty="0" smtClean="0">
                <a:solidFill>
                  <a:schemeClr val="accent1"/>
                </a:solidFill>
              </a:rPr>
              <a:t>Capital has been calculated by taking total liabilities from total assets</a:t>
            </a:r>
            <a:endParaRPr lang="en-AU" b="1" dirty="0">
              <a:solidFill>
                <a:schemeClr val="accent1"/>
              </a:solidFill>
            </a:endParaRPr>
          </a:p>
        </p:txBody>
      </p:sp>
    </p:spTree>
    <p:extLst>
      <p:ext uri="{BB962C8B-B14F-4D97-AF65-F5344CB8AC3E}">
        <p14:creationId xmlns:p14="http://schemas.microsoft.com/office/powerpoint/2010/main" val="42670913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3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p:bldP spid="8" grpId="0" animBg="1"/>
      <p:bldP spid="9" grpId="0"/>
      <p:bldP spid="10" grpId="0" animBg="1"/>
      <p:bldP spid="1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22628"/>
            <a:ext cx="8229600" cy="1143000"/>
          </a:xfrm>
        </p:spPr>
        <p:txBody>
          <a:bodyPr/>
          <a:lstStyle/>
          <a:p>
            <a:r>
              <a:rPr lang="en-AU" dirty="0" smtClean="0"/>
              <a:t>Income Statement</a:t>
            </a:r>
            <a:endParaRPr lang="en-AU" dirty="0"/>
          </a:p>
        </p:txBody>
      </p:sp>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00421" y="3459955"/>
            <a:ext cx="6772275" cy="3148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836712"/>
            <a:ext cx="6772275" cy="281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Box 8"/>
          <p:cNvSpPr txBox="1"/>
          <p:nvPr/>
        </p:nvSpPr>
        <p:spPr>
          <a:xfrm>
            <a:off x="5652120" y="1412776"/>
            <a:ext cx="2232248" cy="646331"/>
          </a:xfrm>
          <a:prstGeom prst="rect">
            <a:avLst/>
          </a:prstGeom>
          <a:noFill/>
        </p:spPr>
        <p:txBody>
          <a:bodyPr wrap="square" rtlCol="0">
            <a:spAutoFit/>
          </a:bodyPr>
          <a:lstStyle/>
          <a:p>
            <a:r>
              <a:rPr lang="en-AU" dirty="0" smtClean="0"/>
              <a:t>Income Statement for a Service Business</a:t>
            </a:r>
            <a:endParaRPr lang="en-AU" dirty="0"/>
          </a:p>
        </p:txBody>
      </p:sp>
      <p:sp>
        <p:nvSpPr>
          <p:cNvPr id="10" name="TextBox 9"/>
          <p:cNvSpPr txBox="1"/>
          <p:nvPr/>
        </p:nvSpPr>
        <p:spPr>
          <a:xfrm>
            <a:off x="755576" y="4149080"/>
            <a:ext cx="1872208" cy="1200329"/>
          </a:xfrm>
          <a:prstGeom prst="rect">
            <a:avLst/>
          </a:prstGeom>
          <a:noFill/>
        </p:spPr>
        <p:txBody>
          <a:bodyPr wrap="square" rtlCol="0">
            <a:spAutoFit/>
          </a:bodyPr>
          <a:lstStyle/>
          <a:p>
            <a:r>
              <a:rPr lang="en-AU" dirty="0" smtClean="0"/>
              <a:t>Income Statement for a trading (retail) business</a:t>
            </a:r>
            <a:endParaRPr lang="en-AU" dirty="0"/>
          </a:p>
        </p:txBody>
      </p:sp>
      <p:sp>
        <p:nvSpPr>
          <p:cNvPr id="11" name="Left Arrow 10"/>
          <p:cNvSpPr/>
          <p:nvPr/>
        </p:nvSpPr>
        <p:spPr>
          <a:xfrm>
            <a:off x="5004048" y="1735941"/>
            <a:ext cx="504056" cy="180891"/>
          </a:xfrm>
          <a:prstGeom prst="lef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AU"/>
          </a:p>
        </p:txBody>
      </p:sp>
      <p:sp>
        <p:nvSpPr>
          <p:cNvPr id="12" name="Right Arrow 11"/>
          <p:cNvSpPr/>
          <p:nvPr/>
        </p:nvSpPr>
        <p:spPr>
          <a:xfrm>
            <a:off x="2400421" y="4749244"/>
            <a:ext cx="443387" cy="191924"/>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12383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00"/>
            <a:ext cx="8229600" cy="1143000"/>
          </a:xfrm>
        </p:spPr>
        <p:txBody>
          <a:bodyPr/>
          <a:lstStyle/>
          <a:p>
            <a:r>
              <a:rPr lang="en-AU" dirty="0" smtClean="0"/>
              <a:t>Narrative Format</a:t>
            </a:r>
            <a:endParaRPr lang="en-AU"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15814" y="620688"/>
            <a:ext cx="6892925" cy="6043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4788024" y="620688"/>
            <a:ext cx="3240360" cy="57606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82880" y="1196752"/>
            <a:ext cx="2010288" cy="3672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21098" y="3246438"/>
            <a:ext cx="2005013" cy="37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21099" y="2204864"/>
            <a:ext cx="2005013" cy="37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4"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9501" y="4149080"/>
            <a:ext cx="2005013" cy="37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683568" y="1196752"/>
            <a:ext cx="2448272" cy="1477328"/>
          </a:xfrm>
          <a:prstGeom prst="rect">
            <a:avLst/>
          </a:prstGeom>
          <a:noFill/>
        </p:spPr>
        <p:txBody>
          <a:bodyPr wrap="square" rtlCol="0">
            <a:spAutoFit/>
          </a:bodyPr>
          <a:lstStyle/>
          <a:p>
            <a:pPr marL="285750" indent="-285750">
              <a:buFont typeface="Arial" pitchFamily="34" charset="0"/>
              <a:buChar char="•"/>
            </a:pPr>
            <a:r>
              <a:rPr lang="en-AU" b="1" dirty="0" smtClean="0">
                <a:solidFill>
                  <a:srgbClr val="FF0000"/>
                </a:solidFill>
              </a:rPr>
              <a:t>Title</a:t>
            </a:r>
          </a:p>
          <a:p>
            <a:pPr marL="285750" indent="-285750">
              <a:buFont typeface="Arial" pitchFamily="34" charset="0"/>
              <a:buChar char="•"/>
            </a:pPr>
            <a:r>
              <a:rPr lang="en-AU" b="1" dirty="0" smtClean="0">
                <a:solidFill>
                  <a:srgbClr val="FF0000"/>
                </a:solidFill>
              </a:rPr>
              <a:t>Current and Non-current assets</a:t>
            </a:r>
          </a:p>
          <a:p>
            <a:pPr marL="285750" indent="-285750">
              <a:buFont typeface="Arial" pitchFamily="34" charset="0"/>
              <a:buChar char="•"/>
            </a:pPr>
            <a:r>
              <a:rPr lang="en-AU" b="1" dirty="0" smtClean="0">
                <a:solidFill>
                  <a:srgbClr val="FF0000"/>
                </a:solidFill>
              </a:rPr>
              <a:t>Current and non-current liabilities</a:t>
            </a:r>
            <a:endParaRPr lang="en-AU" b="1" dirty="0">
              <a:solidFill>
                <a:srgbClr val="FF0000"/>
              </a:solidFill>
            </a:endParaRPr>
          </a:p>
        </p:txBody>
      </p:sp>
      <p:sp>
        <p:nvSpPr>
          <p:cNvPr id="6" name="Oval 5"/>
          <p:cNvSpPr/>
          <p:nvPr/>
        </p:nvSpPr>
        <p:spPr>
          <a:xfrm>
            <a:off x="3795451" y="3028960"/>
            <a:ext cx="1512168" cy="363215"/>
          </a:xfrm>
          <a:prstGeom prst="ellipse">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055"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55255" y="4725143"/>
            <a:ext cx="1536700" cy="8162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683568" y="3028960"/>
            <a:ext cx="2232246" cy="1754326"/>
          </a:xfrm>
          <a:prstGeom prst="rect">
            <a:avLst/>
          </a:prstGeom>
          <a:noFill/>
        </p:spPr>
        <p:txBody>
          <a:bodyPr wrap="square" rtlCol="0">
            <a:spAutoFit/>
          </a:bodyPr>
          <a:lstStyle/>
          <a:p>
            <a:r>
              <a:rPr lang="en-AU" b="1" dirty="0" smtClean="0">
                <a:solidFill>
                  <a:schemeClr val="accent4"/>
                </a:solidFill>
              </a:rPr>
              <a:t>In a narrative format NET ASSETS are calculated by subtracting total liabilities from total assets</a:t>
            </a:r>
            <a:endParaRPr lang="en-AU" b="1" dirty="0">
              <a:solidFill>
                <a:schemeClr val="accent4"/>
              </a:solidFill>
            </a:endParaRPr>
          </a:p>
        </p:txBody>
      </p:sp>
    </p:spTree>
    <p:extLst>
      <p:ext uri="{BB962C8B-B14F-4D97-AF65-F5344CB8AC3E}">
        <p14:creationId xmlns:p14="http://schemas.microsoft.com/office/powerpoint/2010/main" val="3409665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5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00"/>
            <a:ext cx="8229600" cy="1143000"/>
          </a:xfrm>
        </p:spPr>
        <p:txBody>
          <a:bodyPr/>
          <a:lstStyle/>
          <a:p>
            <a:r>
              <a:rPr lang="en-AU" dirty="0" smtClean="0"/>
              <a:t>Narrative Format</a:t>
            </a:r>
            <a:endParaRPr lang="en-AU"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15816" y="620688"/>
            <a:ext cx="6892925" cy="6043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95290" y="5487964"/>
            <a:ext cx="5133975" cy="1176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539552" y="1698302"/>
            <a:ext cx="2736304" cy="3785652"/>
          </a:xfrm>
          <a:prstGeom prst="rect">
            <a:avLst/>
          </a:prstGeom>
          <a:noFill/>
        </p:spPr>
        <p:txBody>
          <a:bodyPr wrap="square" rtlCol="0">
            <a:spAutoFit/>
          </a:bodyPr>
          <a:lstStyle/>
          <a:p>
            <a:r>
              <a:rPr lang="en-AU" sz="2000" b="1" dirty="0" smtClean="0">
                <a:solidFill>
                  <a:schemeClr val="accent3"/>
                </a:solidFill>
              </a:rPr>
              <a:t>Equity is then broken down into:</a:t>
            </a:r>
          </a:p>
          <a:p>
            <a:pPr marL="285750" indent="-285750">
              <a:buFont typeface="Arial" pitchFamily="34" charset="0"/>
              <a:buChar char="•"/>
            </a:pPr>
            <a:r>
              <a:rPr lang="en-AU" sz="2000" b="1" dirty="0" smtClean="0">
                <a:solidFill>
                  <a:schemeClr val="accent3"/>
                </a:solidFill>
              </a:rPr>
              <a:t>Capital: What the owner has put into the business</a:t>
            </a:r>
          </a:p>
          <a:p>
            <a:pPr marL="285750" indent="-285750">
              <a:buFont typeface="Arial" pitchFamily="34" charset="0"/>
              <a:buChar char="•"/>
            </a:pPr>
            <a:r>
              <a:rPr lang="en-AU" sz="2000" b="1" dirty="0" smtClean="0">
                <a:solidFill>
                  <a:schemeClr val="accent3"/>
                </a:solidFill>
              </a:rPr>
              <a:t>Profit: Money made (total income, less total expenses)</a:t>
            </a:r>
          </a:p>
          <a:p>
            <a:pPr marL="285750" indent="-285750">
              <a:buFont typeface="Arial" pitchFamily="34" charset="0"/>
              <a:buChar char="•"/>
            </a:pPr>
            <a:r>
              <a:rPr lang="en-AU" sz="2000" b="1" dirty="0" smtClean="0">
                <a:solidFill>
                  <a:schemeClr val="accent3"/>
                </a:solidFill>
              </a:rPr>
              <a:t>Drawings: The amount the owner takes out of the business</a:t>
            </a:r>
            <a:endParaRPr lang="en-AU" sz="2000" b="1" dirty="0">
              <a:solidFill>
                <a:schemeClr val="accent3"/>
              </a:solidFill>
            </a:endParaRPr>
          </a:p>
        </p:txBody>
      </p:sp>
    </p:spTree>
    <p:extLst>
      <p:ext uri="{BB962C8B-B14F-4D97-AF65-F5344CB8AC3E}">
        <p14:creationId xmlns:p14="http://schemas.microsoft.com/office/powerpoint/2010/main" val="3853457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Formulas to remember…</a:t>
            </a:r>
            <a:endParaRPr lang="en-AU" dirty="0"/>
          </a:p>
        </p:txBody>
      </p:sp>
      <p:sp>
        <p:nvSpPr>
          <p:cNvPr id="3" name="Content Placeholder 2"/>
          <p:cNvSpPr>
            <a:spLocks noGrp="1"/>
          </p:cNvSpPr>
          <p:nvPr>
            <p:ph idx="1"/>
          </p:nvPr>
        </p:nvSpPr>
        <p:spPr/>
        <p:txBody>
          <a:bodyPr/>
          <a:lstStyle/>
          <a:p>
            <a:r>
              <a:rPr lang="en-AU" dirty="0" smtClean="0"/>
              <a:t>NET ASSEST= Total assets less total liabilities</a:t>
            </a:r>
          </a:p>
          <a:p>
            <a:r>
              <a:rPr lang="en-AU" dirty="0" smtClean="0"/>
              <a:t>TOTAL EQUITY= Capital + Profit – Drawings</a:t>
            </a:r>
          </a:p>
          <a:p>
            <a:endParaRPr lang="en-AU" dirty="0"/>
          </a:p>
          <a:p>
            <a:r>
              <a:rPr lang="en-AU" dirty="0" smtClean="0"/>
              <a:t>You may be given equity, and required to work out profit, still use this formula.</a:t>
            </a:r>
            <a:endParaRPr lang="en-AU" dirty="0"/>
          </a:p>
        </p:txBody>
      </p:sp>
    </p:spTree>
    <p:extLst>
      <p:ext uri="{BB962C8B-B14F-4D97-AF65-F5344CB8AC3E}">
        <p14:creationId xmlns:p14="http://schemas.microsoft.com/office/powerpoint/2010/main" val="2256126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Current Vs. Non-current Reminder…</a:t>
            </a:r>
            <a:endParaRPr lang="en-AU" dirty="0"/>
          </a:p>
        </p:txBody>
      </p:sp>
      <p:sp>
        <p:nvSpPr>
          <p:cNvPr id="3" name="Content Placeholder 2"/>
          <p:cNvSpPr>
            <a:spLocks noGrp="1"/>
          </p:cNvSpPr>
          <p:nvPr>
            <p:ph idx="1"/>
          </p:nvPr>
        </p:nvSpPr>
        <p:spPr/>
        <p:txBody>
          <a:bodyPr>
            <a:normAutofit fontScale="85000" lnSpcReduction="10000"/>
          </a:bodyPr>
          <a:lstStyle/>
          <a:p>
            <a:r>
              <a:rPr lang="en-AU" dirty="0" smtClean="0">
                <a:solidFill>
                  <a:srgbClr val="FF0000"/>
                </a:solidFill>
              </a:rPr>
              <a:t>Asset: </a:t>
            </a:r>
            <a:r>
              <a:rPr lang="en-AU" dirty="0" smtClean="0"/>
              <a:t>What is owned by the business</a:t>
            </a:r>
          </a:p>
          <a:p>
            <a:r>
              <a:rPr lang="en-AU" dirty="0" smtClean="0">
                <a:solidFill>
                  <a:srgbClr val="FF0000"/>
                </a:solidFill>
              </a:rPr>
              <a:t>Liability</a:t>
            </a:r>
            <a:r>
              <a:rPr lang="en-AU" dirty="0" smtClean="0"/>
              <a:t>: Money owed</a:t>
            </a:r>
          </a:p>
          <a:p>
            <a:r>
              <a:rPr lang="en-AU" dirty="0" smtClean="0">
                <a:solidFill>
                  <a:srgbClr val="FF0000"/>
                </a:solidFill>
              </a:rPr>
              <a:t>Current asset</a:t>
            </a:r>
            <a:r>
              <a:rPr lang="en-AU" dirty="0" smtClean="0"/>
              <a:t>: If it is likely to be converted to cash within the next 12 months </a:t>
            </a:r>
            <a:r>
              <a:rPr lang="en-AU" dirty="0" err="1" smtClean="0"/>
              <a:t>eg</a:t>
            </a:r>
            <a:r>
              <a:rPr lang="en-AU" dirty="0" smtClean="0"/>
              <a:t>. Accounts receivable</a:t>
            </a:r>
          </a:p>
          <a:p>
            <a:r>
              <a:rPr lang="en-AU" dirty="0" smtClean="0">
                <a:solidFill>
                  <a:srgbClr val="FF0000"/>
                </a:solidFill>
              </a:rPr>
              <a:t>Non-current asset</a:t>
            </a:r>
            <a:r>
              <a:rPr lang="en-AU" dirty="0" smtClean="0"/>
              <a:t>: not likely to be converted to cash within the next 12 months </a:t>
            </a:r>
            <a:r>
              <a:rPr lang="en-AU" dirty="0" err="1" smtClean="0"/>
              <a:t>eg</a:t>
            </a:r>
            <a:r>
              <a:rPr lang="en-AU" dirty="0" smtClean="0"/>
              <a:t>. Property</a:t>
            </a:r>
          </a:p>
          <a:p>
            <a:r>
              <a:rPr lang="en-AU" dirty="0" smtClean="0">
                <a:solidFill>
                  <a:srgbClr val="FF0000"/>
                </a:solidFill>
              </a:rPr>
              <a:t>Current liability</a:t>
            </a:r>
            <a:r>
              <a:rPr lang="en-AU" dirty="0" smtClean="0"/>
              <a:t>: needs to be paid within the next 12 months </a:t>
            </a:r>
            <a:r>
              <a:rPr lang="en-AU" dirty="0" err="1" smtClean="0"/>
              <a:t>eg</a:t>
            </a:r>
            <a:r>
              <a:rPr lang="en-AU" dirty="0" smtClean="0"/>
              <a:t>. Accounts payable</a:t>
            </a:r>
          </a:p>
          <a:p>
            <a:r>
              <a:rPr lang="en-AU" dirty="0" smtClean="0">
                <a:solidFill>
                  <a:srgbClr val="FF0000"/>
                </a:solidFill>
              </a:rPr>
              <a:t>Non-current liability</a:t>
            </a:r>
            <a:r>
              <a:rPr lang="en-AU" dirty="0" smtClean="0"/>
              <a:t>: does not need to be paid in the next 12 months </a:t>
            </a:r>
            <a:r>
              <a:rPr lang="en-AU" dirty="0" err="1" smtClean="0"/>
              <a:t>eg</a:t>
            </a:r>
            <a:r>
              <a:rPr lang="en-AU" dirty="0" smtClean="0"/>
              <a:t>. mortgage</a:t>
            </a:r>
            <a:endParaRPr lang="en-AU" dirty="0"/>
          </a:p>
        </p:txBody>
      </p:sp>
    </p:spTree>
    <p:extLst>
      <p:ext uri="{BB962C8B-B14F-4D97-AF65-F5344CB8AC3E}">
        <p14:creationId xmlns:p14="http://schemas.microsoft.com/office/powerpoint/2010/main" val="28515985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What is an income statement:</a:t>
            </a:r>
            <a:endParaRPr lang="en-AU" dirty="0"/>
          </a:p>
        </p:txBody>
      </p:sp>
      <p:sp>
        <p:nvSpPr>
          <p:cNvPr id="3" name="Content Placeholder 2"/>
          <p:cNvSpPr>
            <a:spLocks noGrp="1"/>
          </p:cNvSpPr>
          <p:nvPr>
            <p:ph idx="1"/>
          </p:nvPr>
        </p:nvSpPr>
        <p:spPr/>
        <p:txBody>
          <a:bodyPr/>
          <a:lstStyle/>
          <a:p>
            <a:r>
              <a:rPr lang="en-AU" dirty="0" smtClean="0"/>
              <a:t>While a balance sheet is used to break down assets and liabilities, an income statement is used to calculate profit and loss.</a:t>
            </a:r>
          </a:p>
          <a:p>
            <a:r>
              <a:rPr lang="en-AU" dirty="0" smtClean="0"/>
              <a:t>When revenue (income) exceeds expenses a profit is made</a:t>
            </a:r>
          </a:p>
          <a:p>
            <a:r>
              <a:rPr lang="en-AU" dirty="0" smtClean="0"/>
              <a:t>When expenses exceed revenue a loss is made</a:t>
            </a:r>
          </a:p>
          <a:p>
            <a:endParaRPr lang="en-AU" dirty="0"/>
          </a:p>
        </p:txBody>
      </p:sp>
    </p:spTree>
    <p:extLst>
      <p:ext uri="{BB962C8B-B14F-4D97-AF65-F5344CB8AC3E}">
        <p14:creationId xmlns:p14="http://schemas.microsoft.com/office/powerpoint/2010/main" val="26687186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Importance of an income statement?</a:t>
            </a:r>
            <a:endParaRPr lang="en-AU" dirty="0"/>
          </a:p>
        </p:txBody>
      </p:sp>
      <p:sp>
        <p:nvSpPr>
          <p:cNvPr id="3" name="Content Placeholder 2"/>
          <p:cNvSpPr>
            <a:spLocks noGrp="1"/>
          </p:cNvSpPr>
          <p:nvPr>
            <p:ph idx="1"/>
          </p:nvPr>
        </p:nvSpPr>
        <p:spPr/>
        <p:txBody>
          <a:bodyPr>
            <a:normAutofit fontScale="92500"/>
          </a:bodyPr>
          <a:lstStyle/>
          <a:p>
            <a:r>
              <a:rPr lang="en-AU" dirty="0" smtClean="0"/>
              <a:t>An income statement shows the financial performance of a business over a period of time. It lets interested people know how well the business is performing.</a:t>
            </a:r>
          </a:p>
          <a:p>
            <a:endParaRPr lang="en-AU" dirty="0" smtClean="0"/>
          </a:p>
          <a:p>
            <a:r>
              <a:rPr lang="en-AU" dirty="0" smtClean="0"/>
              <a:t>The income statement can act as proof of the profitability of a business when applying for loans. It can show the bank whether the business has enough money to repay debts etc. </a:t>
            </a:r>
          </a:p>
          <a:p>
            <a:endParaRPr lang="en-AU" dirty="0"/>
          </a:p>
        </p:txBody>
      </p:sp>
    </p:spTree>
    <p:extLst>
      <p:ext uri="{BB962C8B-B14F-4D97-AF65-F5344CB8AC3E}">
        <p14:creationId xmlns:p14="http://schemas.microsoft.com/office/powerpoint/2010/main" val="37805872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AU" dirty="0" smtClean="0"/>
              <a:t>Link to balance sheet?</a:t>
            </a:r>
            <a:endParaRPr lang="en-AU" dirty="0"/>
          </a:p>
        </p:txBody>
      </p:sp>
      <p:sp>
        <p:nvSpPr>
          <p:cNvPr id="3" name="Content Placeholder 2"/>
          <p:cNvSpPr>
            <a:spLocks noGrp="1"/>
          </p:cNvSpPr>
          <p:nvPr>
            <p:ph sz="half" idx="1"/>
          </p:nvPr>
        </p:nvSpPr>
        <p:spPr/>
        <p:txBody>
          <a:bodyPr/>
          <a:lstStyle/>
          <a:p>
            <a:r>
              <a:rPr lang="en-AU" dirty="0" smtClean="0"/>
              <a:t>The profit made by the business belongs to the owner(s), therefore the profit is transferred to the equity section of the balance sheet thereby increasing equity. Conversely, losses will reduce the equity of the business. </a:t>
            </a:r>
            <a:endParaRPr lang="en-AU" dirty="0"/>
          </a:p>
        </p:txBody>
      </p:sp>
      <p:pic>
        <p:nvPicPr>
          <p:cNvPr id="4098"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3923928" y="1412776"/>
            <a:ext cx="5177384" cy="45365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4585691" y="5229200"/>
            <a:ext cx="4032448" cy="720080"/>
          </a:xfrm>
          <a:prstGeom prst="rect">
            <a:avLst/>
          </a:prstGeom>
          <a:noFill/>
          <a:ln w="762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188605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TotalTime>
  <Words>848</Words>
  <Application>Microsoft Office PowerPoint</Application>
  <PresentationFormat>On-screen Show (4:3)</PresentationFormat>
  <Paragraphs>121</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Income Statement and Balance Sheet Revision</vt:lpstr>
      <vt:lpstr>A T-Format Balance Sheet</vt:lpstr>
      <vt:lpstr>Narrative Format</vt:lpstr>
      <vt:lpstr>Narrative Format</vt:lpstr>
      <vt:lpstr>Formulas to remember…</vt:lpstr>
      <vt:lpstr>Current Vs. Non-current Reminder…</vt:lpstr>
      <vt:lpstr>What is an income statement:</vt:lpstr>
      <vt:lpstr>Importance of an income statement?</vt:lpstr>
      <vt:lpstr>Link to balance sheet?</vt:lpstr>
      <vt:lpstr>Income vs. Expenses</vt:lpstr>
      <vt:lpstr>PowerPoint Presentation</vt:lpstr>
      <vt:lpstr>Income Statement</vt:lpstr>
      <vt:lpstr>The following is a prepared income statement:</vt:lpstr>
      <vt:lpstr>Income Statements for trading businesses</vt:lpstr>
      <vt:lpstr>Cost of Goods Sold (COGS)</vt:lpstr>
      <vt:lpstr>For example….</vt:lpstr>
      <vt:lpstr>Complete the Income Statement</vt:lpstr>
      <vt:lpstr>What is the difference between Assets, Liabilities, Expenses and Income?</vt:lpstr>
      <vt:lpstr>Balance Sheets</vt:lpstr>
      <vt:lpstr>Income Statement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Income Statement and Balance Sheet Revision</dc:title>
  <dc:creator>MAHADY Jacinta</dc:creator>
  <cp:lastModifiedBy>BARTOSIAK Michael</cp:lastModifiedBy>
  <cp:revision>12</cp:revision>
  <dcterms:created xsi:type="dcterms:W3CDTF">2015-05-22T01:13:23Z</dcterms:created>
  <dcterms:modified xsi:type="dcterms:W3CDTF">2016-05-24T00:23:52Z</dcterms:modified>
</cp:coreProperties>
</file>