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97B"/>
    <a:srgbClr val="E83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6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EC75-9517-4164-A5D9-FE3369B7D0E7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5195-5FDF-47C9-B8FD-45DD6C7E0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1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8C98C84-5B61-41A9-8E26-59A9DFF0CA23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E3014A1-CC43-4E15-A637-599CCD793B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lin Sans FB Demi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Berlin Sans FB Demi" pitchFamily="34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Berlin Sans FB Demi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Berlin Sans FB Dem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Berlin Sans FB Demi" pitchFamily="34" charset="0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Berlin Sans FB Demi" pitchFamily="34" charset="0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841977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Berlin Sans FB Demi" pitchFamily="34" charset="0"/>
              </a:rPr>
              <a:t>Year 9 Financial Management</a:t>
            </a:r>
            <a:endParaRPr lang="en-GB" sz="32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068960"/>
            <a:ext cx="5712179" cy="2191662"/>
          </a:xfrm>
        </p:spPr>
        <p:txBody>
          <a:bodyPr>
            <a:normAutofit lnSpcReduction="10000"/>
          </a:bodyPr>
          <a:lstStyle/>
          <a:p>
            <a:r>
              <a:rPr lang="en-GB" sz="7000" dirty="0" smtClean="0"/>
              <a:t>SWOT ANALYSIS</a:t>
            </a:r>
            <a:endParaRPr lang="en-GB" sz="7000" dirty="0"/>
          </a:p>
          <a:p>
            <a:endParaRPr lang="en-GB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344816" cy="403244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Students will be able to: </a:t>
            </a:r>
          </a:p>
          <a:p>
            <a:pPr lvl="1"/>
            <a:r>
              <a:rPr lang="en-GB" sz="2800" dirty="0" smtClean="0"/>
              <a:t>Know </a:t>
            </a:r>
            <a:r>
              <a:rPr lang="en-GB" sz="2800" dirty="0" smtClean="0"/>
              <a:t>the purpose of a SWOT </a:t>
            </a:r>
            <a:r>
              <a:rPr lang="en-GB" sz="2800" dirty="0"/>
              <a:t>a</a:t>
            </a:r>
            <a:r>
              <a:rPr lang="en-GB" sz="2800" dirty="0" smtClean="0"/>
              <a:t>nalysis</a:t>
            </a:r>
          </a:p>
          <a:p>
            <a:pPr lvl="1"/>
            <a:r>
              <a:rPr lang="en-GB" sz="2800" dirty="0" smtClean="0"/>
              <a:t>Identify the four basic elements of a SWOT analysis</a:t>
            </a:r>
          </a:p>
          <a:p>
            <a:pPr lvl="1"/>
            <a:r>
              <a:rPr lang="en-GB" sz="2800" dirty="0" smtClean="0"/>
              <a:t>A</a:t>
            </a:r>
            <a:r>
              <a:rPr lang="en-GB" sz="2800" dirty="0" smtClean="0"/>
              <a:t>nalyse </a:t>
            </a:r>
            <a:r>
              <a:rPr lang="en-GB" sz="2800" dirty="0"/>
              <a:t>a business using a </a:t>
            </a:r>
            <a:r>
              <a:rPr lang="en-GB" sz="2800" dirty="0" smtClean="0"/>
              <a:t>SWOT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29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is it?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planning tool</a:t>
            </a:r>
          </a:p>
          <a:p>
            <a:r>
              <a:rPr lang="en-GB" dirty="0" smtClean="0"/>
              <a:t>Assesses for  potential risks and rewards</a:t>
            </a:r>
          </a:p>
          <a:p>
            <a:r>
              <a:rPr lang="en-GB" dirty="0" smtClean="0"/>
              <a:t>Considers effectiveness/ success in relation to the business environment</a:t>
            </a:r>
          </a:p>
          <a:p>
            <a:r>
              <a:rPr lang="en-GB" dirty="0" smtClean="0"/>
              <a:t>Evaluate and adjust strategies</a:t>
            </a:r>
          </a:p>
          <a:p>
            <a:r>
              <a:rPr lang="en-GB" dirty="0" smtClean="0"/>
              <a:t>Helps a company to </a:t>
            </a:r>
            <a:r>
              <a:rPr lang="en-GB" dirty="0"/>
              <a:t>operate in a competitive environment.</a:t>
            </a:r>
            <a:endParaRPr lang="en-US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does it SWOT actually mean?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W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O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67922" y="2204864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Berlin Sans FB Demi" pitchFamily="34" charset="0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Berlin Sans FB Demi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Berlin Sans FB Demi" pitchFamily="34" charset="0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Berlin Sans FB Demi" pitchFamily="34" charset="0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Berlin Sans FB Demi" pitchFamily="34" charset="0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en-GB" dirty="0" smtClean="0"/>
              <a:t> </a:t>
            </a:r>
          </a:p>
          <a:p>
            <a:pPr marL="0" indent="0">
              <a:buFont typeface="Brush Script MT" pitchFamily="66" charset="0"/>
              <a:buNone/>
            </a:pPr>
            <a:r>
              <a:rPr lang="en-GB" sz="4000" dirty="0" smtClean="0"/>
              <a:t>Strengths</a:t>
            </a:r>
          </a:p>
          <a:p>
            <a:pPr marL="0" indent="0">
              <a:buFont typeface="Brush Script MT" pitchFamily="66" charset="0"/>
              <a:buNone/>
            </a:pPr>
            <a:r>
              <a:rPr lang="en-GB" sz="4000" dirty="0" smtClean="0"/>
              <a:t>Weaknesses</a:t>
            </a:r>
          </a:p>
          <a:p>
            <a:pPr marL="0" indent="0">
              <a:buFont typeface="Brush Script MT" pitchFamily="66" charset="0"/>
              <a:buNone/>
            </a:pPr>
            <a:r>
              <a:rPr lang="en-GB" sz="4000" dirty="0" smtClean="0"/>
              <a:t>Opportunities</a:t>
            </a:r>
          </a:p>
          <a:p>
            <a:pPr marL="0" indent="0">
              <a:buFont typeface="Brush Script MT" pitchFamily="66" charset="0"/>
              <a:buNone/>
            </a:pPr>
            <a:r>
              <a:rPr lang="en-GB" sz="4000" dirty="0" smtClean="0"/>
              <a:t>Threats </a:t>
            </a:r>
          </a:p>
          <a:p>
            <a:pPr marL="0" indent="0">
              <a:buFont typeface="Brush Script MT" pitchFamily="66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76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78153" y="769689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rlin Sans FB Demi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SWOT ANALYSIS</a:t>
            </a:r>
            <a:endParaRPr lang="en-GB" dirty="0"/>
          </a:p>
        </p:txBody>
      </p:sp>
      <p:pic>
        <p:nvPicPr>
          <p:cNvPr id="1026" name="Picture 2" descr="http://www.ologycoaching.com/media/51614/swot_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72174"/>
            <a:ext cx="3810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07504" y="38782"/>
            <a:ext cx="1944216" cy="3030177"/>
          </a:xfrm>
          <a:prstGeom prst="wedgeRectCallout">
            <a:avLst>
              <a:gd name="adj1" fmla="val 122400"/>
              <a:gd name="adj2" fmla="val 37726"/>
            </a:avLst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tx1"/>
                </a:solidFill>
                <a:latin typeface="Berlin Sans FB Demi" pitchFamily="34" charset="0"/>
              </a:rPr>
              <a:t>Strengths</a:t>
            </a:r>
            <a:r>
              <a:rPr lang="en-GB" sz="2400" b="1" u="sng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GB" sz="2400" b="1" u="sng" dirty="0" smtClean="0">
                <a:solidFill>
                  <a:srgbClr val="FF0000"/>
                </a:solidFill>
                <a:latin typeface="Berlin Sans FB Demi" pitchFamily="34" charset="0"/>
              </a:rPr>
              <a:t>(Internal)</a:t>
            </a:r>
          </a:p>
          <a:p>
            <a:pPr algn="ctr"/>
            <a:endParaRPr lang="en-GB" sz="2400" b="1" u="sng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What the business is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good</a:t>
            </a:r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 at that may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help</a:t>
            </a:r>
            <a:endParaRPr lang="en-GB" sz="2000" u="sng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092280" y="99965"/>
            <a:ext cx="1944216" cy="2968994"/>
          </a:xfrm>
          <a:prstGeom prst="wedgeRectCallout">
            <a:avLst>
              <a:gd name="adj1" fmla="val -102782"/>
              <a:gd name="adj2" fmla="val 39315"/>
            </a:avLst>
          </a:prstGeom>
          <a:ln w="63500">
            <a:solidFill>
              <a:srgbClr val="E739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tx1"/>
                </a:solidFill>
                <a:latin typeface="Berlin Sans FB Demi" pitchFamily="34" charset="0"/>
              </a:rPr>
              <a:t>Weaknesses</a:t>
            </a:r>
            <a:r>
              <a:rPr lang="en-GB" sz="2400" b="1" u="sng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GB" sz="2400" b="1" u="sng" dirty="0" smtClean="0">
                <a:solidFill>
                  <a:srgbClr val="FF0000"/>
                </a:solidFill>
                <a:latin typeface="Berlin Sans FB Demi" pitchFamily="34" charset="0"/>
              </a:rPr>
              <a:t>(Internal)</a:t>
            </a:r>
          </a:p>
          <a:p>
            <a:pPr algn="ctr"/>
            <a:endParaRPr lang="en-GB" sz="2400" b="1" u="sng" dirty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What the business is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bad </a:t>
            </a:r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at that may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harm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72669" y="99965"/>
            <a:ext cx="3968111" cy="880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You have control over </a:t>
            </a:r>
            <a:r>
              <a:rPr lang="en-GB" sz="2400" b="1" dirty="0" smtClean="0">
                <a:solidFill>
                  <a:srgbClr val="FF0000"/>
                </a:solidFill>
              </a:rPr>
              <a:t>INTERNAL</a:t>
            </a:r>
            <a:r>
              <a:rPr lang="en-GB" sz="2000" b="1" dirty="0" smtClean="0"/>
              <a:t> factors</a:t>
            </a:r>
            <a:endParaRPr lang="en-GB" sz="2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555776" y="2564904"/>
            <a:ext cx="648072" cy="1584176"/>
          </a:xfrm>
          <a:prstGeom prst="roundRect">
            <a:avLst/>
          </a:prstGeom>
          <a:solidFill>
            <a:srgbClr val="FF0000">
              <a:alpha val="50000"/>
            </a:srgb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78153" y="769689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rlin Sans FB Demi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SWOT ANALYSIS</a:t>
            </a:r>
            <a:endParaRPr lang="en-GB" dirty="0"/>
          </a:p>
        </p:txBody>
      </p:sp>
      <p:pic>
        <p:nvPicPr>
          <p:cNvPr id="1026" name="Picture 2" descr="http://www.ologycoaching.com/media/51614/swot_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72174"/>
            <a:ext cx="3810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107504" y="3858124"/>
            <a:ext cx="1944216" cy="2836776"/>
          </a:xfrm>
          <a:prstGeom prst="wedgeRectCallout">
            <a:avLst>
              <a:gd name="adj1" fmla="val 115987"/>
              <a:gd name="adj2" fmla="val 15310"/>
            </a:avLst>
          </a:prstGeom>
          <a:solidFill>
            <a:schemeClr val="bg1"/>
          </a:solidFill>
          <a:ln w="635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tx1"/>
                </a:solidFill>
                <a:latin typeface="Berlin Sans FB Demi" pitchFamily="34" charset="0"/>
              </a:rPr>
              <a:t>Opportunities </a:t>
            </a:r>
            <a:r>
              <a:rPr lang="en-GB" sz="2400" b="1" u="sng" dirty="0" smtClean="0">
                <a:solidFill>
                  <a:srgbClr val="FF0000"/>
                </a:solidFill>
                <a:latin typeface="Berlin Sans FB Demi" pitchFamily="34" charset="0"/>
              </a:rPr>
              <a:t>(External)</a:t>
            </a:r>
          </a:p>
          <a:p>
            <a:pPr algn="ctr"/>
            <a:endParaRPr lang="en-GB" sz="2400" b="1" u="sng" dirty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Factors outside the business that may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help</a:t>
            </a:r>
            <a:endParaRPr lang="en-GB" b="1" u="sng" dirty="0"/>
          </a:p>
        </p:txBody>
      </p:sp>
      <p:sp>
        <p:nvSpPr>
          <p:cNvPr id="11" name="Rectangular Callout 10"/>
          <p:cNvSpPr/>
          <p:nvPr/>
        </p:nvSpPr>
        <p:spPr>
          <a:xfrm>
            <a:off x="7092280" y="3858124"/>
            <a:ext cx="1944216" cy="2836776"/>
          </a:xfrm>
          <a:prstGeom prst="wedgeRectCallout">
            <a:avLst>
              <a:gd name="adj1" fmla="val -113471"/>
              <a:gd name="adj2" fmla="val 1539"/>
            </a:avLst>
          </a:prstGeom>
          <a:solidFill>
            <a:schemeClr val="bg1"/>
          </a:solidFill>
          <a:ln w="6350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tx1"/>
                </a:solidFill>
                <a:latin typeface="Berlin Sans FB Demi" pitchFamily="34" charset="0"/>
              </a:rPr>
              <a:t>Threats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  <a:latin typeface="Berlin Sans FB Demi" pitchFamily="34" charset="0"/>
              </a:rPr>
              <a:t>(External)</a:t>
            </a:r>
          </a:p>
          <a:p>
            <a:pPr algn="ctr"/>
            <a:endParaRPr lang="en-GB" sz="2400" b="1" u="sng" dirty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Berlin Sans FB Demi" pitchFamily="34" charset="0"/>
              </a:rPr>
              <a:t>Factors outside the business that may </a:t>
            </a:r>
            <a:r>
              <a:rPr lang="en-GB" sz="2400" u="sng" dirty="0" smtClean="0">
                <a:solidFill>
                  <a:schemeClr val="tx1"/>
                </a:solidFill>
                <a:latin typeface="Berlin Sans FB Demi" pitchFamily="34" charset="0"/>
              </a:rPr>
              <a:t>harm</a:t>
            </a:r>
            <a:endParaRPr lang="en-GB" b="1" u="sng" dirty="0"/>
          </a:p>
        </p:txBody>
      </p:sp>
      <p:sp>
        <p:nvSpPr>
          <p:cNvPr id="15" name="Rounded Rectangle 14"/>
          <p:cNvSpPr/>
          <p:nvPr/>
        </p:nvSpPr>
        <p:spPr>
          <a:xfrm>
            <a:off x="2700504" y="5977237"/>
            <a:ext cx="3968111" cy="880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You have </a:t>
            </a:r>
            <a:r>
              <a:rPr lang="en-GB" sz="2000" b="1" u="sng" dirty="0" smtClean="0"/>
              <a:t>NO</a:t>
            </a:r>
            <a:r>
              <a:rPr lang="en-GB" sz="2000" b="1" dirty="0" smtClean="0"/>
              <a:t> control over </a:t>
            </a:r>
            <a:r>
              <a:rPr lang="en-GB" sz="2000" b="1" dirty="0" smtClean="0">
                <a:solidFill>
                  <a:srgbClr val="FF0000"/>
                </a:solidFill>
              </a:rPr>
              <a:t>EXTERNAL</a:t>
            </a:r>
            <a:r>
              <a:rPr lang="en-GB" sz="2000" b="1" dirty="0" smtClean="0"/>
              <a:t> factors</a:t>
            </a:r>
            <a:endParaRPr lang="en-GB" sz="2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551017" y="4159899"/>
            <a:ext cx="648072" cy="1584176"/>
          </a:xfrm>
          <a:prstGeom prst="roundRect">
            <a:avLst/>
          </a:prstGeom>
          <a:solidFill>
            <a:srgbClr val="FF0000">
              <a:alpha val="50000"/>
            </a:srgb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148"/>
            <a:ext cx="6965245" cy="5155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latin typeface="Berlin Sans FB Demi" pitchFamily="34" charset="0"/>
              </a:rPr>
              <a:t>TASK: Discuss in Pairs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92696"/>
            <a:ext cx="7416824" cy="93610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Can you work out where you would put the following factors on the SWOT analysis: </a:t>
            </a:r>
            <a:r>
              <a:rPr lang="en-GB" dirty="0" smtClean="0">
                <a:solidFill>
                  <a:srgbClr val="FF0000"/>
                </a:solidFill>
              </a:rPr>
              <a:t>2 </a:t>
            </a:r>
            <a:r>
              <a:rPr lang="en-GB" dirty="0" smtClean="0">
                <a:solidFill>
                  <a:srgbClr val="FF0000"/>
                </a:solidFill>
              </a:rPr>
              <a:t>minutes GO!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955019"/>
            <a:ext cx="3816424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Competitor has gone bankrupt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Experienced workforce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High production costs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New competitor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Growth in demand for your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Poor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Increased income tax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Berlin Sans FB Demi" pitchFamily="34" charset="0"/>
              </a:rPr>
              <a:t>Loyal customers</a:t>
            </a:r>
          </a:p>
        </p:txBody>
      </p:sp>
      <p:pic>
        <p:nvPicPr>
          <p:cNvPr id="5" name="Picture 2" descr="http://www.ologycoaching.com/media/51614/swot_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42" y="1988840"/>
            <a:ext cx="3810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788024" y="1988840"/>
            <a:ext cx="3816424" cy="72008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788024" y="3874790"/>
            <a:ext cx="3816424" cy="72008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777145" y="2708920"/>
            <a:ext cx="3816424" cy="360040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775898" y="5332318"/>
            <a:ext cx="3816424" cy="408353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4788024" y="3070060"/>
            <a:ext cx="3816424" cy="445790"/>
          </a:xfrm>
          <a:prstGeom prst="roundRect">
            <a:avLst/>
          </a:prstGeom>
          <a:solidFill>
            <a:srgbClr val="E7397B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797718" y="4594870"/>
            <a:ext cx="3816424" cy="413776"/>
          </a:xfrm>
          <a:prstGeom prst="roundRect">
            <a:avLst/>
          </a:prstGeom>
          <a:solidFill>
            <a:srgbClr val="E7397B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4788024" y="3524819"/>
            <a:ext cx="3816424" cy="349971"/>
          </a:xfrm>
          <a:prstGeom prst="roundRect">
            <a:avLst/>
          </a:prstGeom>
          <a:solidFill>
            <a:srgbClr val="00B0F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788024" y="4951256"/>
            <a:ext cx="3816424" cy="381063"/>
          </a:xfrm>
          <a:prstGeom prst="roundRect">
            <a:avLst/>
          </a:prstGeom>
          <a:solidFill>
            <a:srgbClr val="00B0F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331640" y="6021288"/>
            <a:ext cx="691276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Berlin Sans FB Demi" pitchFamily="34" charset="0"/>
              </a:rPr>
              <a:t>How many did you get right?</a:t>
            </a:r>
          </a:p>
        </p:txBody>
      </p:sp>
    </p:spTree>
    <p:extLst>
      <p:ext uri="{BB962C8B-B14F-4D97-AF65-F5344CB8AC3E}">
        <p14:creationId xmlns:p14="http://schemas.microsoft.com/office/powerpoint/2010/main" val="280375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406</TotalTime>
  <Words>214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Year 9 Financial Management</vt:lpstr>
      <vt:lpstr>Learning Objectives</vt:lpstr>
      <vt:lpstr>SWOT ANALYSIS</vt:lpstr>
      <vt:lpstr>SWOT ANALYSIS</vt:lpstr>
      <vt:lpstr>PowerPoint Presentation</vt:lpstr>
      <vt:lpstr>PowerPoint Presentation</vt:lpstr>
      <vt:lpstr>TASK: Discuss in Pairs</vt:lpstr>
    </vt:vector>
  </TitlesOfParts>
  <Company>Bilton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Business</dc:title>
  <dc:creator>Administrator</dc:creator>
  <cp:lastModifiedBy>Michael</cp:lastModifiedBy>
  <cp:revision>28</cp:revision>
  <dcterms:created xsi:type="dcterms:W3CDTF">2012-12-01T11:45:43Z</dcterms:created>
  <dcterms:modified xsi:type="dcterms:W3CDTF">2016-08-28T12:35:36Z</dcterms:modified>
</cp:coreProperties>
</file>