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397B"/>
    <a:srgbClr val="E838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7" autoAdjust="0"/>
    <p:restoredTop sz="94660"/>
  </p:normalViewPr>
  <p:slideViewPr>
    <p:cSldViewPr>
      <p:cViewPr>
        <p:scale>
          <a:sx n="118" d="100"/>
          <a:sy n="118" d="100"/>
        </p:scale>
        <p:origin x="-139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8EC75-9517-4164-A5D9-FE3369B7D0E7}" type="datetimeFigureOut">
              <a:rPr lang="en-GB" smtClean="0"/>
              <a:t>28/08/2016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EE5195-5FDF-47C9-B8FD-45DD6C7E0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111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48C98C84-5B61-41A9-8E26-59A9DFF0CA23}" type="datetimeFigureOut">
              <a:rPr lang="en-GB" smtClean="0"/>
              <a:t>28/08/2016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FE3014A1-CC43-4E15-A637-599CCD793B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8C84-5B61-41A9-8E26-59A9DFF0CA23}" type="datetimeFigureOut">
              <a:rPr lang="en-GB" smtClean="0"/>
              <a:t>28/08/2016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14A1-CC43-4E15-A637-599CCD793B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8C84-5B61-41A9-8E26-59A9DFF0CA23}" type="datetimeFigureOut">
              <a:rPr lang="en-GB" smtClean="0"/>
              <a:t>28/08/2016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14A1-CC43-4E15-A637-599CCD793B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8C84-5B61-41A9-8E26-59A9DFF0CA23}" type="datetimeFigureOut">
              <a:rPr lang="en-GB" smtClean="0"/>
              <a:t>28/08/2016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14A1-CC43-4E15-A637-599CCD793B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8C84-5B61-41A9-8E26-59A9DFF0CA23}" type="datetimeFigureOut">
              <a:rPr lang="en-GB" smtClean="0"/>
              <a:t>28/08/2016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14A1-CC43-4E15-A637-599CCD793B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8C84-5B61-41A9-8E26-59A9DFF0CA23}" type="datetimeFigureOut">
              <a:rPr lang="en-GB" smtClean="0"/>
              <a:t>28/08/2016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14A1-CC43-4E15-A637-599CCD793BB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8C84-5B61-41A9-8E26-59A9DFF0CA23}" type="datetimeFigureOut">
              <a:rPr lang="en-GB" smtClean="0"/>
              <a:t>28/08/2016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14A1-CC43-4E15-A637-599CCD793BB5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8C84-5B61-41A9-8E26-59A9DFF0CA23}" type="datetimeFigureOut">
              <a:rPr lang="en-GB" smtClean="0"/>
              <a:t>28/08/2016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14A1-CC43-4E15-A637-599CCD793B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8C84-5B61-41A9-8E26-59A9DFF0CA23}" type="datetimeFigureOut">
              <a:rPr lang="en-GB" smtClean="0"/>
              <a:t>28/08/2016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14A1-CC43-4E15-A637-599CCD793B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48C98C84-5B61-41A9-8E26-59A9DFF0CA23}" type="datetimeFigureOut">
              <a:rPr lang="en-GB" smtClean="0"/>
              <a:t>28/08/2016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FE3014A1-CC43-4E15-A637-599CCD793B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48C98C84-5B61-41A9-8E26-59A9DFF0CA23}" type="datetimeFigureOut">
              <a:rPr lang="en-GB" smtClean="0"/>
              <a:t>28/08/2016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FE3014A1-CC43-4E15-A637-599CCD793B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8C98C84-5B61-41A9-8E26-59A9DFF0CA23}" type="datetimeFigureOut">
              <a:rPr lang="en-GB" smtClean="0"/>
              <a:t>28/08/2016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FE3014A1-CC43-4E15-A637-599CCD793BB5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Berlin Sans FB Demi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Berlin Sans FB Demi" pitchFamily="34" charset="0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Berlin Sans FB Demi" pitchFamily="34" charset="0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Berlin Sans FB Demi" pitchFamily="34" charset="0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Berlin Sans FB Demi" pitchFamily="34" charset="0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Berlin Sans FB Demi" pitchFamily="34" charset="0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841977"/>
          </a:xfrm>
        </p:spPr>
        <p:txBody>
          <a:bodyPr>
            <a:normAutofit/>
          </a:bodyPr>
          <a:lstStyle/>
          <a:p>
            <a:r>
              <a:rPr lang="en-GB" sz="3200" dirty="0" smtClean="0">
                <a:latin typeface="Berlin Sans FB Demi" pitchFamily="34" charset="0"/>
              </a:rPr>
              <a:t>Year 9 Financial Management</a:t>
            </a:r>
            <a:endParaRPr lang="en-GB" sz="3200" dirty="0">
              <a:latin typeface="Berlin Sans FB Dem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068960"/>
            <a:ext cx="5712179" cy="2191662"/>
          </a:xfrm>
        </p:spPr>
        <p:txBody>
          <a:bodyPr>
            <a:normAutofit lnSpcReduction="10000"/>
          </a:bodyPr>
          <a:lstStyle/>
          <a:p>
            <a:r>
              <a:rPr lang="en-GB" sz="7000" dirty="0" smtClean="0"/>
              <a:t>SWOT ANALYSIS</a:t>
            </a:r>
            <a:endParaRPr lang="en-GB" sz="7000" dirty="0"/>
          </a:p>
          <a:p>
            <a:endParaRPr lang="en-GB" dirty="0" smtClean="0"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Objectives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988840"/>
            <a:ext cx="7344816" cy="4032448"/>
          </a:xfrm>
        </p:spPr>
        <p:txBody>
          <a:bodyPr>
            <a:normAutofit/>
          </a:bodyPr>
          <a:lstStyle/>
          <a:p>
            <a:r>
              <a:rPr lang="en-GB" sz="3200" dirty="0" smtClean="0"/>
              <a:t>Students will be able to: </a:t>
            </a:r>
          </a:p>
          <a:p>
            <a:pPr lvl="1"/>
            <a:r>
              <a:rPr lang="en-GB" sz="2800" dirty="0" smtClean="0"/>
              <a:t>Know </a:t>
            </a:r>
            <a:r>
              <a:rPr lang="en-GB" sz="2800" dirty="0" smtClean="0"/>
              <a:t>the purpose of a SWOT </a:t>
            </a:r>
            <a:r>
              <a:rPr lang="en-GB" sz="2800" dirty="0"/>
              <a:t>a</a:t>
            </a:r>
            <a:r>
              <a:rPr lang="en-GB" sz="2800" dirty="0" smtClean="0"/>
              <a:t>nalysis</a:t>
            </a:r>
          </a:p>
          <a:p>
            <a:pPr lvl="1"/>
            <a:r>
              <a:rPr lang="en-GB" sz="2800" dirty="0" smtClean="0"/>
              <a:t>Identify the four basic elements of a SWOT analysis</a:t>
            </a:r>
          </a:p>
          <a:p>
            <a:pPr lvl="1"/>
            <a:r>
              <a:rPr lang="en-GB" sz="2800" dirty="0" smtClean="0"/>
              <a:t>A</a:t>
            </a:r>
            <a:r>
              <a:rPr lang="en-GB" sz="2800" dirty="0" smtClean="0"/>
              <a:t>nalyse </a:t>
            </a:r>
            <a:r>
              <a:rPr lang="en-GB" sz="2800" dirty="0"/>
              <a:t>a business using a </a:t>
            </a:r>
            <a:r>
              <a:rPr lang="en-GB" sz="2800" dirty="0" smtClean="0"/>
              <a:t>SWOT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72299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SWOT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What is it?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A planning tool</a:t>
            </a:r>
          </a:p>
          <a:p>
            <a:r>
              <a:rPr lang="en-GB" dirty="0" smtClean="0"/>
              <a:t>Assesses for  potential risks and rewards</a:t>
            </a:r>
          </a:p>
          <a:p>
            <a:r>
              <a:rPr lang="en-GB" dirty="0" smtClean="0"/>
              <a:t>Considers effectiveness/ success in relation to the business environment</a:t>
            </a:r>
          </a:p>
          <a:p>
            <a:r>
              <a:rPr lang="en-GB" dirty="0" smtClean="0"/>
              <a:t>Evaluate and adjust strategies</a:t>
            </a:r>
          </a:p>
          <a:p>
            <a:r>
              <a:rPr lang="en-GB" dirty="0" smtClean="0"/>
              <a:t>Helps a company to </a:t>
            </a:r>
            <a:r>
              <a:rPr lang="en-GB" dirty="0"/>
              <a:t>operate in a competitive environment.</a:t>
            </a:r>
            <a:endParaRPr lang="en-US" dirty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24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SWOT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2204864"/>
            <a:ext cx="6196405" cy="3603812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What does it SWOT actually mean?</a:t>
            </a:r>
          </a:p>
          <a:p>
            <a:pPr marL="0" indent="0">
              <a:buNone/>
            </a:pPr>
            <a:r>
              <a:rPr lang="en-GB" sz="4000" b="1" dirty="0" smtClean="0">
                <a:solidFill>
                  <a:srgbClr val="FF0000"/>
                </a:solidFill>
              </a:rPr>
              <a:t>S</a:t>
            </a:r>
          </a:p>
          <a:p>
            <a:pPr marL="0" indent="0">
              <a:buNone/>
            </a:pPr>
            <a:r>
              <a:rPr lang="en-GB" sz="4000" b="1" dirty="0" smtClean="0">
                <a:solidFill>
                  <a:srgbClr val="FF0000"/>
                </a:solidFill>
              </a:rPr>
              <a:t>W</a:t>
            </a:r>
          </a:p>
          <a:p>
            <a:pPr marL="0" indent="0">
              <a:buNone/>
            </a:pPr>
            <a:r>
              <a:rPr lang="en-GB" sz="4000" b="1" dirty="0" smtClean="0">
                <a:solidFill>
                  <a:srgbClr val="FF0000"/>
                </a:solidFill>
              </a:rPr>
              <a:t>O</a:t>
            </a:r>
          </a:p>
          <a:p>
            <a:pPr marL="0" indent="0">
              <a:buNone/>
            </a:pPr>
            <a:r>
              <a:rPr lang="en-GB" sz="4000" b="1" dirty="0" smtClean="0">
                <a:solidFill>
                  <a:srgbClr val="FF0000"/>
                </a:solidFill>
              </a:rPr>
              <a:t>T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67922" y="2204864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400" kern="1200">
                <a:solidFill>
                  <a:schemeClr val="tx1"/>
                </a:solidFill>
                <a:latin typeface="Berlin Sans FB Demi" pitchFamily="34" charset="0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200" kern="1200">
                <a:solidFill>
                  <a:schemeClr val="tx1"/>
                </a:solidFill>
                <a:latin typeface="Berlin Sans FB Demi" pitchFamily="34" charset="0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000" kern="1200">
                <a:solidFill>
                  <a:schemeClr val="tx1"/>
                </a:solidFill>
                <a:latin typeface="Berlin Sans FB Demi" pitchFamily="34" charset="0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800" kern="1200">
                <a:solidFill>
                  <a:schemeClr val="tx1"/>
                </a:solidFill>
                <a:latin typeface="Berlin Sans FB Demi" pitchFamily="34" charset="0"/>
                <a:ea typeface="+mn-ea"/>
                <a:cs typeface="+mn-cs"/>
              </a:defRPr>
            </a:lvl4pPr>
            <a:lvl5pPr marL="164592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Berlin Sans FB Demi" pitchFamily="34" charset="0"/>
                <a:ea typeface="+mn-ea"/>
                <a:cs typeface="+mn-cs"/>
              </a:defRPr>
            </a:lvl5pPr>
            <a:lvl6pPr marL="20116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432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Brush Script MT" pitchFamily="66" charset="0"/>
              <a:buNone/>
            </a:pPr>
            <a:r>
              <a:rPr lang="en-GB" dirty="0" smtClean="0"/>
              <a:t> </a:t>
            </a:r>
          </a:p>
          <a:p>
            <a:pPr marL="0" indent="0">
              <a:buFont typeface="Brush Script MT" pitchFamily="66" charset="0"/>
              <a:buNone/>
            </a:pPr>
            <a:r>
              <a:rPr lang="en-GB" sz="4000" dirty="0" smtClean="0"/>
              <a:t>Strengths</a:t>
            </a:r>
          </a:p>
          <a:p>
            <a:pPr marL="0" indent="0">
              <a:buFont typeface="Brush Script MT" pitchFamily="66" charset="0"/>
              <a:buNone/>
            </a:pPr>
            <a:r>
              <a:rPr lang="en-GB" sz="4000" dirty="0" smtClean="0"/>
              <a:t>Weaknesses</a:t>
            </a:r>
          </a:p>
          <a:p>
            <a:pPr marL="0" indent="0">
              <a:buFont typeface="Brush Script MT" pitchFamily="66" charset="0"/>
              <a:buNone/>
            </a:pPr>
            <a:r>
              <a:rPr lang="en-GB" sz="4000" dirty="0" smtClean="0"/>
              <a:t>Opportunities</a:t>
            </a:r>
          </a:p>
          <a:p>
            <a:pPr marL="0" indent="0">
              <a:buFont typeface="Brush Script MT" pitchFamily="66" charset="0"/>
              <a:buNone/>
            </a:pPr>
            <a:r>
              <a:rPr lang="en-GB" sz="4000" dirty="0" smtClean="0"/>
              <a:t>Threats </a:t>
            </a:r>
          </a:p>
          <a:p>
            <a:pPr marL="0" indent="0">
              <a:buFont typeface="Brush Script MT" pitchFamily="66" charset="0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76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978153" y="769689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Berlin Sans FB Demi" pitchFamily="34" charset="0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dirty="0" smtClean="0"/>
              <a:t>SWOT ANALYSIS</a:t>
            </a:r>
            <a:endParaRPr lang="en-GB" dirty="0"/>
          </a:p>
        </p:txBody>
      </p:sp>
      <p:pic>
        <p:nvPicPr>
          <p:cNvPr id="1026" name="Picture 2" descr="http://www.ologycoaching.com/media/51614/swot_analysi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972174"/>
            <a:ext cx="3810000" cy="3771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ular Callout 6"/>
          <p:cNvSpPr/>
          <p:nvPr/>
        </p:nvSpPr>
        <p:spPr>
          <a:xfrm>
            <a:off x="107504" y="38782"/>
            <a:ext cx="1944216" cy="3030177"/>
          </a:xfrm>
          <a:prstGeom prst="wedgeRectCallout">
            <a:avLst>
              <a:gd name="adj1" fmla="val 122400"/>
              <a:gd name="adj2" fmla="val 37726"/>
            </a:avLst>
          </a:prstGeom>
          <a:solidFill>
            <a:schemeClr val="bg1"/>
          </a:solidFill>
          <a:ln w="63500">
            <a:solidFill>
              <a:srgbClr val="92D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u="sng" dirty="0" smtClean="0">
                <a:solidFill>
                  <a:schemeClr val="tx1"/>
                </a:solidFill>
                <a:latin typeface="Berlin Sans FB Demi" pitchFamily="34" charset="0"/>
              </a:rPr>
              <a:t>Strengths</a:t>
            </a:r>
            <a:r>
              <a:rPr lang="en-GB" sz="2400" b="1" u="sng" dirty="0" smtClean="0">
                <a:solidFill>
                  <a:schemeClr val="tx1"/>
                </a:solidFill>
                <a:latin typeface="Berlin Sans FB Demi" pitchFamily="34" charset="0"/>
              </a:rPr>
              <a:t> </a:t>
            </a:r>
            <a:r>
              <a:rPr lang="en-GB" sz="2400" b="1" u="sng" dirty="0" smtClean="0">
                <a:solidFill>
                  <a:srgbClr val="FF0000"/>
                </a:solidFill>
                <a:latin typeface="Berlin Sans FB Demi" pitchFamily="34" charset="0"/>
              </a:rPr>
              <a:t>(Internal)</a:t>
            </a:r>
          </a:p>
          <a:p>
            <a:pPr algn="ctr"/>
            <a:endParaRPr lang="en-GB" sz="2400" b="1" u="sng" dirty="0" smtClean="0">
              <a:solidFill>
                <a:srgbClr val="FF0000"/>
              </a:solidFill>
              <a:latin typeface="Berlin Sans FB Demi" pitchFamily="34" charset="0"/>
            </a:endParaRPr>
          </a:p>
          <a:p>
            <a:pPr algn="ctr"/>
            <a:r>
              <a:rPr lang="en-GB" sz="2400" dirty="0" smtClean="0">
                <a:solidFill>
                  <a:schemeClr val="tx1"/>
                </a:solidFill>
                <a:latin typeface="Berlin Sans FB Demi" pitchFamily="34" charset="0"/>
              </a:rPr>
              <a:t>What the business is </a:t>
            </a:r>
            <a:r>
              <a:rPr lang="en-GB" sz="2400" u="sng" dirty="0" smtClean="0">
                <a:solidFill>
                  <a:schemeClr val="tx1"/>
                </a:solidFill>
                <a:latin typeface="Berlin Sans FB Demi" pitchFamily="34" charset="0"/>
              </a:rPr>
              <a:t>good</a:t>
            </a:r>
            <a:r>
              <a:rPr lang="en-GB" sz="2400" dirty="0" smtClean="0">
                <a:solidFill>
                  <a:schemeClr val="tx1"/>
                </a:solidFill>
                <a:latin typeface="Berlin Sans FB Demi" pitchFamily="34" charset="0"/>
              </a:rPr>
              <a:t> at that may </a:t>
            </a:r>
            <a:r>
              <a:rPr lang="en-GB" sz="2400" u="sng" dirty="0" smtClean="0">
                <a:solidFill>
                  <a:schemeClr val="tx1"/>
                </a:solidFill>
                <a:latin typeface="Berlin Sans FB Demi" pitchFamily="34" charset="0"/>
              </a:rPr>
              <a:t>help</a:t>
            </a:r>
            <a:endParaRPr lang="en-GB" sz="2000" u="sng" dirty="0">
              <a:solidFill>
                <a:schemeClr val="tx1"/>
              </a:solidFill>
            </a:endParaRPr>
          </a:p>
        </p:txBody>
      </p:sp>
      <p:sp>
        <p:nvSpPr>
          <p:cNvPr id="9" name="Rectangular Callout 8"/>
          <p:cNvSpPr/>
          <p:nvPr/>
        </p:nvSpPr>
        <p:spPr>
          <a:xfrm>
            <a:off x="7092280" y="99965"/>
            <a:ext cx="1944216" cy="2968994"/>
          </a:xfrm>
          <a:prstGeom prst="wedgeRectCallout">
            <a:avLst>
              <a:gd name="adj1" fmla="val -102782"/>
              <a:gd name="adj2" fmla="val 39315"/>
            </a:avLst>
          </a:prstGeom>
          <a:ln w="63500">
            <a:solidFill>
              <a:srgbClr val="E7397B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u="sng" dirty="0" smtClean="0">
                <a:solidFill>
                  <a:schemeClr val="tx1"/>
                </a:solidFill>
                <a:latin typeface="Berlin Sans FB Demi" pitchFamily="34" charset="0"/>
              </a:rPr>
              <a:t>Weaknesses</a:t>
            </a:r>
            <a:r>
              <a:rPr lang="en-GB" sz="2400" b="1" u="sng" dirty="0" smtClean="0">
                <a:solidFill>
                  <a:schemeClr val="tx1"/>
                </a:solidFill>
                <a:latin typeface="Berlin Sans FB Demi" pitchFamily="34" charset="0"/>
              </a:rPr>
              <a:t> </a:t>
            </a:r>
            <a:r>
              <a:rPr lang="en-GB" sz="2400" b="1" u="sng" dirty="0" smtClean="0">
                <a:solidFill>
                  <a:srgbClr val="FF0000"/>
                </a:solidFill>
                <a:latin typeface="Berlin Sans FB Demi" pitchFamily="34" charset="0"/>
              </a:rPr>
              <a:t>(Internal)</a:t>
            </a:r>
          </a:p>
          <a:p>
            <a:pPr algn="ctr"/>
            <a:endParaRPr lang="en-GB" sz="2400" b="1" u="sng" dirty="0">
              <a:solidFill>
                <a:srgbClr val="FF0000"/>
              </a:solidFill>
              <a:latin typeface="Berlin Sans FB Demi" pitchFamily="34" charset="0"/>
            </a:endParaRPr>
          </a:p>
          <a:p>
            <a:pPr algn="ctr"/>
            <a:r>
              <a:rPr lang="en-GB" sz="2400" dirty="0" smtClean="0">
                <a:solidFill>
                  <a:schemeClr val="tx1"/>
                </a:solidFill>
                <a:latin typeface="Berlin Sans FB Demi" pitchFamily="34" charset="0"/>
              </a:rPr>
              <a:t>What the business is </a:t>
            </a:r>
            <a:r>
              <a:rPr lang="en-GB" sz="2400" u="sng" dirty="0" smtClean="0">
                <a:solidFill>
                  <a:schemeClr val="tx1"/>
                </a:solidFill>
                <a:latin typeface="Berlin Sans FB Demi" pitchFamily="34" charset="0"/>
              </a:rPr>
              <a:t>bad </a:t>
            </a:r>
            <a:r>
              <a:rPr lang="en-GB" sz="2400" dirty="0" smtClean="0">
                <a:solidFill>
                  <a:schemeClr val="tx1"/>
                </a:solidFill>
                <a:latin typeface="Berlin Sans FB Demi" pitchFamily="34" charset="0"/>
              </a:rPr>
              <a:t>at that may </a:t>
            </a:r>
            <a:r>
              <a:rPr lang="en-GB" sz="2400" u="sng" dirty="0" smtClean="0">
                <a:solidFill>
                  <a:schemeClr val="tx1"/>
                </a:solidFill>
                <a:latin typeface="Berlin Sans FB Demi" pitchFamily="34" charset="0"/>
              </a:rPr>
              <a:t>harm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572669" y="99965"/>
            <a:ext cx="3968111" cy="88076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/>
              <a:t>You have control over </a:t>
            </a:r>
            <a:r>
              <a:rPr lang="en-GB" sz="2400" b="1" dirty="0" smtClean="0">
                <a:solidFill>
                  <a:srgbClr val="FF0000"/>
                </a:solidFill>
              </a:rPr>
              <a:t>INTERNAL</a:t>
            </a:r>
            <a:r>
              <a:rPr lang="en-GB" sz="2000" b="1" dirty="0" smtClean="0"/>
              <a:t> factors</a:t>
            </a:r>
            <a:endParaRPr lang="en-GB" sz="2000" b="1" dirty="0"/>
          </a:p>
        </p:txBody>
      </p:sp>
      <p:sp>
        <p:nvSpPr>
          <p:cNvPr id="14" name="Rounded Rectangle 13"/>
          <p:cNvSpPr/>
          <p:nvPr/>
        </p:nvSpPr>
        <p:spPr>
          <a:xfrm>
            <a:off x="2555776" y="2564904"/>
            <a:ext cx="648072" cy="1584176"/>
          </a:xfrm>
          <a:prstGeom prst="roundRect">
            <a:avLst/>
          </a:prstGeom>
          <a:solidFill>
            <a:srgbClr val="FF0000">
              <a:alpha val="50000"/>
            </a:srgbClr>
          </a:solidFill>
          <a:ln w="476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4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2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978153" y="769689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Berlin Sans FB Demi" pitchFamily="34" charset="0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dirty="0" smtClean="0"/>
              <a:t>SWOT ANALYSIS</a:t>
            </a:r>
            <a:endParaRPr lang="en-GB" dirty="0"/>
          </a:p>
        </p:txBody>
      </p:sp>
      <p:pic>
        <p:nvPicPr>
          <p:cNvPr id="1026" name="Picture 2" descr="http://www.ologycoaching.com/media/51614/swot_analysi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5" y="1972174"/>
            <a:ext cx="3810000" cy="3771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ular Callout 9"/>
          <p:cNvSpPr/>
          <p:nvPr/>
        </p:nvSpPr>
        <p:spPr>
          <a:xfrm>
            <a:off x="107504" y="3858124"/>
            <a:ext cx="1944216" cy="2836776"/>
          </a:xfrm>
          <a:prstGeom prst="wedgeRectCallout">
            <a:avLst>
              <a:gd name="adj1" fmla="val 115987"/>
              <a:gd name="adj2" fmla="val 15310"/>
            </a:avLst>
          </a:prstGeom>
          <a:solidFill>
            <a:schemeClr val="bg1"/>
          </a:solidFill>
          <a:ln w="63500"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u="sng" dirty="0" smtClean="0">
                <a:solidFill>
                  <a:schemeClr val="tx1"/>
                </a:solidFill>
                <a:latin typeface="Berlin Sans FB Demi" pitchFamily="34" charset="0"/>
              </a:rPr>
              <a:t>Opportunities </a:t>
            </a:r>
            <a:r>
              <a:rPr lang="en-GB" sz="2400" b="1" u="sng" dirty="0" smtClean="0">
                <a:solidFill>
                  <a:srgbClr val="FF0000"/>
                </a:solidFill>
                <a:latin typeface="Berlin Sans FB Demi" pitchFamily="34" charset="0"/>
              </a:rPr>
              <a:t>(External)</a:t>
            </a:r>
          </a:p>
          <a:p>
            <a:pPr algn="ctr"/>
            <a:endParaRPr lang="en-GB" sz="2400" b="1" u="sng" dirty="0">
              <a:solidFill>
                <a:srgbClr val="FF0000"/>
              </a:solidFill>
              <a:latin typeface="Berlin Sans FB Demi" pitchFamily="34" charset="0"/>
            </a:endParaRPr>
          </a:p>
          <a:p>
            <a:pPr algn="ctr"/>
            <a:r>
              <a:rPr lang="en-GB" sz="2400" dirty="0" smtClean="0">
                <a:solidFill>
                  <a:schemeClr val="tx1"/>
                </a:solidFill>
                <a:latin typeface="Berlin Sans FB Demi" pitchFamily="34" charset="0"/>
              </a:rPr>
              <a:t>Factors outside the business that may </a:t>
            </a:r>
            <a:r>
              <a:rPr lang="en-GB" sz="2400" u="sng" dirty="0" smtClean="0">
                <a:solidFill>
                  <a:schemeClr val="tx1"/>
                </a:solidFill>
                <a:latin typeface="Berlin Sans FB Demi" pitchFamily="34" charset="0"/>
              </a:rPr>
              <a:t>help</a:t>
            </a:r>
            <a:endParaRPr lang="en-GB" b="1" u="sng" dirty="0"/>
          </a:p>
        </p:txBody>
      </p:sp>
      <p:sp>
        <p:nvSpPr>
          <p:cNvPr id="11" name="Rectangular Callout 10"/>
          <p:cNvSpPr/>
          <p:nvPr/>
        </p:nvSpPr>
        <p:spPr>
          <a:xfrm>
            <a:off x="7092280" y="3858124"/>
            <a:ext cx="1944216" cy="2836776"/>
          </a:xfrm>
          <a:prstGeom prst="wedgeRectCallout">
            <a:avLst>
              <a:gd name="adj1" fmla="val -113471"/>
              <a:gd name="adj2" fmla="val 1539"/>
            </a:avLst>
          </a:prstGeom>
          <a:solidFill>
            <a:schemeClr val="bg1"/>
          </a:solidFill>
          <a:ln w="63500">
            <a:solidFill>
              <a:srgbClr val="00B0F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u="sng" dirty="0" smtClean="0">
                <a:solidFill>
                  <a:schemeClr val="tx1"/>
                </a:solidFill>
                <a:latin typeface="Berlin Sans FB Demi" pitchFamily="34" charset="0"/>
              </a:rPr>
              <a:t>Threats</a:t>
            </a:r>
          </a:p>
          <a:p>
            <a:pPr algn="ctr"/>
            <a:r>
              <a:rPr lang="en-GB" sz="2400" b="1" u="sng" dirty="0" smtClean="0">
                <a:solidFill>
                  <a:srgbClr val="FF0000"/>
                </a:solidFill>
                <a:latin typeface="Berlin Sans FB Demi" pitchFamily="34" charset="0"/>
              </a:rPr>
              <a:t>(External)</a:t>
            </a:r>
          </a:p>
          <a:p>
            <a:pPr algn="ctr"/>
            <a:endParaRPr lang="en-GB" sz="2400" b="1" u="sng" dirty="0">
              <a:solidFill>
                <a:srgbClr val="FF0000"/>
              </a:solidFill>
              <a:latin typeface="Berlin Sans FB Demi" pitchFamily="34" charset="0"/>
            </a:endParaRPr>
          </a:p>
          <a:p>
            <a:pPr algn="ctr"/>
            <a:r>
              <a:rPr lang="en-GB" sz="2400" dirty="0" smtClean="0">
                <a:solidFill>
                  <a:schemeClr val="tx1"/>
                </a:solidFill>
                <a:latin typeface="Berlin Sans FB Demi" pitchFamily="34" charset="0"/>
              </a:rPr>
              <a:t>Factors outside the business that may </a:t>
            </a:r>
            <a:r>
              <a:rPr lang="en-GB" sz="2400" u="sng" dirty="0" smtClean="0">
                <a:solidFill>
                  <a:schemeClr val="tx1"/>
                </a:solidFill>
                <a:latin typeface="Berlin Sans FB Demi" pitchFamily="34" charset="0"/>
              </a:rPr>
              <a:t>harm</a:t>
            </a:r>
            <a:endParaRPr lang="en-GB" b="1" u="sng" dirty="0"/>
          </a:p>
        </p:txBody>
      </p:sp>
      <p:sp>
        <p:nvSpPr>
          <p:cNvPr id="15" name="Rounded Rectangle 14"/>
          <p:cNvSpPr/>
          <p:nvPr/>
        </p:nvSpPr>
        <p:spPr>
          <a:xfrm>
            <a:off x="2700504" y="5977237"/>
            <a:ext cx="3968111" cy="88076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/>
              <a:t>You have </a:t>
            </a:r>
            <a:r>
              <a:rPr lang="en-GB" sz="2000" b="1" u="sng" dirty="0" smtClean="0"/>
              <a:t>NO</a:t>
            </a:r>
            <a:r>
              <a:rPr lang="en-GB" sz="2000" b="1" dirty="0" smtClean="0"/>
              <a:t> control over </a:t>
            </a:r>
            <a:r>
              <a:rPr lang="en-GB" sz="2000" b="1" dirty="0" smtClean="0">
                <a:solidFill>
                  <a:srgbClr val="FF0000"/>
                </a:solidFill>
              </a:rPr>
              <a:t>EXTERNAL</a:t>
            </a:r>
            <a:r>
              <a:rPr lang="en-GB" sz="2000" b="1" dirty="0" smtClean="0"/>
              <a:t> factors</a:t>
            </a:r>
            <a:endParaRPr lang="en-GB" sz="2000" b="1" dirty="0"/>
          </a:p>
        </p:txBody>
      </p:sp>
      <p:sp>
        <p:nvSpPr>
          <p:cNvPr id="14" name="Rounded Rectangle 13"/>
          <p:cNvSpPr/>
          <p:nvPr/>
        </p:nvSpPr>
        <p:spPr>
          <a:xfrm>
            <a:off x="2551017" y="4159899"/>
            <a:ext cx="648072" cy="1584176"/>
          </a:xfrm>
          <a:prstGeom prst="roundRect">
            <a:avLst/>
          </a:prstGeom>
          <a:solidFill>
            <a:srgbClr val="FF0000">
              <a:alpha val="50000"/>
            </a:srgbClr>
          </a:solidFill>
          <a:ln w="476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371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5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33148"/>
            <a:ext cx="6965245" cy="51553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dirty="0" smtClean="0">
                <a:latin typeface="Berlin Sans FB Demi" pitchFamily="34" charset="0"/>
              </a:rPr>
              <a:t>TASK: Discuss in Pairs</a:t>
            </a:r>
            <a:endParaRPr lang="en-GB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692696"/>
            <a:ext cx="7416824" cy="936104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Can you work out where you would put the following factors on the SWOT analysis: </a:t>
            </a:r>
            <a:r>
              <a:rPr lang="en-GB" dirty="0" smtClean="0">
                <a:solidFill>
                  <a:srgbClr val="FF0000"/>
                </a:solidFill>
              </a:rPr>
              <a:t>2 </a:t>
            </a:r>
            <a:r>
              <a:rPr lang="en-GB" dirty="0" smtClean="0">
                <a:solidFill>
                  <a:srgbClr val="FF0000"/>
                </a:solidFill>
              </a:rPr>
              <a:t>minutes GO!</a:t>
            </a:r>
          </a:p>
          <a:p>
            <a:pPr marL="0" indent="0" algn="ctr"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88024" y="1955019"/>
            <a:ext cx="3816424" cy="378565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latin typeface="Berlin Sans FB Demi" pitchFamily="34" charset="0"/>
              </a:rPr>
              <a:t>Competitor has gone bankrupt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latin typeface="Berlin Sans FB Demi" pitchFamily="34" charset="0"/>
              </a:rPr>
              <a:t>Experienced workforce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latin typeface="Berlin Sans FB Demi" pitchFamily="34" charset="0"/>
              </a:rPr>
              <a:t>High production costs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latin typeface="Berlin Sans FB Demi" pitchFamily="34" charset="0"/>
              </a:rPr>
              <a:t>New competitor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latin typeface="Berlin Sans FB Demi" pitchFamily="34" charset="0"/>
              </a:rPr>
              <a:t>Growth in demand for your product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latin typeface="Berlin Sans FB Demi" pitchFamily="34" charset="0"/>
              </a:rPr>
              <a:t>Poor location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latin typeface="Berlin Sans FB Demi" pitchFamily="34" charset="0"/>
              </a:rPr>
              <a:t>Increased income tax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latin typeface="Berlin Sans FB Demi" pitchFamily="34" charset="0"/>
              </a:rPr>
              <a:t>Loyal customers</a:t>
            </a:r>
          </a:p>
        </p:txBody>
      </p:sp>
      <p:pic>
        <p:nvPicPr>
          <p:cNvPr id="5" name="Picture 2" descr="http://www.ologycoaching.com/media/51614/swot_analysi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42" y="1988840"/>
            <a:ext cx="3810000" cy="3771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788024" y="1988840"/>
            <a:ext cx="3816424" cy="720080"/>
          </a:xfrm>
          <a:prstGeom prst="roundRect">
            <a:avLst/>
          </a:prstGeom>
          <a:solidFill>
            <a:schemeClr val="accent1"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4788024" y="3874790"/>
            <a:ext cx="3816424" cy="720080"/>
          </a:xfrm>
          <a:prstGeom prst="roundRect">
            <a:avLst/>
          </a:prstGeom>
          <a:solidFill>
            <a:schemeClr val="accent1"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4777145" y="2708920"/>
            <a:ext cx="3816424" cy="360040"/>
          </a:xfrm>
          <a:prstGeom prst="roundRect">
            <a:avLst/>
          </a:prstGeom>
          <a:solidFill>
            <a:srgbClr val="92D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4775898" y="5332318"/>
            <a:ext cx="3816424" cy="408353"/>
          </a:xfrm>
          <a:prstGeom prst="roundRect">
            <a:avLst/>
          </a:prstGeom>
          <a:solidFill>
            <a:srgbClr val="92D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4788024" y="3070060"/>
            <a:ext cx="3816424" cy="445790"/>
          </a:xfrm>
          <a:prstGeom prst="roundRect">
            <a:avLst/>
          </a:prstGeom>
          <a:solidFill>
            <a:srgbClr val="E7397B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ounded Rectangle 10"/>
          <p:cNvSpPr/>
          <p:nvPr/>
        </p:nvSpPr>
        <p:spPr>
          <a:xfrm>
            <a:off x="4797718" y="4594870"/>
            <a:ext cx="3816424" cy="413776"/>
          </a:xfrm>
          <a:prstGeom prst="roundRect">
            <a:avLst/>
          </a:prstGeom>
          <a:solidFill>
            <a:srgbClr val="E7397B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ounded Rectangle 11"/>
          <p:cNvSpPr/>
          <p:nvPr/>
        </p:nvSpPr>
        <p:spPr>
          <a:xfrm>
            <a:off x="4788024" y="3524819"/>
            <a:ext cx="3816424" cy="349971"/>
          </a:xfrm>
          <a:prstGeom prst="roundRect">
            <a:avLst/>
          </a:prstGeom>
          <a:solidFill>
            <a:srgbClr val="00B0F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ounded Rectangle 12"/>
          <p:cNvSpPr/>
          <p:nvPr/>
        </p:nvSpPr>
        <p:spPr>
          <a:xfrm>
            <a:off x="4788024" y="4951256"/>
            <a:ext cx="3816424" cy="381063"/>
          </a:xfrm>
          <a:prstGeom prst="roundRect">
            <a:avLst/>
          </a:prstGeom>
          <a:solidFill>
            <a:srgbClr val="00B0F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1331640" y="6021288"/>
            <a:ext cx="691276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solidFill>
                  <a:srgbClr val="FF0000"/>
                </a:solidFill>
                <a:latin typeface="Berlin Sans FB Demi" pitchFamily="34" charset="0"/>
              </a:rPr>
              <a:t>How many did you get right?</a:t>
            </a:r>
          </a:p>
        </p:txBody>
      </p:sp>
    </p:spTree>
    <p:extLst>
      <p:ext uri="{BB962C8B-B14F-4D97-AF65-F5344CB8AC3E}">
        <p14:creationId xmlns:p14="http://schemas.microsoft.com/office/powerpoint/2010/main" val="2803755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75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25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75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25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406</TotalTime>
  <Words>214</Words>
  <Application>Microsoft Office PowerPoint</Application>
  <PresentationFormat>On-screen Show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Pushpin</vt:lpstr>
      <vt:lpstr>Year 9 Financial Management</vt:lpstr>
      <vt:lpstr>Learning Objectives</vt:lpstr>
      <vt:lpstr>SWOT ANALYSIS</vt:lpstr>
      <vt:lpstr>SWOT ANALYSIS</vt:lpstr>
      <vt:lpstr>PowerPoint Presentation</vt:lpstr>
      <vt:lpstr>PowerPoint Presentation</vt:lpstr>
      <vt:lpstr>TASK: Discuss in Pairs</vt:lpstr>
    </vt:vector>
  </TitlesOfParts>
  <Company>Bilton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GCSE Business</dc:title>
  <dc:creator>Administrator</dc:creator>
  <cp:lastModifiedBy>Michael</cp:lastModifiedBy>
  <cp:revision>28</cp:revision>
  <dcterms:created xsi:type="dcterms:W3CDTF">2012-12-01T11:45:43Z</dcterms:created>
  <dcterms:modified xsi:type="dcterms:W3CDTF">2016-08-28T12:35:36Z</dcterms:modified>
</cp:coreProperties>
</file>